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95"/>
  </p:notesMasterIdLst>
  <p:sldIdLst>
    <p:sldId id="256" r:id="rId2"/>
    <p:sldId id="267" r:id="rId3"/>
    <p:sldId id="424" r:id="rId4"/>
    <p:sldId id="425" r:id="rId5"/>
    <p:sldId id="259" r:id="rId6"/>
    <p:sldId id="277" r:id="rId7"/>
    <p:sldId id="449" r:id="rId8"/>
    <p:sldId id="450" r:id="rId9"/>
    <p:sldId id="434" r:id="rId10"/>
    <p:sldId id="451" r:id="rId11"/>
    <p:sldId id="435" r:id="rId12"/>
    <p:sldId id="452" r:id="rId13"/>
    <p:sldId id="453" r:id="rId14"/>
    <p:sldId id="263" r:id="rId15"/>
    <p:sldId id="454" r:id="rId16"/>
    <p:sldId id="436" r:id="rId17"/>
    <p:sldId id="308" r:id="rId18"/>
    <p:sldId id="437" r:id="rId19"/>
    <p:sldId id="458" r:id="rId20"/>
    <p:sldId id="455" r:id="rId21"/>
    <p:sldId id="456" r:id="rId22"/>
    <p:sldId id="457" r:id="rId23"/>
    <p:sldId id="438" r:id="rId24"/>
    <p:sldId id="459" r:id="rId25"/>
    <p:sldId id="439" r:id="rId26"/>
    <p:sldId id="461" r:id="rId27"/>
    <p:sldId id="460" r:id="rId28"/>
    <p:sldId id="462" r:id="rId29"/>
    <p:sldId id="264" r:id="rId30"/>
    <p:sldId id="440" r:id="rId31"/>
    <p:sldId id="285" r:id="rId32"/>
    <p:sldId id="467" r:id="rId33"/>
    <p:sldId id="463" r:id="rId34"/>
    <p:sldId id="468" r:id="rId35"/>
    <p:sldId id="441" r:id="rId36"/>
    <p:sldId id="465" r:id="rId37"/>
    <p:sldId id="466" r:id="rId38"/>
    <p:sldId id="469" r:id="rId39"/>
    <p:sldId id="442" r:id="rId40"/>
    <p:sldId id="470" r:id="rId41"/>
    <p:sldId id="471" r:id="rId42"/>
    <p:sldId id="472" r:id="rId43"/>
    <p:sldId id="473" r:id="rId44"/>
    <p:sldId id="265" r:id="rId45"/>
    <p:sldId id="443" r:id="rId46"/>
    <p:sldId id="290" r:id="rId47"/>
    <p:sldId id="483" r:id="rId48"/>
    <p:sldId id="479" r:id="rId49"/>
    <p:sldId id="480" r:id="rId50"/>
    <p:sldId id="474" r:id="rId51"/>
    <p:sldId id="484" r:id="rId52"/>
    <p:sldId id="485" r:id="rId53"/>
    <p:sldId id="475" r:id="rId54"/>
    <p:sldId id="486" r:id="rId55"/>
    <p:sldId id="481" r:id="rId56"/>
    <p:sldId id="487" r:id="rId57"/>
    <p:sldId id="488" r:id="rId58"/>
    <p:sldId id="489" r:id="rId59"/>
    <p:sldId id="490" r:id="rId60"/>
    <p:sldId id="444" r:id="rId61"/>
    <p:sldId id="476" r:id="rId62"/>
    <p:sldId id="477" r:id="rId63"/>
    <p:sldId id="482" r:id="rId64"/>
    <p:sldId id="272" r:id="rId65"/>
    <p:sldId id="376" r:id="rId66"/>
    <p:sldId id="445" r:id="rId67"/>
    <p:sldId id="491" r:id="rId68"/>
    <p:sldId id="446" r:id="rId69"/>
    <p:sldId id="426" r:id="rId70"/>
    <p:sldId id="430" r:id="rId71"/>
    <p:sldId id="493" r:id="rId72"/>
    <p:sldId id="427" r:id="rId73"/>
    <p:sldId id="492" r:id="rId74"/>
    <p:sldId id="431" r:id="rId75"/>
    <p:sldId id="494" r:id="rId76"/>
    <p:sldId id="495" r:id="rId77"/>
    <p:sldId id="497" r:id="rId78"/>
    <p:sldId id="428" r:id="rId79"/>
    <p:sldId id="432" r:id="rId80"/>
    <p:sldId id="447" r:id="rId81"/>
    <p:sldId id="448" r:id="rId82"/>
    <p:sldId id="429" r:id="rId83"/>
    <p:sldId id="433" r:id="rId84"/>
    <p:sldId id="498" r:id="rId85"/>
    <p:sldId id="291" r:id="rId86"/>
    <p:sldId id="258" r:id="rId87"/>
    <p:sldId id="499" r:id="rId88"/>
    <p:sldId id="500" r:id="rId89"/>
    <p:sldId id="501" r:id="rId90"/>
    <p:sldId id="504" r:id="rId91"/>
    <p:sldId id="502" r:id="rId92"/>
    <p:sldId id="505" r:id="rId93"/>
    <p:sldId id="261" r:id="rId9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 initials="l" lastIdx="1" clrIdx="0">
    <p:extLst>
      <p:ext uri="{19B8F6BF-5375-455C-9EA6-DF929625EA0E}">
        <p15:presenceInfo xmlns:p15="http://schemas.microsoft.com/office/powerpoint/2012/main" userId="le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184972"/>
    <a:srgbClr val="CAA51A"/>
    <a:srgbClr val="F5F5EB"/>
    <a:srgbClr val="365D7E"/>
    <a:srgbClr val="F6C954"/>
    <a:srgbClr val="E99414"/>
    <a:srgbClr val="E8646B"/>
    <a:srgbClr val="01AAE8"/>
    <a:srgbClr val="00B0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957" autoAdjust="0"/>
  </p:normalViewPr>
  <p:slideViewPr>
    <p:cSldViewPr snapToGrid="0">
      <p:cViewPr varScale="1">
        <p:scale>
          <a:sx n="132" d="100"/>
          <a:sy n="132" d="100"/>
        </p:scale>
        <p:origin x="126" y="34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theme" Target="theme/theme1.xml"/><Relationship Id="rId10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7-08-31T17:14:51.240" idx="1">
    <p:pos x="10" y="10"/>
    <p:text/>
    <p:extLst>
      <p:ext uri="{C676402C-5697-4E1C-873F-D02D1690AC5C}">
        <p15:threadingInfo xmlns:p15="http://schemas.microsoft.com/office/powerpoint/2012/main" timeZoneBias="-4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CF6E1A-E549-4B70-917C-430D63EF1281}" type="datetimeFigureOut">
              <a:rPr lang="zh-CN" altLang="en-US" smtClean="0"/>
              <a:t>2017/10/24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A874D63-EDE8-4C57-947F-59F7EB7C1C3D}" type="slidenum">
              <a:rPr lang="zh-CN" altLang="en-US" smtClean="0"/>
              <a:t>‹#›</a:t>
            </a:fld>
            <a:endParaRPr lang="zh-CN" altLang="en-US"/>
          </a:p>
        </p:txBody>
      </p:sp>
    </p:spTree>
    <p:extLst>
      <p:ext uri="{BB962C8B-B14F-4D97-AF65-F5344CB8AC3E}">
        <p14:creationId xmlns:p14="http://schemas.microsoft.com/office/powerpoint/2010/main" val="27245040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16</a:t>
            </a:fld>
            <a:endParaRPr lang="zh-CN" altLang="en-US"/>
          </a:p>
        </p:txBody>
      </p:sp>
    </p:spTree>
    <p:extLst>
      <p:ext uri="{BB962C8B-B14F-4D97-AF65-F5344CB8AC3E}">
        <p14:creationId xmlns:p14="http://schemas.microsoft.com/office/powerpoint/2010/main" val="689043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25</a:t>
            </a:fld>
            <a:endParaRPr lang="zh-CN" altLang="en-US"/>
          </a:p>
        </p:txBody>
      </p:sp>
    </p:spTree>
    <p:extLst>
      <p:ext uri="{BB962C8B-B14F-4D97-AF65-F5344CB8AC3E}">
        <p14:creationId xmlns:p14="http://schemas.microsoft.com/office/powerpoint/2010/main" val="38011503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26</a:t>
            </a:fld>
            <a:endParaRPr lang="zh-CN" altLang="en-US"/>
          </a:p>
        </p:txBody>
      </p:sp>
    </p:spTree>
    <p:extLst>
      <p:ext uri="{BB962C8B-B14F-4D97-AF65-F5344CB8AC3E}">
        <p14:creationId xmlns:p14="http://schemas.microsoft.com/office/powerpoint/2010/main" val="18428468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27</a:t>
            </a:fld>
            <a:endParaRPr lang="zh-CN" altLang="en-US"/>
          </a:p>
        </p:txBody>
      </p:sp>
    </p:spTree>
    <p:extLst>
      <p:ext uri="{BB962C8B-B14F-4D97-AF65-F5344CB8AC3E}">
        <p14:creationId xmlns:p14="http://schemas.microsoft.com/office/powerpoint/2010/main" val="9832065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28</a:t>
            </a:fld>
            <a:endParaRPr lang="zh-CN" altLang="en-US"/>
          </a:p>
        </p:txBody>
      </p:sp>
    </p:spTree>
    <p:extLst>
      <p:ext uri="{BB962C8B-B14F-4D97-AF65-F5344CB8AC3E}">
        <p14:creationId xmlns:p14="http://schemas.microsoft.com/office/powerpoint/2010/main" val="182180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17</a:t>
            </a:fld>
            <a:endParaRPr lang="zh-CN" altLang="en-US"/>
          </a:p>
        </p:txBody>
      </p:sp>
    </p:spTree>
    <p:extLst>
      <p:ext uri="{BB962C8B-B14F-4D97-AF65-F5344CB8AC3E}">
        <p14:creationId xmlns:p14="http://schemas.microsoft.com/office/powerpoint/2010/main" val="41655979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18</a:t>
            </a:fld>
            <a:endParaRPr lang="zh-CN" altLang="en-US"/>
          </a:p>
        </p:txBody>
      </p:sp>
    </p:spTree>
    <p:extLst>
      <p:ext uri="{BB962C8B-B14F-4D97-AF65-F5344CB8AC3E}">
        <p14:creationId xmlns:p14="http://schemas.microsoft.com/office/powerpoint/2010/main" val="4016144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19</a:t>
            </a:fld>
            <a:endParaRPr lang="zh-CN" altLang="en-US"/>
          </a:p>
        </p:txBody>
      </p:sp>
    </p:spTree>
    <p:extLst>
      <p:ext uri="{BB962C8B-B14F-4D97-AF65-F5344CB8AC3E}">
        <p14:creationId xmlns:p14="http://schemas.microsoft.com/office/powerpoint/2010/main" val="24477637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20</a:t>
            </a:fld>
            <a:endParaRPr lang="zh-CN" altLang="en-US"/>
          </a:p>
        </p:txBody>
      </p:sp>
    </p:spTree>
    <p:extLst>
      <p:ext uri="{BB962C8B-B14F-4D97-AF65-F5344CB8AC3E}">
        <p14:creationId xmlns:p14="http://schemas.microsoft.com/office/powerpoint/2010/main" val="1034151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21</a:t>
            </a:fld>
            <a:endParaRPr lang="zh-CN" altLang="en-US"/>
          </a:p>
        </p:txBody>
      </p:sp>
    </p:spTree>
    <p:extLst>
      <p:ext uri="{BB962C8B-B14F-4D97-AF65-F5344CB8AC3E}">
        <p14:creationId xmlns:p14="http://schemas.microsoft.com/office/powerpoint/2010/main" val="369074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22</a:t>
            </a:fld>
            <a:endParaRPr lang="zh-CN" altLang="en-US"/>
          </a:p>
        </p:txBody>
      </p:sp>
    </p:spTree>
    <p:extLst>
      <p:ext uri="{BB962C8B-B14F-4D97-AF65-F5344CB8AC3E}">
        <p14:creationId xmlns:p14="http://schemas.microsoft.com/office/powerpoint/2010/main" val="33509637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23</a:t>
            </a:fld>
            <a:endParaRPr lang="zh-CN" altLang="en-US"/>
          </a:p>
        </p:txBody>
      </p:sp>
    </p:spTree>
    <p:extLst>
      <p:ext uri="{BB962C8B-B14F-4D97-AF65-F5344CB8AC3E}">
        <p14:creationId xmlns:p14="http://schemas.microsoft.com/office/powerpoint/2010/main" val="40772488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A874D63-EDE8-4C57-947F-59F7EB7C1C3D}" type="slidenum">
              <a:rPr lang="zh-CN" altLang="en-US" smtClean="0"/>
              <a:t>24</a:t>
            </a:fld>
            <a:endParaRPr lang="zh-CN" altLang="en-US"/>
          </a:p>
        </p:txBody>
      </p:sp>
    </p:spTree>
    <p:extLst>
      <p:ext uri="{BB962C8B-B14F-4D97-AF65-F5344CB8AC3E}">
        <p14:creationId xmlns:p14="http://schemas.microsoft.com/office/powerpoint/2010/main" val="246853350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03ECA926-3ABE-4D2D-AFF3-2D7FC57D74C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258300" cy="5143500"/>
          </a:xfrm>
          <a:prstGeom prst="rect">
            <a:avLst/>
          </a:prstGeom>
        </p:spPr>
      </p:pic>
      <p:sp>
        <p:nvSpPr>
          <p:cNvPr id="10" name="文本框 9">
            <a:extLst>
              <a:ext uri="{FF2B5EF4-FFF2-40B4-BE49-F238E27FC236}">
                <a16:creationId xmlns:a16="http://schemas.microsoft.com/office/drawing/2014/main" id="{431EBA66-E817-427B-8D65-9E7E4371C7CD}"/>
              </a:ext>
            </a:extLst>
          </p:cNvPr>
          <p:cNvSpPr txBox="1"/>
          <p:nvPr userDrawn="1"/>
        </p:nvSpPr>
        <p:spPr>
          <a:xfrm>
            <a:off x="2751625" y="2054691"/>
            <a:ext cx="6709875" cy="1015663"/>
          </a:xfrm>
          <a:prstGeom prst="rect">
            <a:avLst/>
          </a:prstGeom>
          <a:noFill/>
        </p:spPr>
        <p:txBody>
          <a:bodyPr wrap="square" rtlCol="0">
            <a:spAutoFit/>
          </a:bodyPr>
          <a:lstStyle/>
          <a:p>
            <a:r>
              <a:rPr lang="zh-CN" altLang="en-US" sz="6000" b="1" i="1" dirty="0">
                <a:solidFill>
                  <a:schemeClr val="bg1"/>
                </a:solidFill>
                <a:latin typeface="方正中倩简体" panose="03000509000000000000" pitchFamily="65" charset="-122"/>
                <a:ea typeface="方正中倩简体" panose="03000509000000000000" pitchFamily="65" charset="-122"/>
              </a:rPr>
              <a:t>液压与气压传动</a:t>
            </a:r>
          </a:p>
        </p:txBody>
      </p:sp>
    </p:spTree>
    <p:extLst>
      <p:ext uri="{BB962C8B-B14F-4D97-AF65-F5344CB8AC3E}">
        <p14:creationId xmlns:p14="http://schemas.microsoft.com/office/powerpoint/2010/main" val="30496973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7_标题和内容">
    <p:spTree>
      <p:nvGrpSpPr>
        <p:cNvPr id="1" name=""/>
        <p:cNvGrpSpPr/>
        <p:nvPr/>
      </p:nvGrpSpPr>
      <p:grpSpPr>
        <a:xfrm>
          <a:off x="0" y="0"/>
          <a:ext cx="0" cy="0"/>
          <a:chOff x="0" y="0"/>
          <a:chExt cx="0" cy="0"/>
        </a:xfrm>
      </p:grpSpPr>
      <p:sp>
        <p:nvSpPr>
          <p:cNvPr id="25" name="矩形 24">
            <a:extLst>
              <a:ext uri="{FF2B5EF4-FFF2-40B4-BE49-F238E27FC236}">
                <a16:creationId xmlns:a16="http://schemas.microsoft.com/office/drawing/2014/main" id="{EE5E423E-B2D7-4301-8E5E-03F08914B745}"/>
              </a:ext>
            </a:extLst>
          </p:cNvPr>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26" name="圆角矩形 5">
            <a:extLst>
              <a:ext uri="{FF2B5EF4-FFF2-40B4-BE49-F238E27FC236}">
                <a16:creationId xmlns:a16="http://schemas.microsoft.com/office/drawing/2014/main" id="{26BFA290-7A58-4B3A-AF27-882F16F32EE9}"/>
              </a:ext>
            </a:extLst>
          </p:cNvPr>
          <p:cNvSpPr/>
          <p:nvPr userDrawn="1"/>
        </p:nvSpPr>
        <p:spPr>
          <a:xfrm>
            <a:off x="899613" y="1334054"/>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7" name="圆角矩形 5">
            <a:extLst>
              <a:ext uri="{FF2B5EF4-FFF2-40B4-BE49-F238E27FC236}">
                <a16:creationId xmlns:a16="http://schemas.microsoft.com/office/drawing/2014/main" id="{EFA3D32B-4B67-48A7-838B-E0366BA1CBF2}"/>
              </a:ext>
            </a:extLst>
          </p:cNvPr>
          <p:cNvSpPr/>
          <p:nvPr userDrawn="1"/>
        </p:nvSpPr>
        <p:spPr>
          <a:xfrm>
            <a:off x="899611" y="2564766"/>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8" name="圆角矩形 5">
            <a:extLst>
              <a:ext uri="{FF2B5EF4-FFF2-40B4-BE49-F238E27FC236}">
                <a16:creationId xmlns:a16="http://schemas.microsoft.com/office/drawing/2014/main" id="{E7348BFA-1421-4780-B3CE-25807B924F33}"/>
              </a:ext>
            </a:extLst>
          </p:cNvPr>
          <p:cNvSpPr/>
          <p:nvPr userDrawn="1"/>
        </p:nvSpPr>
        <p:spPr>
          <a:xfrm>
            <a:off x="899612" y="3795478"/>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9" name="圆角矩形 5">
            <a:extLst>
              <a:ext uri="{FF2B5EF4-FFF2-40B4-BE49-F238E27FC236}">
                <a16:creationId xmlns:a16="http://schemas.microsoft.com/office/drawing/2014/main" id="{06037669-25A7-4BD9-A570-E666E938AF18}"/>
              </a:ext>
            </a:extLst>
          </p:cNvPr>
          <p:cNvSpPr/>
          <p:nvPr userDrawn="1"/>
        </p:nvSpPr>
        <p:spPr>
          <a:xfrm>
            <a:off x="5346024" y="1301442"/>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0" name="圆角矩形 5">
            <a:extLst>
              <a:ext uri="{FF2B5EF4-FFF2-40B4-BE49-F238E27FC236}">
                <a16:creationId xmlns:a16="http://schemas.microsoft.com/office/drawing/2014/main" id="{CA5EF5DD-5B5B-451C-82F1-008F009FCB91}"/>
              </a:ext>
            </a:extLst>
          </p:cNvPr>
          <p:cNvSpPr/>
          <p:nvPr userDrawn="1"/>
        </p:nvSpPr>
        <p:spPr>
          <a:xfrm>
            <a:off x="5346023" y="2569889"/>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31" name="圆角矩形 5">
            <a:extLst>
              <a:ext uri="{FF2B5EF4-FFF2-40B4-BE49-F238E27FC236}">
                <a16:creationId xmlns:a16="http://schemas.microsoft.com/office/drawing/2014/main" id="{D9955128-89C2-4F4B-BCE7-0A6CB38D6694}"/>
              </a:ext>
            </a:extLst>
          </p:cNvPr>
          <p:cNvSpPr/>
          <p:nvPr userDrawn="1"/>
        </p:nvSpPr>
        <p:spPr>
          <a:xfrm>
            <a:off x="5346023" y="3793947"/>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32" name="组合 5">
            <a:extLst>
              <a:ext uri="{FF2B5EF4-FFF2-40B4-BE49-F238E27FC236}">
                <a16:creationId xmlns:a16="http://schemas.microsoft.com/office/drawing/2014/main" id="{ECA7BA1A-F2B4-4A5F-A27E-F49192094616}"/>
              </a:ext>
            </a:extLst>
          </p:cNvPr>
          <p:cNvGrpSpPr>
            <a:grpSpLocks/>
          </p:cNvGrpSpPr>
          <p:nvPr userDrawn="1"/>
        </p:nvGrpSpPr>
        <p:grpSpPr bwMode="auto">
          <a:xfrm rot="16200000">
            <a:off x="4605625" y="1608391"/>
            <a:ext cx="347294" cy="347229"/>
            <a:chOff x="5398306" y="552049"/>
            <a:chExt cx="835710" cy="731456"/>
          </a:xfrm>
        </p:grpSpPr>
        <p:sp>
          <p:nvSpPr>
            <p:cNvPr id="33" name="等腰三角形 32">
              <a:extLst>
                <a:ext uri="{FF2B5EF4-FFF2-40B4-BE49-F238E27FC236}">
                  <a16:creationId xmlns:a16="http://schemas.microsoft.com/office/drawing/2014/main" id="{3A846A0C-36EF-4E4B-AAC1-ABCDB549FD2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4" name="等腰三角形 33">
              <a:extLst>
                <a:ext uri="{FF2B5EF4-FFF2-40B4-BE49-F238E27FC236}">
                  <a16:creationId xmlns:a16="http://schemas.microsoft.com/office/drawing/2014/main" id="{31A14BDB-A2C2-47D6-A472-2EBC7097AC1E}"/>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5" name="组合 5">
            <a:extLst>
              <a:ext uri="{FF2B5EF4-FFF2-40B4-BE49-F238E27FC236}">
                <a16:creationId xmlns:a16="http://schemas.microsoft.com/office/drawing/2014/main" id="{619531FA-E0A4-4F12-B778-005E9AB40CEC}"/>
              </a:ext>
            </a:extLst>
          </p:cNvPr>
          <p:cNvGrpSpPr>
            <a:grpSpLocks/>
          </p:cNvGrpSpPr>
          <p:nvPr userDrawn="1"/>
        </p:nvGrpSpPr>
        <p:grpSpPr bwMode="auto">
          <a:xfrm>
            <a:off x="271130" y="2861508"/>
            <a:ext cx="402575" cy="363487"/>
            <a:chOff x="5398306" y="552049"/>
            <a:chExt cx="835710" cy="731456"/>
          </a:xfrm>
        </p:grpSpPr>
        <p:sp>
          <p:nvSpPr>
            <p:cNvPr id="36" name="等腰三角形 35">
              <a:extLst>
                <a:ext uri="{FF2B5EF4-FFF2-40B4-BE49-F238E27FC236}">
                  <a16:creationId xmlns:a16="http://schemas.microsoft.com/office/drawing/2014/main" id="{3757F764-2DE2-42DE-9BB2-03A91CA428B1}"/>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等腰三角形 36">
              <a:extLst>
                <a:ext uri="{FF2B5EF4-FFF2-40B4-BE49-F238E27FC236}">
                  <a16:creationId xmlns:a16="http://schemas.microsoft.com/office/drawing/2014/main" id="{C04C2D26-BFDF-4C19-9CCB-6A18E322D12D}"/>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8">
            <a:extLst>
              <a:ext uri="{FF2B5EF4-FFF2-40B4-BE49-F238E27FC236}">
                <a16:creationId xmlns:a16="http://schemas.microsoft.com/office/drawing/2014/main" id="{77542305-E41F-4DD4-951B-61D0F62A50E1}"/>
              </a:ext>
            </a:extLst>
          </p:cNvPr>
          <p:cNvGrpSpPr>
            <a:grpSpLocks/>
          </p:cNvGrpSpPr>
          <p:nvPr userDrawn="1"/>
        </p:nvGrpSpPr>
        <p:grpSpPr bwMode="auto">
          <a:xfrm>
            <a:off x="193152" y="1565182"/>
            <a:ext cx="552496" cy="390471"/>
            <a:chOff x="5975131" y="413090"/>
            <a:chExt cx="1303171" cy="777765"/>
          </a:xfrm>
        </p:grpSpPr>
        <p:sp>
          <p:nvSpPr>
            <p:cNvPr id="39" name="等腰三角形 38">
              <a:extLst>
                <a:ext uri="{FF2B5EF4-FFF2-40B4-BE49-F238E27FC236}">
                  <a16:creationId xmlns:a16="http://schemas.microsoft.com/office/drawing/2014/main" id="{4BA7ECB8-EEF2-4471-91B5-076E6FFDC836}"/>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等腰三角形 39">
              <a:extLst>
                <a:ext uri="{FF2B5EF4-FFF2-40B4-BE49-F238E27FC236}">
                  <a16:creationId xmlns:a16="http://schemas.microsoft.com/office/drawing/2014/main" id="{67796DA6-43E7-44D4-9E2E-FCFA181A8FFF}"/>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等腰三角形 40">
              <a:extLst>
                <a:ext uri="{FF2B5EF4-FFF2-40B4-BE49-F238E27FC236}">
                  <a16:creationId xmlns:a16="http://schemas.microsoft.com/office/drawing/2014/main" id="{D0C63D29-A7FC-4319-BED4-58185A45BDDE}"/>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2" name="组合 9">
            <a:extLst>
              <a:ext uri="{FF2B5EF4-FFF2-40B4-BE49-F238E27FC236}">
                <a16:creationId xmlns:a16="http://schemas.microsoft.com/office/drawing/2014/main" id="{07843556-E11D-4102-AD6F-874EAD1907D2}"/>
              </a:ext>
            </a:extLst>
          </p:cNvPr>
          <p:cNvGrpSpPr>
            <a:grpSpLocks/>
          </p:cNvGrpSpPr>
          <p:nvPr userDrawn="1"/>
        </p:nvGrpSpPr>
        <p:grpSpPr bwMode="auto">
          <a:xfrm>
            <a:off x="227224" y="4130849"/>
            <a:ext cx="535340" cy="321698"/>
            <a:chOff x="5798020" y="3988475"/>
            <a:chExt cx="1659130" cy="776059"/>
          </a:xfrm>
        </p:grpSpPr>
        <p:sp>
          <p:nvSpPr>
            <p:cNvPr id="43" name="等腰三角形 42">
              <a:extLst>
                <a:ext uri="{FF2B5EF4-FFF2-40B4-BE49-F238E27FC236}">
                  <a16:creationId xmlns:a16="http://schemas.microsoft.com/office/drawing/2014/main" id="{89FAC72E-E914-43CB-B028-6FD06626D731}"/>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等腰三角形 43">
              <a:extLst>
                <a:ext uri="{FF2B5EF4-FFF2-40B4-BE49-F238E27FC236}">
                  <a16:creationId xmlns:a16="http://schemas.microsoft.com/office/drawing/2014/main" id="{819DF70C-BB0C-4D04-BD9E-9D6235AD6F1C}"/>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等腰三角形 44">
              <a:extLst>
                <a:ext uri="{FF2B5EF4-FFF2-40B4-BE49-F238E27FC236}">
                  <a16:creationId xmlns:a16="http://schemas.microsoft.com/office/drawing/2014/main" id="{132C27C3-C356-44BE-8683-7FF2B2BFA926}"/>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8">
            <a:extLst>
              <a:ext uri="{FF2B5EF4-FFF2-40B4-BE49-F238E27FC236}">
                <a16:creationId xmlns:a16="http://schemas.microsoft.com/office/drawing/2014/main" id="{85594C88-EEBE-4CB8-99FD-180B61430474}"/>
              </a:ext>
            </a:extLst>
          </p:cNvPr>
          <p:cNvGrpSpPr>
            <a:grpSpLocks/>
          </p:cNvGrpSpPr>
          <p:nvPr userDrawn="1"/>
        </p:nvGrpSpPr>
        <p:grpSpPr bwMode="auto">
          <a:xfrm flipH="1">
            <a:off x="4471547" y="2811067"/>
            <a:ext cx="610656" cy="392137"/>
            <a:chOff x="5975131" y="413090"/>
            <a:chExt cx="1303171" cy="777765"/>
          </a:xfrm>
        </p:grpSpPr>
        <p:sp>
          <p:nvSpPr>
            <p:cNvPr id="47" name="等腰三角形 46">
              <a:extLst>
                <a:ext uri="{FF2B5EF4-FFF2-40B4-BE49-F238E27FC236}">
                  <a16:creationId xmlns:a16="http://schemas.microsoft.com/office/drawing/2014/main" id="{A35F3666-8B6D-4AA5-AB80-D2EFBD8B2C95}"/>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95742EA0-C8DA-4033-BB5E-58AE2E96D906}"/>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9" name="等腰三角形 48">
              <a:extLst>
                <a:ext uri="{FF2B5EF4-FFF2-40B4-BE49-F238E27FC236}">
                  <a16:creationId xmlns:a16="http://schemas.microsoft.com/office/drawing/2014/main" id="{2FB45E27-A033-4441-B541-31A8AE89C49F}"/>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9" name="组合 5">
            <a:extLst>
              <a:ext uri="{FF2B5EF4-FFF2-40B4-BE49-F238E27FC236}">
                <a16:creationId xmlns:a16="http://schemas.microsoft.com/office/drawing/2014/main" id="{5749BB45-18F4-473B-B826-6ADC18B668A1}"/>
              </a:ext>
            </a:extLst>
          </p:cNvPr>
          <p:cNvGrpSpPr>
            <a:grpSpLocks/>
          </p:cNvGrpSpPr>
          <p:nvPr userDrawn="1"/>
        </p:nvGrpSpPr>
        <p:grpSpPr bwMode="auto">
          <a:xfrm>
            <a:off x="4587074" y="4078136"/>
            <a:ext cx="395853" cy="388593"/>
            <a:chOff x="5398306" y="552049"/>
            <a:chExt cx="835710" cy="731456"/>
          </a:xfrm>
        </p:grpSpPr>
        <p:sp>
          <p:nvSpPr>
            <p:cNvPr id="60" name="等腰三角形 59">
              <a:extLst>
                <a:ext uri="{FF2B5EF4-FFF2-40B4-BE49-F238E27FC236}">
                  <a16:creationId xmlns:a16="http://schemas.microsoft.com/office/drawing/2014/main" id="{0ADC0058-2906-47BF-9BCF-D48F83315465}"/>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4" name="等腰三角形 63">
              <a:extLst>
                <a:ext uri="{FF2B5EF4-FFF2-40B4-BE49-F238E27FC236}">
                  <a16:creationId xmlns:a16="http://schemas.microsoft.com/office/drawing/2014/main" id="{955EADCA-A973-4765-846C-950EC7E83B73}"/>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628751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8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31399" y="16402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219918" y="3784098"/>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219918" y="2306629"/>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26396" y="2758879"/>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4" name="圆角矩形 5">
            <a:extLst>
              <a:ext uri="{FF2B5EF4-FFF2-40B4-BE49-F238E27FC236}">
                <a16:creationId xmlns:a16="http://schemas.microsoft.com/office/drawing/2014/main" id="{95881F17-591E-4260-A8E9-38C55B6CA959}"/>
              </a:ext>
            </a:extLst>
          </p:cNvPr>
          <p:cNvSpPr/>
          <p:nvPr userDrawn="1"/>
        </p:nvSpPr>
        <p:spPr>
          <a:xfrm>
            <a:off x="936755" y="2001056"/>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631432" y="4031198"/>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936755" y="3506427"/>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6" name="圆角矩形 5">
            <a:extLst>
              <a:ext uri="{FF2B5EF4-FFF2-40B4-BE49-F238E27FC236}">
                <a16:creationId xmlns:a16="http://schemas.microsoft.com/office/drawing/2014/main" id="{ECEB1D05-E356-4133-8899-0679356FEB34}"/>
              </a:ext>
            </a:extLst>
          </p:cNvPr>
          <p:cNvSpPr/>
          <p:nvPr userDrawn="1"/>
        </p:nvSpPr>
        <p:spPr>
          <a:xfrm>
            <a:off x="5374512" y="1230964"/>
            <a:ext cx="3352180" cy="93980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374512" y="2488264"/>
            <a:ext cx="3352180" cy="933369"/>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374512" y="3755975"/>
            <a:ext cx="3352180"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5" name="矩形 24">
            <a:extLst>
              <a:ext uri="{FF2B5EF4-FFF2-40B4-BE49-F238E27FC236}">
                <a16:creationId xmlns:a16="http://schemas.microsoft.com/office/drawing/2014/main" id="{EE5E423E-B2D7-4301-8E5E-03F08914B745}"/>
              </a:ext>
            </a:extLst>
          </p:cNvPr>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32330616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7227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4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sp>
        <p:nvSpPr>
          <p:cNvPr id="18" name="任意多边形: 形状 17">
            <a:extLst>
              <a:ext uri="{FF2B5EF4-FFF2-40B4-BE49-F238E27FC236}">
                <a16:creationId xmlns:a16="http://schemas.microsoft.com/office/drawing/2014/main" id="{E1645079-34CA-49DD-A198-701D9E0D29B0}"/>
              </a:ext>
            </a:extLst>
          </p:cNvPr>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CAA51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a:extLst>
              <a:ext uri="{FF2B5EF4-FFF2-40B4-BE49-F238E27FC236}">
                <a16:creationId xmlns:a16="http://schemas.microsoft.com/office/drawing/2014/main" id="{C76ECF66-5115-442A-AF50-B65B5B1CA7EA}"/>
              </a:ext>
            </a:extLst>
          </p:cNvPr>
          <p:cNvCxnSpPr>
            <a:cxnSpLocks/>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B6BEF82-0ADD-4EF7-B68D-75E11CB7BDD6}"/>
              </a:ext>
            </a:extLst>
          </p:cNvPr>
          <p:cNvCxnSpPr>
            <a:cxnSpLocks/>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31401A-6012-43C0-AF88-5F448F875123}"/>
              </a:ext>
            </a:extLst>
          </p:cNvPr>
          <p:cNvCxnSpPr>
            <a:cxnSpLocks/>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38BEDAD-9AB1-4805-A3B2-E36D99B3A4E8}"/>
              </a:ext>
            </a:extLst>
          </p:cNvPr>
          <p:cNvCxnSpPr>
            <a:cxnSpLocks/>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380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chemeClr val="bg1">
              <a:alpha val="9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99332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6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任意多边形: 形状 17">
            <a:extLst>
              <a:ext uri="{FF2B5EF4-FFF2-40B4-BE49-F238E27FC236}">
                <a16:creationId xmlns:a16="http://schemas.microsoft.com/office/drawing/2014/main" id="{E1645079-34CA-49DD-A198-701D9E0D29B0}"/>
              </a:ext>
            </a:extLst>
          </p:cNvPr>
          <p:cNvSpPr/>
          <p:nvPr userDrawn="1"/>
        </p:nvSpPr>
        <p:spPr>
          <a:xfrm rot="1872629">
            <a:off x="5926493" y="344949"/>
            <a:ext cx="3582272" cy="1767553"/>
          </a:xfrm>
          <a:custGeom>
            <a:avLst/>
            <a:gdLst>
              <a:gd name="connsiteX0" fmla="*/ 2200804 w 4698788"/>
              <a:gd name="connsiteY0" fmla="*/ 1736770 h 2362544"/>
              <a:gd name="connsiteX1" fmla="*/ 4396613 w 4698788"/>
              <a:gd name="connsiteY1" fmla="*/ 1040806 h 2362544"/>
              <a:gd name="connsiteX2" fmla="*/ 4698788 w 4698788"/>
              <a:gd name="connsiteY2" fmla="*/ 1994190 h 2362544"/>
              <a:gd name="connsiteX3" fmla="*/ 1643573 w 4698788"/>
              <a:gd name="connsiteY3" fmla="*/ 1436806 h 2362544"/>
              <a:gd name="connsiteX4" fmla="*/ 1836454 w 4698788"/>
              <a:gd name="connsiteY4" fmla="*/ 1754306 h 2362544"/>
              <a:gd name="connsiteX5" fmla="*/ 1450692 w 4698788"/>
              <a:gd name="connsiteY5" fmla="*/ 1754306 h 2362544"/>
              <a:gd name="connsiteX6" fmla="*/ 415321 w 4698788"/>
              <a:gd name="connsiteY6" fmla="*/ 1912253 h 2362544"/>
              <a:gd name="connsiteX7" fmla="*/ 1042521 w 4698788"/>
              <a:gd name="connsiteY7" fmla="*/ 1993209 h 2362544"/>
              <a:gd name="connsiteX8" fmla="*/ 503211 w 4698788"/>
              <a:gd name="connsiteY8" fmla="*/ 2362544 h 2362544"/>
              <a:gd name="connsiteX9" fmla="*/ 1153241 w 4698788"/>
              <a:gd name="connsiteY9" fmla="*/ 604968 h 2362544"/>
              <a:gd name="connsiteX10" fmla="*/ 1397335 w 4698788"/>
              <a:gd name="connsiteY10" fmla="*/ 505652 h 2362544"/>
              <a:gd name="connsiteX11" fmla="*/ 1500245 w 4698788"/>
              <a:gd name="connsiteY11" fmla="*/ 1108197 h 2362544"/>
              <a:gd name="connsiteX12" fmla="*/ 2150717 w 4698788"/>
              <a:gd name="connsiteY12" fmla="*/ 0 h 2362544"/>
              <a:gd name="connsiteX13" fmla="*/ 2833952 w 4698788"/>
              <a:gd name="connsiteY13" fmla="*/ 295850 h 2362544"/>
              <a:gd name="connsiteX14" fmla="*/ 1875503 w 4698788"/>
              <a:gd name="connsiteY14" fmla="*/ 1299378 h 2362544"/>
              <a:gd name="connsiteX15" fmla="*/ 218304 w 4698788"/>
              <a:gd name="connsiteY15" fmla="*/ 689732 h 2362544"/>
              <a:gd name="connsiteX16" fmla="*/ 1126657 w 4698788"/>
              <a:gd name="connsiteY16" fmla="*/ 1440414 h 2362544"/>
              <a:gd name="connsiteX17" fmla="*/ 0 w 4698788"/>
              <a:gd name="connsiteY17" fmla="*/ 1095057 h 23625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698788" h="2362544">
                <a:moveTo>
                  <a:pt x="2200804" y="1736770"/>
                </a:moveTo>
                <a:lnTo>
                  <a:pt x="4396613" y="1040806"/>
                </a:lnTo>
                <a:lnTo>
                  <a:pt x="4698788" y="1994190"/>
                </a:lnTo>
                <a:close/>
                <a:moveTo>
                  <a:pt x="1643573" y="1436806"/>
                </a:moveTo>
                <a:lnTo>
                  <a:pt x="1836454" y="1754306"/>
                </a:lnTo>
                <a:lnTo>
                  <a:pt x="1450692" y="1754306"/>
                </a:lnTo>
                <a:close/>
                <a:moveTo>
                  <a:pt x="415321" y="1912253"/>
                </a:moveTo>
                <a:lnTo>
                  <a:pt x="1042521" y="1993209"/>
                </a:lnTo>
                <a:lnTo>
                  <a:pt x="503211" y="2362544"/>
                </a:lnTo>
                <a:close/>
                <a:moveTo>
                  <a:pt x="1153241" y="604968"/>
                </a:moveTo>
                <a:lnTo>
                  <a:pt x="1397335" y="505652"/>
                </a:lnTo>
                <a:lnTo>
                  <a:pt x="1500245" y="1108197"/>
                </a:lnTo>
                <a:close/>
                <a:moveTo>
                  <a:pt x="2150717" y="0"/>
                </a:moveTo>
                <a:lnTo>
                  <a:pt x="2833952" y="295850"/>
                </a:lnTo>
                <a:lnTo>
                  <a:pt x="1875503" y="1299378"/>
                </a:lnTo>
                <a:close/>
                <a:moveTo>
                  <a:pt x="218304" y="689732"/>
                </a:moveTo>
                <a:lnTo>
                  <a:pt x="1126657" y="1440414"/>
                </a:lnTo>
                <a:lnTo>
                  <a:pt x="0" y="1095057"/>
                </a:lnTo>
                <a:close/>
              </a:path>
            </a:pathLst>
          </a:custGeom>
          <a:solidFill>
            <a:srgbClr val="01AAE8"/>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cxnSp>
        <p:nvCxnSpPr>
          <p:cNvPr id="22" name="直接连接符 21">
            <a:extLst>
              <a:ext uri="{FF2B5EF4-FFF2-40B4-BE49-F238E27FC236}">
                <a16:creationId xmlns:a16="http://schemas.microsoft.com/office/drawing/2014/main" id="{C76ECF66-5115-442A-AF50-B65B5B1CA7EA}"/>
              </a:ext>
            </a:extLst>
          </p:cNvPr>
          <p:cNvCxnSpPr>
            <a:cxnSpLocks/>
          </p:cNvCxnSpPr>
          <p:nvPr userDrawn="1"/>
        </p:nvCxnSpPr>
        <p:spPr>
          <a:xfrm flipH="1">
            <a:off x="1739970" y="-95250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AB6BEF82-0ADD-4EF7-B68D-75E11CB7BDD6}"/>
              </a:ext>
            </a:extLst>
          </p:cNvPr>
          <p:cNvCxnSpPr>
            <a:cxnSpLocks/>
          </p:cNvCxnSpPr>
          <p:nvPr userDrawn="1"/>
        </p:nvCxnSpPr>
        <p:spPr>
          <a:xfrm flipH="1">
            <a:off x="389008" y="3833932"/>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431401A-6012-43C0-AF88-5F448F875123}"/>
              </a:ext>
            </a:extLst>
          </p:cNvPr>
          <p:cNvCxnSpPr>
            <a:cxnSpLocks/>
          </p:cNvCxnSpPr>
          <p:nvPr userDrawn="1"/>
        </p:nvCxnSpPr>
        <p:spPr>
          <a:xfrm flipH="1">
            <a:off x="-1515992" y="2281120"/>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38BEDAD-9AB1-4805-A3B2-E36D99B3A4E8}"/>
              </a:ext>
            </a:extLst>
          </p:cNvPr>
          <p:cNvCxnSpPr>
            <a:cxnSpLocks/>
          </p:cNvCxnSpPr>
          <p:nvPr userDrawn="1"/>
        </p:nvCxnSpPr>
        <p:spPr>
          <a:xfrm flipH="1">
            <a:off x="5334000" y="3983797"/>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9301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7_标题和内容">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A6136A81-BC9D-486B-988A-D76FF6AEE57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23" name="任意多边形: 形状 122">
            <a:extLst>
              <a:ext uri="{FF2B5EF4-FFF2-40B4-BE49-F238E27FC236}">
                <a16:creationId xmlns:a16="http://schemas.microsoft.com/office/drawing/2014/main" id="{E354CB4F-BB64-4A35-8D4B-90CFADF0ECE4}"/>
              </a:ext>
            </a:extLst>
          </p:cNvPr>
          <p:cNvSpPr/>
          <p:nvPr userDrawn="1"/>
        </p:nvSpPr>
        <p:spPr>
          <a:xfrm rot="10800000" flipH="1">
            <a:off x="364373" y="506175"/>
            <a:ext cx="2487525" cy="2065575"/>
          </a:xfrm>
          <a:custGeom>
            <a:avLst/>
            <a:gdLst>
              <a:gd name="connsiteX0" fmla="*/ 2296190 w 4104448"/>
              <a:gd name="connsiteY0" fmla="*/ 1179869 h 2896858"/>
              <a:gd name="connsiteX1" fmla="*/ 0 w 4104448"/>
              <a:gd name="connsiteY1" fmla="*/ 996967 h 2896858"/>
              <a:gd name="connsiteX2" fmla="*/ 79413 w 4104448"/>
              <a:gd name="connsiteY2" fmla="*/ 0 h 2896858"/>
              <a:gd name="connsiteX3" fmla="*/ 4016154 w 4104448"/>
              <a:gd name="connsiteY3" fmla="*/ 1690230 h 2896858"/>
              <a:gd name="connsiteX4" fmla="*/ 3465711 w 4104448"/>
              <a:gd name="connsiteY4" fmla="*/ 1378868 h 2896858"/>
              <a:gd name="connsiteX5" fmla="*/ 4104448 w 4104448"/>
              <a:gd name="connsiteY5" fmla="*/ 1240018 h 2896858"/>
              <a:gd name="connsiteX6" fmla="*/ 2839961 w 4104448"/>
              <a:gd name="connsiteY6" fmla="*/ 2623017 h 2896858"/>
              <a:gd name="connsiteX7" fmla="*/ 2576436 w 4104448"/>
              <a:gd name="connsiteY7" fmla="*/ 2623017 h 2896858"/>
              <a:gd name="connsiteX8" fmla="*/ 2708199 w 4104448"/>
              <a:gd name="connsiteY8" fmla="*/ 2026117 h 2896858"/>
              <a:gd name="connsiteX9" fmla="*/ 1688037 w 4104448"/>
              <a:gd name="connsiteY9" fmla="*/ 2807452 h 2896858"/>
              <a:gd name="connsiteX10" fmla="*/ 1166680 w 4104448"/>
              <a:gd name="connsiteY10" fmla="*/ 2275923 h 2896858"/>
              <a:gd name="connsiteX11" fmla="*/ 2432663 w 4104448"/>
              <a:gd name="connsiteY11" fmla="*/ 1707607 h 2896858"/>
              <a:gd name="connsiteX12" fmla="*/ 3737905 w 4104448"/>
              <a:gd name="connsiteY12" fmla="*/ 2896858 h 2896858"/>
              <a:gd name="connsiteX13" fmla="*/ 3179444 w 4104448"/>
              <a:gd name="connsiteY13" fmla="*/ 1859192 h 2896858"/>
              <a:gd name="connsiteX14" fmla="*/ 4092870 w 4104448"/>
              <a:gd name="connsiteY14" fmla="*/ 2603694 h 28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104448" h="2896858">
                <a:moveTo>
                  <a:pt x="2296190" y="1179869"/>
                </a:moveTo>
                <a:lnTo>
                  <a:pt x="0" y="996967"/>
                </a:lnTo>
                <a:lnTo>
                  <a:pt x="79413" y="0"/>
                </a:lnTo>
                <a:close/>
                <a:moveTo>
                  <a:pt x="4016154" y="1690230"/>
                </a:moveTo>
                <a:lnTo>
                  <a:pt x="3465711" y="1378868"/>
                </a:lnTo>
                <a:lnTo>
                  <a:pt x="4104448" y="1240018"/>
                </a:lnTo>
                <a:close/>
                <a:moveTo>
                  <a:pt x="2839961" y="2623017"/>
                </a:moveTo>
                <a:lnTo>
                  <a:pt x="2576436" y="2623017"/>
                </a:lnTo>
                <a:lnTo>
                  <a:pt x="2708199" y="2026117"/>
                </a:lnTo>
                <a:close/>
                <a:moveTo>
                  <a:pt x="1688037" y="2807452"/>
                </a:moveTo>
                <a:lnTo>
                  <a:pt x="1166680" y="2275923"/>
                </a:lnTo>
                <a:lnTo>
                  <a:pt x="2432663" y="1707607"/>
                </a:lnTo>
                <a:close/>
                <a:moveTo>
                  <a:pt x="3737905" y="2896858"/>
                </a:moveTo>
                <a:lnTo>
                  <a:pt x="3179444" y="1859192"/>
                </a:lnTo>
                <a:lnTo>
                  <a:pt x="4092870" y="2603694"/>
                </a:lnTo>
                <a:close/>
              </a:path>
            </a:pathLst>
          </a:custGeom>
          <a:solidFill>
            <a:srgbClr val="E8646B">
              <a:alpha val="9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sp>
        <p:nvSpPr>
          <p:cNvPr id="127" name="文本框 126">
            <a:extLst>
              <a:ext uri="{FF2B5EF4-FFF2-40B4-BE49-F238E27FC236}">
                <a16:creationId xmlns:a16="http://schemas.microsoft.com/office/drawing/2014/main" id="{7054456A-EE40-4BF8-8A83-BF6819D77AF3}"/>
              </a:ext>
            </a:extLst>
          </p:cNvPr>
          <p:cNvSpPr txBox="1"/>
          <p:nvPr/>
        </p:nvSpPr>
        <p:spPr bwMode="auto">
          <a:xfrm>
            <a:off x="3800474" y="2217620"/>
            <a:ext cx="3151188" cy="1200150"/>
          </a:xfrm>
          <a:prstGeom prst="rect">
            <a:avLst/>
          </a:prstGeom>
          <a:noFill/>
        </p:spPr>
        <p:txBody>
          <a:bodyPr>
            <a:spAutoFit/>
          </a:bodyPr>
          <a:lstStyle/>
          <a:p>
            <a:pPr eaLnBrk="1" fontAlgn="auto" hangingPunct="1">
              <a:spcBef>
                <a:spcPts val="0"/>
              </a:spcBef>
              <a:spcAft>
                <a:spcPts val="0"/>
              </a:spcAft>
              <a:defRPr/>
            </a:pPr>
            <a:endParaRPr lang="zh-CN" altLang="en-US" sz="7200" spc="300" dirty="0">
              <a:solidFill>
                <a:srgbClr val="F49F14"/>
              </a:solidFill>
              <a:latin typeface="方正正中黑简体" panose="02000000000000000000" pitchFamily="2" charset="-122"/>
              <a:ea typeface="方正正中黑简体" panose="02000000000000000000" pitchFamily="2" charset="-122"/>
              <a:cs typeface="Droid Sans" panose="020B0606030804020204" pitchFamily="34" charset="0"/>
            </a:endParaRPr>
          </a:p>
        </p:txBody>
      </p:sp>
      <p:cxnSp>
        <p:nvCxnSpPr>
          <p:cNvPr id="129" name="直接连接符 128">
            <a:extLst>
              <a:ext uri="{FF2B5EF4-FFF2-40B4-BE49-F238E27FC236}">
                <a16:creationId xmlns:a16="http://schemas.microsoft.com/office/drawing/2014/main" id="{B03E170D-5E2C-401B-8C8F-EC3735D5BE2E}"/>
              </a:ext>
            </a:extLst>
          </p:cNvPr>
          <p:cNvCxnSpPr/>
          <p:nvPr userDrawn="1"/>
        </p:nvCxnSpPr>
        <p:spPr>
          <a:xfrm flipH="1">
            <a:off x="4844931" y="-1382713"/>
            <a:ext cx="3028950" cy="3028951"/>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601466B7-F5FD-4FF9-9E18-CFAAA8AC7E88}"/>
              </a:ext>
            </a:extLst>
          </p:cNvPr>
          <p:cNvCxnSpPr/>
          <p:nvPr userDrawn="1"/>
        </p:nvCxnSpPr>
        <p:spPr>
          <a:xfrm flipH="1">
            <a:off x="3124199" y="4107656"/>
            <a:ext cx="1905000" cy="19050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cxnSp>
        <p:nvCxnSpPr>
          <p:cNvPr id="131" name="直接连接符 130">
            <a:extLst>
              <a:ext uri="{FF2B5EF4-FFF2-40B4-BE49-F238E27FC236}">
                <a16:creationId xmlns:a16="http://schemas.microsoft.com/office/drawing/2014/main" id="{CF6583C5-1044-4EBB-A368-9CAD5DF1F40D}"/>
              </a:ext>
            </a:extLst>
          </p:cNvPr>
          <p:cNvCxnSpPr/>
          <p:nvPr userDrawn="1"/>
        </p:nvCxnSpPr>
        <p:spPr>
          <a:xfrm flipH="1">
            <a:off x="5746749" y="3389313"/>
            <a:ext cx="3136900" cy="31369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029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123"/>
                                        </p:tgtEl>
                                      </p:cBhvr>
                                    </p:animEffect>
                                    <p:animScale>
                                      <p:cBhvr>
                                        <p:cTn id="7" dur="250" autoRev="1" fill="hold"/>
                                        <p:tgtEl>
                                          <p:spTgt spid="12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 grpId="0" animBg="1"/>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77088412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_标题和内容">
    <p:spTree>
      <p:nvGrpSpPr>
        <p:cNvPr id="1" name=""/>
        <p:cNvGrpSpPr/>
        <p:nvPr/>
      </p:nvGrpSpPr>
      <p:grpSpPr>
        <a:xfrm>
          <a:off x="0" y="0"/>
          <a:ext cx="0" cy="0"/>
          <a:chOff x="0" y="0"/>
          <a:chExt cx="0" cy="0"/>
        </a:xfrm>
      </p:grpSpPr>
      <p:pic>
        <p:nvPicPr>
          <p:cNvPr id="7" name="图片 1">
            <a:extLst>
              <a:ext uri="{FF2B5EF4-FFF2-40B4-BE49-F238E27FC236}">
                <a16:creationId xmlns:a16="http://schemas.microsoft.com/office/drawing/2014/main" id="{ECE674EB-9855-46C4-955D-A16DEE538EA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304800"/>
            <a:ext cx="9144000" cy="544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1907293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943856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3_标题和内容">
    <p:spTree>
      <p:nvGrpSpPr>
        <p:cNvPr id="1" name=""/>
        <p:cNvGrpSpPr/>
        <p:nvPr/>
      </p:nvGrpSpPr>
      <p:grpSpPr>
        <a:xfrm>
          <a:off x="0" y="0"/>
          <a:ext cx="0" cy="0"/>
          <a:chOff x="0" y="0"/>
          <a:chExt cx="0" cy="0"/>
        </a:xfrm>
      </p:grpSpPr>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156419" y="960569"/>
            <a:ext cx="1192825" cy="893633"/>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156419" y="3131184"/>
            <a:ext cx="1337187" cy="838483"/>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8842" y="893811"/>
            <a:ext cx="3024505" cy="1145728"/>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8841" y="2962947"/>
            <a:ext cx="3024505" cy="1145728"/>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3016796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14_标题和内容">
    <p:spTree>
      <p:nvGrpSpPr>
        <p:cNvPr id="1" name=""/>
        <p:cNvGrpSpPr/>
        <p:nvPr/>
      </p:nvGrpSpPr>
      <p:grpSpPr>
        <a:xfrm>
          <a:off x="0" y="0"/>
          <a:ext cx="0" cy="0"/>
          <a:chOff x="0" y="0"/>
          <a:chExt cx="0" cy="0"/>
        </a:xfrm>
      </p:grpSpPr>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315898" y="2167899"/>
            <a:ext cx="981308" cy="975620"/>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176366" y="679844"/>
            <a:ext cx="1205525" cy="969833"/>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147339" y="3712540"/>
            <a:ext cx="1263577" cy="901983"/>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18042" y="708473"/>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9" name="圆角矩形 5">
            <a:extLst>
              <a:ext uri="{FF2B5EF4-FFF2-40B4-BE49-F238E27FC236}">
                <a16:creationId xmlns:a16="http://schemas.microsoft.com/office/drawing/2014/main" id="{AB5C48B8-6319-4F5A-B89C-FB56B19F96AD}"/>
              </a:ext>
            </a:extLst>
          </p:cNvPr>
          <p:cNvSpPr/>
          <p:nvPr userDrawn="1"/>
        </p:nvSpPr>
        <p:spPr>
          <a:xfrm>
            <a:off x="5718041" y="217056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6B17DAB3-15B2-4D99-835D-F16B30D806D1}"/>
              </a:ext>
            </a:extLst>
          </p:cNvPr>
          <p:cNvSpPr/>
          <p:nvPr userDrawn="1"/>
        </p:nvSpPr>
        <p:spPr>
          <a:xfrm>
            <a:off x="5718041" y="3657356"/>
            <a:ext cx="3024505" cy="94120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330242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518873" y="3911273"/>
            <a:ext cx="597303" cy="59475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455893" y="1729480"/>
            <a:ext cx="597303" cy="594759"/>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306275" y="547817"/>
            <a:ext cx="858745" cy="618727"/>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380855" y="2869917"/>
            <a:ext cx="855909" cy="478870"/>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18042" y="708474"/>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a:extLst>
              <a:ext uri="{FF2B5EF4-FFF2-40B4-BE49-F238E27FC236}">
                <a16:creationId xmlns:a16="http://schemas.microsoft.com/office/drawing/2014/main" id="{A66F5B2D-E72C-4B22-8DD2-31576E5E7B44}"/>
              </a:ext>
            </a:extLst>
          </p:cNvPr>
          <p:cNvSpPr/>
          <p:nvPr userDrawn="1"/>
        </p:nvSpPr>
        <p:spPr>
          <a:xfrm>
            <a:off x="5718042" y="1826358"/>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8843" y="28868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a:extLst>
              <a:ext uri="{FF2B5EF4-FFF2-40B4-BE49-F238E27FC236}">
                <a16:creationId xmlns:a16="http://schemas.microsoft.com/office/drawing/2014/main" id="{D2452951-422F-4784-AB2F-BF5D041CB99E}"/>
              </a:ext>
            </a:extLst>
          </p:cNvPr>
          <p:cNvSpPr/>
          <p:nvPr userDrawn="1"/>
        </p:nvSpPr>
        <p:spPr>
          <a:xfrm>
            <a:off x="5768843" y="3970575"/>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719014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8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510099" y="3209978"/>
            <a:ext cx="597303" cy="59475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497922" y="1166863"/>
            <a:ext cx="597303" cy="594759"/>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348301" y="154188"/>
            <a:ext cx="858745" cy="618727"/>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372081" y="2227179"/>
            <a:ext cx="855909" cy="478870"/>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8" y="314845"/>
            <a:ext cx="3024505" cy="50419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98" name="圆角矩形 7">
            <a:extLst>
              <a:ext uri="{FF2B5EF4-FFF2-40B4-BE49-F238E27FC236}">
                <a16:creationId xmlns:a16="http://schemas.microsoft.com/office/drawing/2014/main" id="{A66F5B2D-E72C-4B22-8DD2-31576E5E7B44}"/>
              </a:ext>
            </a:extLst>
          </p:cNvPr>
          <p:cNvSpPr/>
          <p:nvPr userDrawn="1"/>
        </p:nvSpPr>
        <p:spPr>
          <a:xfrm>
            <a:off x="5760071" y="1263741"/>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0" name="圆角矩形 9">
            <a:extLst>
              <a:ext uri="{FF2B5EF4-FFF2-40B4-BE49-F238E27FC236}">
                <a16:creationId xmlns:a16="http://schemas.microsoft.com/office/drawing/2014/main" id="{51E13594-C00B-4553-BFF6-F6D012095592}"/>
              </a:ext>
            </a:extLst>
          </p:cNvPr>
          <p:cNvSpPr/>
          <p:nvPr userDrawn="1"/>
        </p:nvSpPr>
        <p:spPr>
          <a:xfrm>
            <a:off x="5760069" y="224414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5" name="圆角矩形 17">
            <a:extLst>
              <a:ext uri="{FF2B5EF4-FFF2-40B4-BE49-F238E27FC236}">
                <a16:creationId xmlns:a16="http://schemas.microsoft.com/office/drawing/2014/main" id="{09BB4C7C-678F-4C73-94B2-96D5E961BA99}"/>
              </a:ext>
            </a:extLst>
          </p:cNvPr>
          <p:cNvSpPr/>
          <p:nvPr userDrawn="1"/>
        </p:nvSpPr>
        <p:spPr>
          <a:xfrm>
            <a:off x="5760067" y="4272662"/>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07" name="圆角矩形 9">
            <a:extLst>
              <a:ext uri="{FF2B5EF4-FFF2-40B4-BE49-F238E27FC236}">
                <a16:creationId xmlns:a16="http://schemas.microsoft.com/office/drawing/2014/main" id="{D2452951-422F-4784-AB2F-BF5D041CB99E}"/>
              </a:ext>
            </a:extLst>
          </p:cNvPr>
          <p:cNvSpPr/>
          <p:nvPr userDrawn="1"/>
        </p:nvSpPr>
        <p:spPr>
          <a:xfrm>
            <a:off x="5760069" y="3269280"/>
            <a:ext cx="3024505" cy="504190"/>
          </a:xfrm>
          <a:prstGeom prst="roundRect">
            <a:avLst/>
          </a:prstGeom>
          <a:solidFill>
            <a:srgbClr val="365D7E"/>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425236" y="4173936"/>
            <a:ext cx="849329" cy="61872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extLst>
      <p:ext uri="{BB962C8B-B14F-4D97-AF65-F5344CB8AC3E}">
        <p14:creationId xmlns:p14="http://schemas.microsoft.com/office/powerpoint/2010/main" val="1813434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10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13194" y="2866332"/>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557613" y="1385922"/>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457159" y="604189"/>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507297" y="215077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7" y="6618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07297" y="3513097"/>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5760065" y="13806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5760061" y="21190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a:extLst>
              <a:ext uri="{FF2B5EF4-FFF2-40B4-BE49-F238E27FC236}">
                <a16:creationId xmlns:a16="http://schemas.microsoft.com/office/drawing/2014/main" id="{47953DB2-EA58-44B8-BD38-58F3D0B04E1E}"/>
              </a:ext>
            </a:extLst>
          </p:cNvPr>
          <p:cNvSpPr/>
          <p:nvPr userDrawn="1"/>
        </p:nvSpPr>
        <p:spPr>
          <a:xfrm>
            <a:off x="5760063" y="28574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a:extLst>
              <a:ext uri="{FF2B5EF4-FFF2-40B4-BE49-F238E27FC236}">
                <a16:creationId xmlns:a16="http://schemas.microsoft.com/office/drawing/2014/main" id="{02F226A2-46AB-42B6-9BB1-650554B7A9FA}"/>
              </a:ext>
            </a:extLst>
          </p:cNvPr>
          <p:cNvSpPr/>
          <p:nvPr userDrawn="1"/>
        </p:nvSpPr>
        <p:spPr>
          <a:xfrm>
            <a:off x="5760062" y="35762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588914" y="4289061"/>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a:extLst>
              <a:ext uri="{FF2B5EF4-FFF2-40B4-BE49-F238E27FC236}">
                <a16:creationId xmlns:a16="http://schemas.microsoft.com/office/drawing/2014/main" id="{EF774AC3-A24C-4916-AEB6-5B3BE7A400D8}"/>
              </a:ext>
            </a:extLst>
          </p:cNvPr>
          <p:cNvSpPr/>
          <p:nvPr userDrawn="1"/>
        </p:nvSpPr>
        <p:spPr>
          <a:xfrm>
            <a:off x="5760060" y="43119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2425451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9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613194" y="2447232"/>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8" name="组合 3">
            <a:extLst>
              <a:ext uri="{FF2B5EF4-FFF2-40B4-BE49-F238E27FC236}">
                <a16:creationId xmlns:a16="http://schemas.microsoft.com/office/drawing/2014/main" id="{CF3F6FD7-7359-41AF-87A9-18C21B5E5A47}"/>
              </a:ext>
            </a:extLst>
          </p:cNvPr>
          <p:cNvGrpSpPr>
            <a:grpSpLocks/>
          </p:cNvGrpSpPr>
          <p:nvPr userDrawn="1"/>
        </p:nvGrpSpPr>
        <p:grpSpPr bwMode="auto">
          <a:xfrm>
            <a:off x="0" y="0"/>
            <a:ext cx="4254500" cy="5143500"/>
            <a:chOff x="5440" y="0"/>
            <a:chExt cx="4597917" cy="6858000"/>
          </a:xfrm>
        </p:grpSpPr>
        <p:sp>
          <p:nvSpPr>
            <p:cNvPr id="29" name="矩形 28">
              <a:extLst>
                <a:ext uri="{FF2B5EF4-FFF2-40B4-BE49-F238E27FC236}">
                  <a16:creationId xmlns:a16="http://schemas.microsoft.com/office/drawing/2014/main" id="{243B9783-74A1-4960-8B3D-838ECE042013}"/>
                </a:ext>
              </a:extLst>
            </p:cNvPr>
            <p:cNvSpPr/>
            <p:nvPr/>
          </p:nvSpPr>
          <p:spPr>
            <a:xfrm>
              <a:off x="5440" y="0"/>
              <a:ext cx="4150192" cy="6858000"/>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0" name="等腰三角形 29">
              <a:extLst>
                <a:ext uri="{FF2B5EF4-FFF2-40B4-BE49-F238E27FC236}">
                  <a16:creationId xmlns:a16="http://schemas.microsoft.com/office/drawing/2014/main" id="{38D61CD5-CBB0-4D13-87D1-D7074024F894}"/>
                </a:ext>
              </a:extLst>
            </p:cNvPr>
            <p:cNvSpPr/>
            <p:nvPr/>
          </p:nvSpPr>
          <p:spPr>
            <a:xfrm rot="5400000">
              <a:off x="4088981" y="3265462"/>
              <a:ext cx="558800" cy="469953"/>
            </a:xfrm>
            <a:prstGeom prst="triangle">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3" name="组合 32">
            <a:extLst>
              <a:ext uri="{FF2B5EF4-FFF2-40B4-BE49-F238E27FC236}">
                <a16:creationId xmlns:a16="http://schemas.microsoft.com/office/drawing/2014/main" id="{A5CCCF57-268B-4B55-9DC0-183CAFB6A5D0}"/>
              </a:ext>
            </a:extLst>
          </p:cNvPr>
          <p:cNvGrpSpPr/>
          <p:nvPr userDrawn="1"/>
        </p:nvGrpSpPr>
        <p:grpSpPr>
          <a:xfrm>
            <a:off x="1043276" y="1706510"/>
            <a:ext cx="1519985" cy="1562299"/>
            <a:chOff x="11158538" y="2828925"/>
            <a:chExt cx="444499" cy="506413"/>
          </a:xfrm>
          <a:solidFill>
            <a:schemeClr val="bg1"/>
          </a:solidFill>
        </p:grpSpPr>
        <p:sp>
          <p:nvSpPr>
            <p:cNvPr id="34" name="Freeform 5">
              <a:extLst>
                <a:ext uri="{FF2B5EF4-FFF2-40B4-BE49-F238E27FC236}">
                  <a16:creationId xmlns:a16="http://schemas.microsoft.com/office/drawing/2014/main" id="{05220202-3C87-49C6-8506-16654CCCD667}"/>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5" name="Freeform 6">
              <a:extLst>
                <a:ext uri="{FF2B5EF4-FFF2-40B4-BE49-F238E27FC236}">
                  <a16:creationId xmlns:a16="http://schemas.microsoft.com/office/drawing/2014/main" id="{69A41CA6-BD49-41CE-AAA1-0DE7F8D603C4}"/>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6" name="Freeform 7">
              <a:extLst>
                <a:ext uri="{FF2B5EF4-FFF2-40B4-BE49-F238E27FC236}">
                  <a16:creationId xmlns:a16="http://schemas.microsoft.com/office/drawing/2014/main" id="{01C8B2E3-DECD-44C8-8711-9AF7469B5B21}"/>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7" name="Freeform 8">
              <a:extLst>
                <a:ext uri="{FF2B5EF4-FFF2-40B4-BE49-F238E27FC236}">
                  <a16:creationId xmlns:a16="http://schemas.microsoft.com/office/drawing/2014/main" id="{9B8807C6-7A24-4FEF-99D6-BDDF14B6C31C}"/>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8" name="Freeform 9">
              <a:extLst>
                <a:ext uri="{FF2B5EF4-FFF2-40B4-BE49-F238E27FC236}">
                  <a16:creationId xmlns:a16="http://schemas.microsoft.com/office/drawing/2014/main" id="{F56DE2FC-F8C2-47F3-BC27-8EDAD400E5C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39" name="Freeform 10">
              <a:extLst>
                <a:ext uri="{FF2B5EF4-FFF2-40B4-BE49-F238E27FC236}">
                  <a16:creationId xmlns:a16="http://schemas.microsoft.com/office/drawing/2014/main" id="{09848168-2954-4FA3-9613-D315A2D13CA5}"/>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0" name="Freeform 11">
              <a:extLst>
                <a:ext uri="{FF2B5EF4-FFF2-40B4-BE49-F238E27FC236}">
                  <a16:creationId xmlns:a16="http://schemas.microsoft.com/office/drawing/2014/main" id="{D6453300-6105-4C78-8DB6-3E6A627901B4}"/>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1" name="Freeform 12">
              <a:extLst>
                <a:ext uri="{FF2B5EF4-FFF2-40B4-BE49-F238E27FC236}">
                  <a16:creationId xmlns:a16="http://schemas.microsoft.com/office/drawing/2014/main" id="{23EEA3BA-865B-4485-8EE7-4A5A9082E03C}"/>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2" name="Freeform 13">
              <a:extLst>
                <a:ext uri="{FF2B5EF4-FFF2-40B4-BE49-F238E27FC236}">
                  <a16:creationId xmlns:a16="http://schemas.microsoft.com/office/drawing/2014/main" id="{F0C90990-F500-45E6-8CDF-974CE857926B}"/>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3" name="Freeform 14">
              <a:extLst>
                <a:ext uri="{FF2B5EF4-FFF2-40B4-BE49-F238E27FC236}">
                  <a16:creationId xmlns:a16="http://schemas.microsoft.com/office/drawing/2014/main" id="{6E4A6283-1BF3-48CA-8F8A-5286E957D118}"/>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4" name="Freeform 15">
              <a:extLst>
                <a:ext uri="{FF2B5EF4-FFF2-40B4-BE49-F238E27FC236}">
                  <a16:creationId xmlns:a16="http://schemas.microsoft.com/office/drawing/2014/main" id="{23021036-7F75-474D-A383-E3B70D77BF8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45" name="Freeform 16">
              <a:extLst>
                <a:ext uri="{FF2B5EF4-FFF2-40B4-BE49-F238E27FC236}">
                  <a16:creationId xmlns:a16="http://schemas.microsoft.com/office/drawing/2014/main" id="{68468D6B-858B-4CDD-8DF6-C834123CB38B}"/>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4557613" y="966822"/>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457159" y="185089"/>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4507297" y="173167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760067" y="24270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507297" y="3093997"/>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5760065" y="961508"/>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5760061" y="169991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9" name="圆角矩形 5">
            <a:extLst>
              <a:ext uri="{FF2B5EF4-FFF2-40B4-BE49-F238E27FC236}">
                <a16:creationId xmlns:a16="http://schemas.microsoft.com/office/drawing/2014/main" id="{47953DB2-EA58-44B8-BD38-58F3D0B04E1E}"/>
              </a:ext>
            </a:extLst>
          </p:cNvPr>
          <p:cNvSpPr/>
          <p:nvPr userDrawn="1"/>
        </p:nvSpPr>
        <p:spPr>
          <a:xfrm>
            <a:off x="5760063" y="2438323"/>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60" name="圆角矩形 5">
            <a:extLst>
              <a:ext uri="{FF2B5EF4-FFF2-40B4-BE49-F238E27FC236}">
                <a16:creationId xmlns:a16="http://schemas.microsoft.com/office/drawing/2014/main" id="{02F226A2-46AB-42B6-9BB1-650554B7A9FA}"/>
              </a:ext>
            </a:extLst>
          </p:cNvPr>
          <p:cNvSpPr/>
          <p:nvPr userDrawn="1"/>
        </p:nvSpPr>
        <p:spPr>
          <a:xfrm>
            <a:off x="5760062" y="3157126"/>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588914" y="3869961"/>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4" name="圆角矩形 5">
            <a:extLst>
              <a:ext uri="{FF2B5EF4-FFF2-40B4-BE49-F238E27FC236}">
                <a16:creationId xmlns:a16="http://schemas.microsoft.com/office/drawing/2014/main" id="{EF774AC3-A24C-4916-AEB6-5B3BE7A400D8}"/>
              </a:ext>
            </a:extLst>
          </p:cNvPr>
          <p:cNvSpPr/>
          <p:nvPr userDrawn="1"/>
        </p:nvSpPr>
        <p:spPr>
          <a:xfrm>
            <a:off x="5760060" y="3892825"/>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5" name="组合 9">
            <a:extLst>
              <a:ext uri="{FF2B5EF4-FFF2-40B4-BE49-F238E27FC236}">
                <a16:creationId xmlns:a16="http://schemas.microsoft.com/office/drawing/2014/main" id="{09E52EE5-4B8F-4226-9507-321376E73896}"/>
              </a:ext>
            </a:extLst>
          </p:cNvPr>
          <p:cNvGrpSpPr>
            <a:grpSpLocks/>
          </p:cNvGrpSpPr>
          <p:nvPr userDrawn="1"/>
        </p:nvGrpSpPr>
        <p:grpSpPr bwMode="auto">
          <a:xfrm>
            <a:off x="4507297" y="4630380"/>
            <a:ext cx="535340" cy="321698"/>
            <a:chOff x="5798020" y="3988475"/>
            <a:chExt cx="1659130" cy="776059"/>
          </a:xfrm>
        </p:grpSpPr>
        <p:sp>
          <p:nvSpPr>
            <p:cNvPr id="66" name="等腰三角形 65">
              <a:extLst>
                <a:ext uri="{FF2B5EF4-FFF2-40B4-BE49-F238E27FC236}">
                  <a16:creationId xmlns:a16="http://schemas.microsoft.com/office/drawing/2014/main" id="{CC678EBC-7178-4E95-ACA5-E7DACEC4726F}"/>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7" name="等腰三角形 66">
              <a:extLst>
                <a:ext uri="{FF2B5EF4-FFF2-40B4-BE49-F238E27FC236}">
                  <a16:creationId xmlns:a16="http://schemas.microsoft.com/office/drawing/2014/main" id="{B59D843D-D14D-4D13-B5F8-B5808EDDCD39}"/>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8" name="等腰三角形 67">
              <a:extLst>
                <a:ext uri="{FF2B5EF4-FFF2-40B4-BE49-F238E27FC236}">
                  <a16:creationId xmlns:a16="http://schemas.microsoft.com/office/drawing/2014/main" id="{A7363BA9-CF36-4857-B947-1B245A7F9954}"/>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5760061" y="4598620"/>
            <a:ext cx="2847323" cy="332855"/>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3946124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1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4850350" y="17889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6" name="组合 5">
            <a:extLst>
              <a:ext uri="{FF2B5EF4-FFF2-40B4-BE49-F238E27FC236}">
                <a16:creationId xmlns:a16="http://schemas.microsoft.com/office/drawing/2014/main" id="{2D6A4B51-1E38-4A77-AF27-E1B2234238E7}"/>
              </a:ext>
            </a:extLst>
          </p:cNvPr>
          <p:cNvGrpSpPr>
            <a:grpSpLocks/>
          </p:cNvGrpSpPr>
          <p:nvPr userDrawn="1"/>
        </p:nvGrpSpPr>
        <p:grpSpPr bwMode="auto">
          <a:xfrm>
            <a:off x="304156" y="1657243"/>
            <a:ext cx="402575" cy="363487"/>
            <a:chOff x="5398306" y="552049"/>
            <a:chExt cx="835710" cy="731456"/>
          </a:xfrm>
        </p:grpSpPr>
        <p:sp>
          <p:nvSpPr>
            <p:cNvPr id="47" name="等腰三角形 46">
              <a:extLst>
                <a:ext uri="{FF2B5EF4-FFF2-40B4-BE49-F238E27FC236}">
                  <a16:creationId xmlns:a16="http://schemas.microsoft.com/office/drawing/2014/main" id="{A9912D1D-B6DB-4540-B49B-AF55BAB37AED}"/>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8" name="等腰三角形 47">
              <a:extLst>
                <a:ext uri="{FF2B5EF4-FFF2-40B4-BE49-F238E27FC236}">
                  <a16:creationId xmlns:a16="http://schemas.microsoft.com/office/drawing/2014/main" id="{6B7CDCEB-3774-485F-8A93-4A3C83A2B7E5}"/>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4728037" y="638876"/>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5" name="组合 9">
            <a:extLst>
              <a:ext uri="{FF2B5EF4-FFF2-40B4-BE49-F238E27FC236}">
                <a16:creationId xmlns:a16="http://schemas.microsoft.com/office/drawing/2014/main" id="{01E89C55-34B5-44B5-91B8-185B52DBBC7F}"/>
              </a:ext>
            </a:extLst>
          </p:cNvPr>
          <p:cNvGrpSpPr>
            <a:grpSpLocks/>
          </p:cNvGrpSpPr>
          <p:nvPr userDrawn="1"/>
        </p:nvGrpSpPr>
        <p:grpSpPr bwMode="auto">
          <a:xfrm>
            <a:off x="252998" y="2916895"/>
            <a:ext cx="535340" cy="321698"/>
            <a:chOff x="5798020" y="3988475"/>
            <a:chExt cx="1659130" cy="776059"/>
          </a:xfrm>
        </p:grpSpPr>
        <p:sp>
          <p:nvSpPr>
            <p:cNvPr id="56" name="等腰三角形 55">
              <a:extLst>
                <a:ext uri="{FF2B5EF4-FFF2-40B4-BE49-F238E27FC236}">
                  <a16:creationId xmlns:a16="http://schemas.microsoft.com/office/drawing/2014/main" id="{3A86A3FE-C2CF-49EC-9939-05CB29BE05FA}"/>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7" name="等腰三角形 56">
              <a:extLst>
                <a:ext uri="{FF2B5EF4-FFF2-40B4-BE49-F238E27FC236}">
                  <a16:creationId xmlns:a16="http://schemas.microsoft.com/office/drawing/2014/main" id="{416B92DC-2D77-4C87-955C-1057ACDFCF67}"/>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8" name="等腰三角形 57">
              <a:extLst>
                <a:ext uri="{FF2B5EF4-FFF2-40B4-BE49-F238E27FC236}">
                  <a16:creationId xmlns:a16="http://schemas.microsoft.com/office/drawing/2014/main" id="{BC8A0F39-6F24-4F38-9CEF-D3BBE17681E5}"/>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5577489" y="310471"/>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752391" y="2934459"/>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49" name="圆角矩形 5">
            <a:extLst>
              <a:ext uri="{FF2B5EF4-FFF2-40B4-BE49-F238E27FC236}">
                <a16:creationId xmlns:a16="http://schemas.microsoft.com/office/drawing/2014/main" id="{DD898BD7-EB46-4BE8-8E29-51BAB3B16A5A}"/>
              </a:ext>
            </a:extLst>
          </p:cNvPr>
          <p:cNvSpPr/>
          <p:nvPr userDrawn="1"/>
        </p:nvSpPr>
        <p:spPr>
          <a:xfrm>
            <a:off x="1048368" y="1371117"/>
            <a:ext cx="3352182" cy="93393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54" name="圆角矩形 5">
            <a:extLst>
              <a:ext uri="{FF2B5EF4-FFF2-40B4-BE49-F238E27FC236}">
                <a16:creationId xmlns:a16="http://schemas.microsoft.com/office/drawing/2014/main" id="{95881F17-591E-4260-A8E9-38C55B6CA959}"/>
              </a:ext>
            </a:extLst>
          </p:cNvPr>
          <p:cNvSpPr/>
          <p:nvPr userDrawn="1"/>
        </p:nvSpPr>
        <p:spPr>
          <a:xfrm>
            <a:off x="1068711" y="2623075"/>
            <a:ext cx="3352182" cy="93284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884680" y="4183254"/>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69" name="圆角矩形 5">
            <a:extLst>
              <a:ext uri="{FF2B5EF4-FFF2-40B4-BE49-F238E27FC236}">
                <a16:creationId xmlns:a16="http://schemas.microsoft.com/office/drawing/2014/main" id="{6A13F4B5-C9DF-4687-919E-1F96712556D6}"/>
              </a:ext>
            </a:extLst>
          </p:cNvPr>
          <p:cNvSpPr/>
          <p:nvPr userDrawn="1"/>
        </p:nvSpPr>
        <p:spPr>
          <a:xfrm>
            <a:off x="1068711" y="3890261"/>
            <a:ext cx="3352182" cy="945814"/>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73" name="组合 72">
            <a:extLst>
              <a:ext uri="{FF2B5EF4-FFF2-40B4-BE49-F238E27FC236}">
                <a16:creationId xmlns:a16="http://schemas.microsoft.com/office/drawing/2014/main" id="{C66E7BB8-4A2E-4608-9A28-E5751CD69EDC}"/>
              </a:ext>
            </a:extLst>
          </p:cNvPr>
          <p:cNvGrpSpPr/>
          <p:nvPr userDrawn="1"/>
        </p:nvGrpSpPr>
        <p:grpSpPr>
          <a:xfrm>
            <a:off x="201808" y="3993389"/>
            <a:ext cx="684889" cy="734891"/>
            <a:chOff x="11158538" y="2828925"/>
            <a:chExt cx="444499" cy="506413"/>
          </a:xfrm>
          <a:solidFill>
            <a:schemeClr val="bg1"/>
          </a:solidFill>
        </p:grpSpPr>
        <p:sp>
          <p:nvSpPr>
            <p:cNvPr id="74" name="Freeform 5">
              <a:extLst>
                <a:ext uri="{FF2B5EF4-FFF2-40B4-BE49-F238E27FC236}">
                  <a16:creationId xmlns:a16="http://schemas.microsoft.com/office/drawing/2014/main" id="{DAA43A22-0B2C-4C4C-A147-5AB12E86859B}"/>
                </a:ext>
              </a:extLst>
            </p:cNvPr>
            <p:cNvSpPr>
              <a:spLocks/>
            </p:cNvSpPr>
            <p:nvPr/>
          </p:nvSpPr>
          <p:spPr bwMode="auto">
            <a:xfrm>
              <a:off x="11320463" y="2828925"/>
              <a:ext cx="122237" cy="107950"/>
            </a:xfrm>
            <a:custGeom>
              <a:avLst/>
              <a:gdLst>
                <a:gd name="T0" fmla="*/ 38 w 77"/>
                <a:gd name="T1" fmla="*/ 0 h 68"/>
                <a:gd name="T2" fmla="*/ 0 w 77"/>
                <a:gd name="T3" fmla="*/ 68 h 68"/>
                <a:gd name="T4" fmla="*/ 77 w 77"/>
                <a:gd name="T5" fmla="*/ 68 h 68"/>
                <a:gd name="T6" fmla="*/ 38 w 77"/>
                <a:gd name="T7" fmla="*/ 0 h 68"/>
              </a:gdLst>
              <a:ahLst/>
              <a:cxnLst>
                <a:cxn ang="0">
                  <a:pos x="T0" y="T1"/>
                </a:cxn>
                <a:cxn ang="0">
                  <a:pos x="T2" y="T3"/>
                </a:cxn>
                <a:cxn ang="0">
                  <a:pos x="T4" y="T5"/>
                </a:cxn>
                <a:cxn ang="0">
                  <a:pos x="T6" y="T7"/>
                </a:cxn>
              </a:cxnLst>
              <a:rect l="0" t="0" r="r" b="b"/>
              <a:pathLst>
                <a:path w="77" h="68">
                  <a:moveTo>
                    <a:pt x="38" y="0"/>
                  </a:moveTo>
                  <a:lnTo>
                    <a:pt x="0" y="68"/>
                  </a:lnTo>
                  <a:lnTo>
                    <a:pt x="77" y="68"/>
                  </a:lnTo>
                  <a:lnTo>
                    <a:pt x="38" y="0"/>
                  </a:lnTo>
                  <a:close/>
                </a:path>
              </a:pathLst>
            </a:custGeom>
            <a:solidFill>
              <a:srgbClr val="E8646B"/>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5" name="Freeform 6">
              <a:extLst>
                <a:ext uri="{FF2B5EF4-FFF2-40B4-BE49-F238E27FC236}">
                  <a16:creationId xmlns:a16="http://schemas.microsoft.com/office/drawing/2014/main" id="{9D628621-CD9D-4F45-840F-A92654C06155}"/>
                </a:ext>
              </a:extLst>
            </p:cNvPr>
            <p:cNvSpPr>
              <a:spLocks/>
            </p:cNvSpPr>
            <p:nvPr/>
          </p:nvSpPr>
          <p:spPr bwMode="auto">
            <a:xfrm>
              <a:off x="11477625" y="2955925"/>
              <a:ext cx="125412" cy="106363"/>
            </a:xfrm>
            <a:custGeom>
              <a:avLst/>
              <a:gdLst>
                <a:gd name="T0" fmla="*/ 79 w 79"/>
                <a:gd name="T1" fmla="*/ 0 h 67"/>
                <a:gd name="T2" fmla="*/ 0 w 79"/>
                <a:gd name="T3" fmla="*/ 0 h 67"/>
                <a:gd name="T4" fmla="*/ 38 w 79"/>
                <a:gd name="T5" fmla="*/ 67 h 67"/>
                <a:gd name="T6" fmla="*/ 79 w 79"/>
                <a:gd name="T7" fmla="*/ 0 h 67"/>
              </a:gdLst>
              <a:ahLst/>
              <a:cxnLst>
                <a:cxn ang="0">
                  <a:pos x="T0" y="T1"/>
                </a:cxn>
                <a:cxn ang="0">
                  <a:pos x="T2" y="T3"/>
                </a:cxn>
                <a:cxn ang="0">
                  <a:pos x="T4" y="T5"/>
                </a:cxn>
                <a:cxn ang="0">
                  <a:pos x="T6" y="T7"/>
                </a:cxn>
              </a:cxnLst>
              <a:rect l="0" t="0" r="r" b="b"/>
              <a:pathLst>
                <a:path w="79" h="67">
                  <a:moveTo>
                    <a:pt x="79" y="0"/>
                  </a:moveTo>
                  <a:lnTo>
                    <a:pt x="0" y="0"/>
                  </a:lnTo>
                  <a:lnTo>
                    <a:pt x="38" y="67"/>
                  </a:lnTo>
                  <a:lnTo>
                    <a:pt x="79"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6" name="Freeform 7">
              <a:extLst>
                <a:ext uri="{FF2B5EF4-FFF2-40B4-BE49-F238E27FC236}">
                  <a16:creationId xmlns:a16="http://schemas.microsoft.com/office/drawing/2014/main" id="{F45A12EF-ECCA-4740-BF6A-81DDD9B9B7DA}"/>
                </a:ext>
              </a:extLst>
            </p:cNvPr>
            <p:cNvSpPr>
              <a:spLocks/>
            </p:cNvSpPr>
            <p:nvPr/>
          </p:nvSpPr>
          <p:spPr bwMode="auto">
            <a:xfrm>
              <a:off x="11320463" y="2955925"/>
              <a:ext cx="122237" cy="106363"/>
            </a:xfrm>
            <a:custGeom>
              <a:avLst/>
              <a:gdLst>
                <a:gd name="T0" fmla="*/ 77 w 77"/>
                <a:gd name="T1" fmla="*/ 0 h 67"/>
                <a:gd name="T2" fmla="*/ 0 w 77"/>
                <a:gd name="T3" fmla="*/ 0 h 67"/>
                <a:gd name="T4" fmla="*/ 38 w 77"/>
                <a:gd name="T5" fmla="*/ 67 h 67"/>
                <a:gd name="T6" fmla="*/ 77 w 77"/>
                <a:gd name="T7" fmla="*/ 0 h 67"/>
              </a:gdLst>
              <a:ahLst/>
              <a:cxnLst>
                <a:cxn ang="0">
                  <a:pos x="T0" y="T1"/>
                </a:cxn>
                <a:cxn ang="0">
                  <a:pos x="T2" y="T3"/>
                </a:cxn>
                <a:cxn ang="0">
                  <a:pos x="T4" y="T5"/>
                </a:cxn>
                <a:cxn ang="0">
                  <a:pos x="T6" y="T7"/>
                </a:cxn>
              </a:cxnLst>
              <a:rect l="0" t="0" r="r" b="b"/>
              <a:pathLst>
                <a:path w="77" h="67">
                  <a:moveTo>
                    <a:pt x="77" y="0"/>
                  </a:moveTo>
                  <a:lnTo>
                    <a:pt x="0" y="0"/>
                  </a:lnTo>
                  <a:lnTo>
                    <a:pt x="38" y="67"/>
                  </a:lnTo>
                  <a:lnTo>
                    <a:pt x="77"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7" name="Freeform 8">
              <a:extLst>
                <a:ext uri="{FF2B5EF4-FFF2-40B4-BE49-F238E27FC236}">
                  <a16:creationId xmlns:a16="http://schemas.microsoft.com/office/drawing/2014/main" id="{2D2AA47D-67DA-405E-9231-9B090C930D9B}"/>
                </a:ext>
              </a:extLst>
            </p:cNvPr>
            <p:cNvSpPr>
              <a:spLocks/>
            </p:cNvSpPr>
            <p:nvPr/>
          </p:nvSpPr>
          <p:spPr bwMode="auto">
            <a:xfrm>
              <a:off x="11158538" y="2955925"/>
              <a:ext cx="127000" cy="106363"/>
            </a:xfrm>
            <a:custGeom>
              <a:avLst/>
              <a:gdLst>
                <a:gd name="T0" fmla="*/ 80 w 80"/>
                <a:gd name="T1" fmla="*/ 0 h 67"/>
                <a:gd name="T2" fmla="*/ 0 w 80"/>
                <a:gd name="T3" fmla="*/ 0 h 67"/>
                <a:gd name="T4" fmla="*/ 41 w 80"/>
                <a:gd name="T5" fmla="*/ 67 h 67"/>
                <a:gd name="T6" fmla="*/ 80 w 80"/>
                <a:gd name="T7" fmla="*/ 0 h 67"/>
              </a:gdLst>
              <a:ahLst/>
              <a:cxnLst>
                <a:cxn ang="0">
                  <a:pos x="T0" y="T1"/>
                </a:cxn>
                <a:cxn ang="0">
                  <a:pos x="T2" y="T3"/>
                </a:cxn>
                <a:cxn ang="0">
                  <a:pos x="T4" y="T5"/>
                </a:cxn>
                <a:cxn ang="0">
                  <a:pos x="T6" y="T7"/>
                </a:cxn>
              </a:cxnLst>
              <a:rect l="0" t="0" r="r" b="b"/>
              <a:pathLst>
                <a:path w="80" h="67">
                  <a:moveTo>
                    <a:pt x="80" y="0"/>
                  </a:moveTo>
                  <a:lnTo>
                    <a:pt x="0" y="0"/>
                  </a:lnTo>
                  <a:lnTo>
                    <a:pt x="41" y="67"/>
                  </a:lnTo>
                  <a:lnTo>
                    <a:pt x="8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8" name="Freeform 9">
              <a:extLst>
                <a:ext uri="{FF2B5EF4-FFF2-40B4-BE49-F238E27FC236}">
                  <a16:creationId xmlns:a16="http://schemas.microsoft.com/office/drawing/2014/main" id="{F76BEA2A-F9FD-4E72-BBD5-FD61C9ECFA40}"/>
                </a:ext>
              </a:extLst>
            </p:cNvPr>
            <p:cNvSpPr>
              <a:spLocks/>
            </p:cNvSpPr>
            <p:nvPr/>
          </p:nvSpPr>
          <p:spPr bwMode="auto">
            <a:xfrm>
              <a:off x="11239500" y="2963863"/>
              <a:ext cx="127000" cy="111125"/>
            </a:xfrm>
            <a:custGeom>
              <a:avLst/>
              <a:gdLst>
                <a:gd name="T0" fmla="*/ 80 w 80"/>
                <a:gd name="T1" fmla="*/ 70 h 70"/>
                <a:gd name="T2" fmla="*/ 38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38"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79" name="Freeform 10">
              <a:extLst>
                <a:ext uri="{FF2B5EF4-FFF2-40B4-BE49-F238E27FC236}">
                  <a16:creationId xmlns:a16="http://schemas.microsoft.com/office/drawing/2014/main" id="{7877B73A-D04E-4CE0-87AD-01EE055A391A}"/>
                </a:ext>
              </a:extLst>
            </p:cNvPr>
            <p:cNvSpPr>
              <a:spLocks/>
            </p:cNvSpPr>
            <p:nvPr/>
          </p:nvSpPr>
          <p:spPr bwMode="auto">
            <a:xfrm>
              <a:off x="11396663" y="2963863"/>
              <a:ext cx="127000" cy="111125"/>
            </a:xfrm>
            <a:custGeom>
              <a:avLst/>
              <a:gdLst>
                <a:gd name="T0" fmla="*/ 80 w 80"/>
                <a:gd name="T1" fmla="*/ 70 h 70"/>
                <a:gd name="T2" fmla="*/ 41 w 80"/>
                <a:gd name="T3" fmla="*/ 0 h 70"/>
                <a:gd name="T4" fmla="*/ 0 w 80"/>
                <a:gd name="T5" fmla="*/ 70 h 70"/>
                <a:gd name="T6" fmla="*/ 80 w 80"/>
                <a:gd name="T7" fmla="*/ 70 h 70"/>
              </a:gdLst>
              <a:ahLst/>
              <a:cxnLst>
                <a:cxn ang="0">
                  <a:pos x="T0" y="T1"/>
                </a:cxn>
                <a:cxn ang="0">
                  <a:pos x="T2" y="T3"/>
                </a:cxn>
                <a:cxn ang="0">
                  <a:pos x="T4" y="T5"/>
                </a:cxn>
                <a:cxn ang="0">
                  <a:pos x="T6" y="T7"/>
                </a:cxn>
              </a:cxnLst>
              <a:rect l="0" t="0" r="r" b="b"/>
              <a:pathLst>
                <a:path w="80" h="70">
                  <a:moveTo>
                    <a:pt x="80" y="70"/>
                  </a:moveTo>
                  <a:lnTo>
                    <a:pt x="41" y="0"/>
                  </a:lnTo>
                  <a:lnTo>
                    <a:pt x="0" y="70"/>
                  </a:lnTo>
                  <a:lnTo>
                    <a:pt x="8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0" name="Freeform 11">
              <a:extLst>
                <a:ext uri="{FF2B5EF4-FFF2-40B4-BE49-F238E27FC236}">
                  <a16:creationId xmlns:a16="http://schemas.microsoft.com/office/drawing/2014/main" id="{D7CC3915-1310-456E-90B7-57D28FE62609}"/>
                </a:ext>
              </a:extLst>
            </p:cNvPr>
            <p:cNvSpPr>
              <a:spLocks/>
            </p:cNvSpPr>
            <p:nvPr/>
          </p:nvSpPr>
          <p:spPr bwMode="auto">
            <a:xfrm>
              <a:off x="11396663" y="3089275"/>
              <a:ext cx="127000" cy="111125"/>
            </a:xfrm>
            <a:custGeom>
              <a:avLst/>
              <a:gdLst>
                <a:gd name="T0" fmla="*/ 0 w 80"/>
                <a:gd name="T1" fmla="*/ 0 h 70"/>
                <a:gd name="T2" fmla="*/ 41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41"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1" name="Freeform 12">
              <a:extLst>
                <a:ext uri="{FF2B5EF4-FFF2-40B4-BE49-F238E27FC236}">
                  <a16:creationId xmlns:a16="http://schemas.microsoft.com/office/drawing/2014/main" id="{A88501B8-A1D5-4474-8B0E-DD9D2EC06065}"/>
                </a:ext>
              </a:extLst>
            </p:cNvPr>
            <p:cNvSpPr>
              <a:spLocks/>
            </p:cNvSpPr>
            <p:nvPr/>
          </p:nvSpPr>
          <p:spPr bwMode="auto">
            <a:xfrm>
              <a:off x="11239500" y="3089275"/>
              <a:ext cx="127000" cy="111125"/>
            </a:xfrm>
            <a:custGeom>
              <a:avLst/>
              <a:gdLst>
                <a:gd name="T0" fmla="*/ 0 w 80"/>
                <a:gd name="T1" fmla="*/ 0 h 70"/>
                <a:gd name="T2" fmla="*/ 38 w 80"/>
                <a:gd name="T3" fmla="*/ 70 h 70"/>
                <a:gd name="T4" fmla="*/ 80 w 80"/>
                <a:gd name="T5" fmla="*/ 0 h 70"/>
                <a:gd name="T6" fmla="*/ 0 w 80"/>
                <a:gd name="T7" fmla="*/ 0 h 70"/>
              </a:gdLst>
              <a:ahLst/>
              <a:cxnLst>
                <a:cxn ang="0">
                  <a:pos x="T0" y="T1"/>
                </a:cxn>
                <a:cxn ang="0">
                  <a:pos x="T2" y="T3"/>
                </a:cxn>
                <a:cxn ang="0">
                  <a:pos x="T4" y="T5"/>
                </a:cxn>
                <a:cxn ang="0">
                  <a:pos x="T6" y="T7"/>
                </a:cxn>
              </a:cxnLst>
              <a:rect l="0" t="0" r="r" b="b"/>
              <a:pathLst>
                <a:path w="80" h="70">
                  <a:moveTo>
                    <a:pt x="0" y="0"/>
                  </a:moveTo>
                  <a:lnTo>
                    <a:pt x="38" y="70"/>
                  </a:lnTo>
                  <a:lnTo>
                    <a:pt x="80" y="0"/>
                  </a:lnTo>
                  <a:lnTo>
                    <a:pt x="0" y="0"/>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2" name="Freeform 13">
              <a:extLst>
                <a:ext uri="{FF2B5EF4-FFF2-40B4-BE49-F238E27FC236}">
                  <a16:creationId xmlns:a16="http://schemas.microsoft.com/office/drawing/2014/main" id="{0EAC252E-2F23-4E00-AFE2-687293515F02}"/>
                </a:ext>
              </a:extLst>
            </p:cNvPr>
            <p:cNvSpPr>
              <a:spLocks/>
            </p:cNvSpPr>
            <p:nvPr/>
          </p:nvSpPr>
          <p:spPr bwMode="auto">
            <a:xfrm>
              <a:off x="11158538" y="3101975"/>
              <a:ext cx="127000" cy="106363"/>
            </a:xfrm>
            <a:custGeom>
              <a:avLst/>
              <a:gdLst>
                <a:gd name="T0" fmla="*/ 0 w 80"/>
                <a:gd name="T1" fmla="*/ 67 h 67"/>
                <a:gd name="T2" fmla="*/ 80 w 80"/>
                <a:gd name="T3" fmla="*/ 67 h 67"/>
                <a:gd name="T4" fmla="*/ 41 w 80"/>
                <a:gd name="T5" fmla="*/ 0 h 67"/>
                <a:gd name="T6" fmla="*/ 0 w 80"/>
                <a:gd name="T7" fmla="*/ 67 h 67"/>
              </a:gdLst>
              <a:ahLst/>
              <a:cxnLst>
                <a:cxn ang="0">
                  <a:pos x="T0" y="T1"/>
                </a:cxn>
                <a:cxn ang="0">
                  <a:pos x="T2" y="T3"/>
                </a:cxn>
                <a:cxn ang="0">
                  <a:pos x="T4" y="T5"/>
                </a:cxn>
                <a:cxn ang="0">
                  <a:pos x="T6" y="T7"/>
                </a:cxn>
              </a:cxnLst>
              <a:rect l="0" t="0" r="r" b="b"/>
              <a:pathLst>
                <a:path w="80" h="67">
                  <a:moveTo>
                    <a:pt x="0" y="67"/>
                  </a:moveTo>
                  <a:lnTo>
                    <a:pt x="80" y="67"/>
                  </a:lnTo>
                  <a:lnTo>
                    <a:pt x="41" y="0"/>
                  </a:lnTo>
                  <a:lnTo>
                    <a:pt x="0" y="67"/>
                  </a:lnTo>
                  <a:close/>
                </a:path>
              </a:pathLst>
            </a:custGeom>
            <a:solidFill>
              <a:srgbClr val="F49F1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3" name="Freeform 14">
              <a:extLst>
                <a:ext uri="{FF2B5EF4-FFF2-40B4-BE49-F238E27FC236}">
                  <a16:creationId xmlns:a16="http://schemas.microsoft.com/office/drawing/2014/main" id="{BB554C2F-929E-4BCD-BA31-CC45466FD5C6}"/>
                </a:ext>
              </a:extLst>
            </p:cNvPr>
            <p:cNvSpPr>
              <a:spLocks/>
            </p:cNvSpPr>
            <p:nvPr/>
          </p:nvSpPr>
          <p:spPr bwMode="auto">
            <a:xfrm>
              <a:off x="11320463" y="3101975"/>
              <a:ext cx="122237" cy="106363"/>
            </a:xfrm>
            <a:custGeom>
              <a:avLst/>
              <a:gdLst>
                <a:gd name="T0" fmla="*/ 0 w 77"/>
                <a:gd name="T1" fmla="*/ 67 h 67"/>
                <a:gd name="T2" fmla="*/ 77 w 77"/>
                <a:gd name="T3" fmla="*/ 67 h 67"/>
                <a:gd name="T4" fmla="*/ 38 w 77"/>
                <a:gd name="T5" fmla="*/ 0 h 67"/>
                <a:gd name="T6" fmla="*/ 0 w 77"/>
                <a:gd name="T7" fmla="*/ 67 h 67"/>
              </a:gdLst>
              <a:ahLst/>
              <a:cxnLst>
                <a:cxn ang="0">
                  <a:pos x="T0" y="T1"/>
                </a:cxn>
                <a:cxn ang="0">
                  <a:pos x="T2" y="T3"/>
                </a:cxn>
                <a:cxn ang="0">
                  <a:pos x="T4" y="T5"/>
                </a:cxn>
                <a:cxn ang="0">
                  <a:pos x="T6" y="T7"/>
                </a:cxn>
              </a:cxnLst>
              <a:rect l="0" t="0" r="r" b="b"/>
              <a:pathLst>
                <a:path w="77" h="67">
                  <a:moveTo>
                    <a:pt x="0" y="67"/>
                  </a:moveTo>
                  <a:lnTo>
                    <a:pt x="77" y="67"/>
                  </a:lnTo>
                  <a:lnTo>
                    <a:pt x="38" y="0"/>
                  </a:lnTo>
                  <a:lnTo>
                    <a:pt x="0" y="67"/>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4" name="Freeform 15">
              <a:extLst>
                <a:ext uri="{FF2B5EF4-FFF2-40B4-BE49-F238E27FC236}">
                  <a16:creationId xmlns:a16="http://schemas.microsoft.com/office/drawing/2014/main" id="{45842A2B-4B4A-449D-8D43-04B1E38E47F0}"/>
                </a:ext>
              </a:extLst>
            </p:cNvPr>
            <p:cNvSpPr>
              <a:spLocks/>
            </p:cNvSpPr>
            <p:nvPr/>
          </p:nvSpPr>
          <p:spPr bwMode="auto">
            <a:xfrm>
              <a:off x="11477625" y="3101975"/>
              <a:ext cx="125412" cy="106363"/>
            </a:xfrm>
            <a:custGeom>
              <a:avLst/>
              <a:gdLst>
                <a:gd name="T0" fmla="*/ 0 w 79"/>
                <a:gd name="T1" fmla="*/ 67 h 67"/>
                <a:gd name="T2" fmla="*/ 79 w 79"/>
                <a:gd name="T3" fmla="*/ 67 h 67"/>
                <a:gd name="T4" fmla="*/ 38 w 79"/>
                <a:gd name="T5" fmla="*/ 0 h 67"/>
                <a:gd name="T6" fmla="*/ 0 w 79"/>
                <a:gd name="T7" fmla="*/ 67 h 67"/>
              </a:gdLst>
              <a:ahLst/>
              <a:cxnLst>
                <a:cxn ang="0">
                  <a:pos x="T0" y="T1"/>
                </a:cxn>
                <a:cxn ang="0">
                  <a:pos x="T2" y="T3"/>
                </a:cxn>
                <a:cxn ang="0">
                  <a:pos x="T4" y="T5"/>
                </a:cxn>
                <a:cxn ang="0">
                  <a:pos x="T6" y="T7"/>
                </a:cxn>
              </a:cxnLst>
              <a:rect l="0" t="0" r="r" b="b"/>
              <a:pathLst>
                <a:path w="79" h="67">
                  <a:moveTo>
                    <a:pt x="0" y="67"/>
                  </a:moveTo>
                  <a:lnTo>
                    <a:pt x="79" y="67"/>
                  </a:lnTo>
                  <a:lnTo>
                    <a:pt x="38" y="0"/>
                  </a:lnTo>
                  <a:lnTo>
                    <a:pt x="0" y="67"/>
                  </a:lnTo>
                  <a:close/>
                </a:path>
              </a:pathLst>
            </a:cu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sp>
          <p:nvSpPr>
            <p:cNvPr id="85" name="Freeform 16">
              <a:extLst>
                <a:ext uri="{FF2B5EF4-FFF2-40B4-BE49-F238E27FC236}">
                  <a16:creationId xmlns:a16="http://schemas.microsoft.com/office/drawing/2014/main" id="{F1DD3E77-8E0B-41FC-ABAE-3DCB0FD215BC}"/>
                </a:ext>
              </a:extLst>
            </p:cNvPr>
            <p:cNvSpPr>
              <a:spLocks/>
            </p:cNvSpPr>
            <p:nvPr/>
          </p:nvSpPr>
          <p:spPr bwMode="auto">
            <a:xfrm>
              <a:off x="11320463" y="3227388"/>
              <a:ext cx="122237" cy="107950"/>
            </a:xfrm>
            <a:custGeom>
              <a:avLst/>
              <a:gdLst>
                <a:gd name="T0" fmla="*/ 38 w 77"/>
                <a:gd name="T1" fmla="*/ 68 h 68"/>
                <a:gd name="T2" fmla="*/ 77 w 77"/>
                <a:gd name="T3" fmla="*/ 0 h 68"/>
                <a:gd name="T4" fmla="*/ 0 w 77"/>
                <a:gd name="T5" fmla="*/ 0 h 68"/>
                <a:gd name="T6" fmla="*/ 38 w 77"/>
                <a:gd name="T7" fmla="*/ 68 h 68"/>
              </a:gdLst>
              <a:ahLst/>
              <a:cxnLst>
                <a:cxn ang="0">
                  <a:pos x="T0" y="T1"/>
                </a:cxn>
                <a:cxn ang="0">
                  <a:pos x="T2" y="T3"/>
                </a:cxn>
                <a:cxn ang="0">
                  <a:pos x="T4" y="T5"/>
                </a:cxn>
                <a:cxn ang="0">
                  <a:pos x="T6" y="T7"/>
                </a:cxn>
              </a:cxnLst>
              <a:rect l="0" t="0" r="r" b="b"/>
              <a:pathLst>
                <a:path w="77" h="68">
                  <a:moveTo>
                    <a:pt x="38" y="68"/>
                  </a:moveTo>
                  <a:lnTo>
                    <a:pt x="77" y="0"/>
                  </a:lnTo>
                  <a:lnTo>
                    <a:pt x="0" y="0"/>
                  </a:lnTo>
                  <a:lnTo>
                    <a:pt x="38" y="68"/>
                  </a:lnTo>
                  <a:close/>
                </a:path>
              </a:pathLst>
            </a:custGeom>
            <a:solidFill>
              <a:srgbClr val="365D7E"/>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fontAlgn="auto" hangingPunct="1">
                <a:spcBef>
                  <a:spcPts val="0"/>
                </a:spcBef>
                <a:spcAft>
                  <a:spcPts val="0"/>
                </a:spcAft>
                <a:defRPr/>
              </a:pPr>
              <a:endParaRPr lang="zh-CN" altLang="en-US">
                <a:latin typeface="+mn-lt"/>
                <a:ea typeface="+mn-ea"/>
              </a:endParaRPr>
            </a:p>
          </p:txBody>
        </p:sp>
      </p:grpSp>
      <p:sp>
        <p:nvSpPr>
          <p:cNvPr id="86" name="圆角矩形 5">
            <a:extLst>
              <a:ext uri="{FF2B5EF4-FFF2-40B4-BE49-F238E27FC236}">
                <a16:creationId xmlns:a16="http://schemas.microsoft.com/office/drawing/2014/main" id="{ECEB1D05-E356-4133-8899-0679356FEB34}"/>
              </a:ext>
            </a:extLst>
          </p:cNvPr>
          <p:cNvSpPr/>
          <p:nvPr userDrawn="1"/>
        </p:nvSpPr>
        <p:spPr>
          <a:xfrm>
            <a:off x="5577489" y="15092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577489" y="273316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605167" y="3942658"/>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42927970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2_标题和内容">
    <p:spTree>
      <p:nvGrpSpPr>
        <p:cNvPr id="1" name=""/>
        <p:cNvGrpSpPr/>
        <p:nvPr/>
      </p:nvGrpSpPr>
      <p:grpSpPr>
        <a:xfrm>
          <a:off x="0" y="0"/>
          <a:ext cx="0" cy="0"/>
          <a:chOff x="0" y="0"/>
          <a:chExt cx="0" cy="0"/>
        </a:xfrm>
      </p:grpSpPr>
      <p:grpSp>
        <p:nvGrpSpPr>
          <p:cNvPr id="112" name="组合 5">
            <a:extLst>
              <a:ext uri="{FF2B5EF4-FFF2-40B4-BE49-F238E27FC236}">
                <a16:creationId xmlns:a16="http://schemas.microsoft.com/office/drawing/2014/main" id="{A938295B-E654-4308-8090-5C51D6926A79}"/>
              </a:ext>
            </a:extLst>
          </p:cNvPr>
          <p:cNvGrpSpPr>
            <a:grpSpLocks/>
          </p:cNvGrpSpPr>
          <p:nvPr userDrawn="1"/>
        </p:nvGrpSpPr>
        <p:grpSpPr bwMode="auto">
          <a:xfrm rot="16200000">
            <a:off x="227717" y="3860024"/>
            <a:ext cx="347294" cy="347229"/>
            <a:chOff x="5398306" y="552049"/>
            <a:chExt cx="835710" cy="731456"/>
          </a:xfrm>
        </p:grpSpPr>
        <p:sp>
          <p:nvSpPr>
            <p:cNvPr id="113" name="等腰三角形 112">
              <a:extLst>
                <a:ext uri="{FF2B5EF4-FFF2-40B4-BE49-F238E27FC236}">
                  <a16:creationId xmlns:a16="http://schemas.microsoft.com/office/drawing/2014/main" id="{4855F172-E7D3-4749-B1E2-14BB02B2FDEB}"/>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4" name="等腰三角形 113">
              <a:extLst>
                <a:ext uri="{FF2B5EF4-FFF2-40B4-BE49-F238E27FC236}">
                  <a16:creationId xmlns:a16="http://schemas.microsoft.com/office/drawing/2014/main" id="{06F61ADC-02AE-45D4-933B-C4446F658FAC}"/>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50" name="组合 8">
            <a:extLst>
              <a:ext uri="{FF2B5EF4-FFF2-40B4-BE49-F238E27FC236}">
                <a16:creationId xmlns:a16="http://schemas.microsoft.com/office/drawing/2014/main" id="{06D47599-28B1-439E-96E8-7ECD9DAAA750}"/>
              </a:ext>
            </a:extLst>
          </p:cNvPr>
          <p:cNvGrpSpPr>
            <a:grpSpLocks/>
          </p:cNvGrpSpPr>
          <p:nvPr userDrawn="1"/>
        </p:nvGrpSpPr>
        <p:grpSpPr bwMode="auto">
          <a:xfrm>
            <a:off x="104817" y="2315695"/>
            <a:ext cx="552496" cy="390471"/>
            <a:chOff x="5975131" y="413090"/>
            <a:chExt cx="1303171" cy="777765"/>
          </a:xfrm>
        </p:grpSpPr>
        <p:sp>
          <p:nvSpPr>
            <p:cNvPr id="51" name="等腰三角形 50">
              <a:extLst>
                <a:ext uri="{FF2B5EF4-FFF2-40B4-BE49-F238E27FC236}">
                  <a16:creationId xmlns:a16="http://schemas.microsoft.com/office/drawing/2014/main" id="{E76D0AE3-B923-484D-BC6C-40B7F9BBDF87}"/>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2" name="等腰三角形 51">
              <a:extLst>
                <a:ext uri="{FF2B5EF4-FFF2-40B4-BE49-F238E27FC236}">
                  <a16:creationId xmlns:a16="http://schemas.microsoft.com/office/drawing/2014/main" id="{8BBF8302-7406-4FA6-AB9B-3509F53BA808}"/>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3" name="等腰三角形 52">
              <a:extLst>
                <a:ext uri="{FF2B5EF4-FFF2-40B4-BE49-F238E27FC236}">
                  <a16:creationId xmlns:a16="http://schemas.microsoft.com/office/drawing/2014/main" id="{34C56FDE-5693-44C7-AD02-D46ED842FF12}"/>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96" name="圆角矩形 5">
            <a:extLst>
              <a:ext uri="{FF2B5EF4-FFF2-40B4-BE49-F238E27FC236}">
                <a16:creationId xmlns:a16="http://schemas.microsoft.com/office/drawing/2014/main" id="{CD536F7F-D8BF-4AB5-96B5-E986AA4FCD2F}"/>
              </a:ext>
            </a:extLst>
          </p:cNvPr>
          <p:cNvSpPr/>
          <p:nvPr userDrawn="1"/>
        </p:nvSpPr>
        <p:spPr>
          <a:xfrm>
            <a:off x="954269"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108" name="组合 8">
            <a:extLst>
              <a:ext uri="{FF2B5EF4-FFF2-40B4-BE49-F238E27FC236}">
                <a16:creationId xmlns:a16="http://schemas.microsoft.com/office/drawing/2014/main" id="{82C250DD-8766-4641-BE9A-8E404F527187}"/>
              </a:ext>
            </a:extLst>
          </p:cNvPr>
          <p:cNvGrpSpPr>
            <a:grpSpLocks/>
          </p:cNvGrpSpPr>
          <p:nvPr userDrawn="1"/>
        </p:nvGrpSpPr>
        <p:grpSpPr bwMode="auto">
          <a:xfrm flipH="1">
            <a:off x="4603405" y="2188581"/>
            <a:ext cx="610656" cy="392137"/>
            <a:chOff x="5975131" y="413090"/>
            <a:chExt cx="1303171" cy="777765"/>
          </a:xfrm>
        </p:grpSpPr>
        <p:sp>
          <p:nvSpPr>
            <p:cNvPr id="109" name="等腰三角形 108">
              <a:extLst>
                <a:ext uri="{FF2B5EF4-FFF2-40B4-BE49-F238E27FC236}">
                  <a16:creationId xmlns:a16="http://schemas.microsoft.com/office/drawing/2014/main" id="{C29005E6-51E3-47CD-A8B8-DBC9F10CB87F}"/>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0" name="等腰三角形 109">
              <a:extLst>
                <a:ext uri="{FF2B5EF4-FFF2-40B4-BE49-F238E27FC236}">
                  <a16:creationId xmlns:a16="http://schemas.microsoft.com/office/drawing/2014/main" id="{5D74F53A-6C93-4D64-A03C-1D832C520EC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1" name="等腰三角形 110">
              <a:extLst>
                <a:ext uri="{FF2B5EF4-FFF2-40B4-BE49-F238E27FC236}">
                  <a16:creationId xmlns:a16="http://schemas.microsoft.com/office/drawing/2014/main" id="{60C2E558-C52F-47F6-B5B7-7C13E9F4CF31}"/>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61" name="组合 5">
            <a:extLst>
              <a:ext uri="{FF2B5EF4-FFF2-40B4-BE49-F238E27FC236}">
                <a16:creationId xmlns:a16="http://schemas.microsoft.com/office/drawing/2014/main" id="{2571E615-3CD9-446D-9271-E6F4F52B133E}"/>
              </a:ext>
            </a:extLst>
          </p:cNvPr>
          <p:cNvGrpSpPr>
            <a:grpSpLocks/>
          </p:cNvGrpSpPr>
          <p:nvPr userDrawn="1"/>
        </p:nvGrpSpPr>
        <p:grpSpPr bwMode="auto">
          <a:xfrm>
            <a:off x="4767821" y="3820912"/>
            <a:ext cx="395853" cy="388593"/>
            <a:chOff x="5398306" y="552049"/>
            <a:chExt cx="835710" cy="731456"/>
          </a:xfrm>
        </p:grpSpPr>
        <p:sp>
          <p:nvSpPr>
            <p:cNvPr id="62" name="等腰三角形 61">
              <a:extLst>
                <a:ext uri="{FF2B5EF4-FFF2-40B4-BE49-F238E27FC236}">
                  <a16:creationId xmlns:a16="http://schemas.microsoft.com/office/drawing/2014/main" id="{206DD672-8EC0-4E71-BEF2-A0E959ECC2A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3" name="等腰三角形 62">
              <a:extLst>
                <a:ext uri="{FF2B5EF4-FFF2-40B4-BE49-F238E27FC236}">
                  <a16:creationId xmlns:a16="http://schemas.microsoft.com/office/drawing/2014/main" id="{A5C42777-2A30-45F8-81B1-467169DDBB41}"/>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86" name="圆角矩形 5">
            <a:extLst>
              <a:ext uri="{FF2B5EF4-FFF2-40B4-BE49-F238E27FC236}">
                <a16:creationId xmlns:a16="http://schemas.microsoft.com/office/drawing/2014/main" id="{ECEB1D05-E356-4133-8899-0679356FEB34}"/>
              </a:ext>
            </a:extLst>
          </p:cNvPr>
          <p:cNvSpPr/>
          <p:nvPr userDrawn="1"/>
        </p:nvSpPr>
        <p:spPr>
          <a:xfrm>
            <a:off x="954856"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7" name="圆角矩形 5">
            <a:extLst>
              <a:ext uri="{FF2B5EF4-FFF2-40B4-BE49-F238E27FC236}">
                <a16:creationId xmlns:a16="http://schemas.microsoft.com/office/drawing/2014/main" id="{1F718594-E395-4846-8078-348C94E39301}"/>
              </a:ext>
            </a:extLst>
          </p:cNvPr>
          <p:cNvSpPr/>
          <p:nvPr userDrawn="1"/>
        </p:nvSpPr>
        <p:spPr>
          <a:xfrm>
            <a:off x="5428503" y="1987290"/>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88" name="圆角矩形 5">
            <a:extLst>
              <a:ext uri="{FF2B5EF4-FFF2-40B4-BE49-F238E27FC236}">
                <a16:creationId xmlns:a16="http://schemas.microsoft.com/office/drawing/2014/main" id="{C68CC590-FECB-4B67-974F-69AA96A65A58}"/>
              </a:ext>
            </a:extLst>
          </p:cNvPr>
          <p:cNvSpPr/>
          <p:nvPr userDrawn="1"/>
        </p:nvSpPr>
        <p:spPr>
          <a:xfrm>
            <a:off x="5488308" y="3580316"/>
            <a:ext cx="3352180" cy="919346"/>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893993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9" name="矩形 48">
            <a:extLst>
              <a:ext uri="{FF2B5EF4-FFF2-40B4-BE49-F238E27FC236}">
                <a16:creationId xmlns:a16="http://schemas.microsoft.com/office/drawing/2014/main" id="{AE9569B7-A342-4388-AF97-82A3FC4CB245}"/>
              </a:ext>
            </a:extLst>
          </p:cNvPr>
          <p:cNvSpPr/>
          <p:nvPr userDrawn="1"/>
        </p:nvSpPr>
        <p:spPr>
          <a:xfrm>
            <a:off x="0" y="0"/>
            <a:ext cx="9144000" cy="804863"/>
          </a:xfrm>
          <a:prstGeom prst="rect">
            <a:avLst/>
          </a:prstGeom>
          <a:solidFill>
            <a:srgbClr val="18497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Tree>
    <p:extLst>
      <p:ext uri="{BB962C8B-B14F-4D97-AF65-F5344CB8AC3E}">
        <p14:creationId xmlns:p14="http://schemas.microsoft.com/office/powerpoint/2010/main" val="222000589"/>
      </p:ext>
    </p:extLst>
  </p:cSld>
  <p:clrMap bg1="lt1" tx1="dk1" bg2="lt2" tx2="dk2" accent1="accent1" accent2="accent2" accent3="accent3" accent4="accent4" accent5="accent5" accent6="accent6" hlink="hlink" folHlink="folHlink"/>
  <p:sldLayoutIdLst>
    <p:sldLayoutId id="2147483661" r:id="rId1"/>
    <p:sldLayoutId id="2147483676" r:id="rId2"/>
    <p:sldLayoutId id="2147483677" r:id="rId3"/>
    <p:sldLayoutId id="2147483662" r:id="rId4"/>
    <p:sldLayoutId id="2147483670" r:id="rId5"/>
    <p:sldLayoutId id="2147483672" r:id="rId6"/>
    <p:sldLayoutId id="2147483671" r:id="rId7"/>
    <p:sldLayoutId id="2147483674" r:id="rId8"/>
    <p:sldLayoutId id="2147483675" r:id="rId9"/>
    <p:sldLayoutId id="2147483678" r:id="rId10"/>
    <p:sldLayoutId id="2147483679" r:id="rId11"/>
    <p:sldLayoutId id="2147483663" r:id="rId12"/>
    <p:sldLayoutId id="2147483666" r:id="rId13"/>
    <p:sldLayoutId id="2147483667" r:id="rId14"/>
    <p:sldLayoutId id="2147483668" r:id="rId15"/>
    <p:sldLayoutId id="2147483669" r:id="rId16"/>
    <p:sldLayoutId id="2147483664" r:id="rId17"/>
    <p:sldLayoutId id="2147483665" r:id="rId18"/>
    <p:sldLayoutId id="2147483673" r:id="rId19"/>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7.xml"/><Relationship Id="rId5" Type="http://schemas.openxmlformats.org/officeDocument/2006/relationships/comments" Target="../comments/commen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1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15.png"/><Relationship Id="rId1" Type="http://schemas.openxmlformats.org/officeDocument/2006/relationships/slideLayout" Target="../slideLayouts/slideLayout1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9.xml"/><Relationship Id="rId1" Type="http://schemas.openxmlformats.org/officeDocument/2006/relationships/slideLayout" Target="../slideLayouts/slideLayout17.xml"/><Relationship Id="rId5" Type="http://schemas.openxmlformats.org/officeDocument/2006/relationships/image" Target="../media/image12.jpeg"/><Relationship Id="rId4" Type="http://schemas.openxmlformats.org/officeDocument/2006/relationships/image" Target="../media/image11.jpeg"/></Relationships>
</file>

<file path=ppt/slides/_rels/slide2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7.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7.xml"/><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2.xml"/><Relationship Id="rId1" Type="http://schemas.openxmlformats.org/officeDocument/2006/relationships/slideLayout" Target="../slideLayouts/slideLayout17.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7.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7.xml"/></Relationships>
</file>

<file path=ppt/slides/_rels/slide3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17.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25.png"/><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3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1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7.xml"/></Relationships>
</file>

<file path=ppt/slides/_rels/slide41.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8.jpeg"/><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4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4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29.jpeg"/><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eg"/><Relationship Id="rId1" Type="http://schemas.openxmlformats.org/officeDocument/2006/relationships/slideLayout" Target="../slideLayouts/slideLayout17.xml"/></Relationships>
</file>

<file path=ppt/slides/_rels/slide5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5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7.xml"/></Relationships>
</file>

<file path=ppt/slides/_rels/slide5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17.xml"/></Relationships>
</file>

<file path=ppt/slides/_rels/slide5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61.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7.xml"/></Relationships>
</file>

<file path=ppt/slides/_rels/slide63.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6.xml.rels><?xml version="1.0" encoding="UTF-8" standalone="yes"?>
<Relationships xmlns="http://schemas.openxmlformats.org/package/2006/relationships"><Relationship Id="rId3" Type="http://schemas.openxmlformats.org/officeDocument/2006/relationships/image" Target="../media/image42.emf"/><Relationship Id="rId2" Type="http://schemas.openxmlformats.org/officeDocument/2006/relationships/image" Target="../media/image41.jpeg"/><Relationship Id="rId1" Type="http://schemas.openxmlformats.org/officeDocument/2006/relationships/slideLayout" Target="../slideLayouts/slideLayout17.xml"/><Relationship Id="rId4" Type="http://schemas.openxmlformats.org/officeDocument/2006/relationships/image" Target="../media/image45.png"/></Relationships>
</file>

<file path=ppt/slides/_rels/slide6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jpeg"/><Relationship Id="rId1" Type="http://schemas.openxmlformats.org/officeDocument/2006/relationships/slideLayout" Target="../slideLayouts/slideLayout17.xml"/></Relationships>
</file>

<file path=ppt/slides/_rels/slide6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3.jpeg"/><Relationship Id="rId1" Type="http://schemas.openxmlformats.org/officeDocument/2006/relationships/slideLayout" Target="../slideLayouts/slideLayout17.xml"/><Relationship Id="rId5" Type="http://schemas.openxmlformats.org/officeDocument/2006/relationships/image" Target="../media/image52.png"/><Relationship Id="rId4" Type="http://schemas.openxmlformats.org/officeDocument/2006/relationships/image" Target="../media/image5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17.xml"/><Relationship Id="rId4" Type="http://schemas.openxmlformats.org/officeDocument/2006/relationships/image" Target="../media/image5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4.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7.png"/><Relationship Id="rId7" Type="http://schemas.openxmlformats.org/officeDocument/2006/relationships/image" Target="../media/image62.png"/><Relationship Id="rId2" Type="http://schemas.openxmlformats.org/officeDocument/2006/relationships/image" Target="../media/image56.jpeg"/><Relationship Id="rId1" Type="http://schemas.openxmlformats.org/officeDocument/2006/relationships/slideLayout" Target="../slideLayouts/slideLayout17.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5.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7.xml"/></Relationships>
</file>

<file path=ppt/slides/_rels/slide7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7.xml"/></Relationships>
</file>

<file path=ppt/slides/_rels/slide7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g"/><Relationship Id="rId1" Type="http://schemas.openxmlformats.org/officeDocument/2006/relationships/slideLayout" Target="../slideLayouts/slideLayout1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86.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1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88.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7.xml"/></Relationships>
</file>

<file path=ppt/slides/_rels/slide89.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0.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282734D6-A2A0-4B4E-88B3-F729C5329AF1}"/>
              </a:ext>
            </a:extLst>
          </p:cNvPr>
          <p:cNvSpPr txBox="1"/>
          <p:nvPr/>
        </p:nvSpPr>
        <p:spPr>
          <a:xfrm>
            <a:off x="2857500" y="3098800"/>
            <a:ext cx="4479300" cy="830997"/>
          </a:xfrm>
          <a:prstGeom prst="rect">
            <a:avLst/>
          </a:prstGeom>
          <a:noFill/>
        </p:spPr>
        <p:txBody>
          <a:bodyPr wrap="square" rtlCol="0">
            <a:spAutoFit/>
          </a:bodyPr>
          <a:lstStyle/>
          <a:p>
            <a:r>
              <a:rPr lang="zh-CN" altLang="en-US" sz="2400" i="1" dirty="0">
                <a:solidFill>
                  <a:srgbClr val="FFC000"/>
                </a:solidFill>
                <a:latin typeface="Times New Roman" panose="02020603050405020304" pitchFamily="18" charset="0"/>
                <a:ea typeface="黑体" panose="02010609060101010101" pitchFamily="49" charset="-122"/>
              </a:rPr>
              <a:t>第四章     液压泵和液压马达</a:t>
            </a:r>
          </a:p>
          <a:p>
            <a:endParaRPr lang="zh-CN" altLang="en-US" sz="2400" i="1" dirty="0">
              <a:solidFill>
                <a:srgbClr val="FFC000"/>
              </a:solidFill>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BD2EFF8C-38A4-4A0F-ABF7-BEA30BF1ED00}"/>
              </a:ext>
            </a:extLst>
          </p:cNvPr>
          <p:cNvSpPr txBox="1"/>
          <p:nvPr/>
        </p:nvSpPr>
        <p:spPr>
          <a:xfrm>
            <a:off x="6576714" y="1606033"/>
            <a:ext cx="1936989" cy="369332"/>
          </a:xfrm>
          <a:prstGeom prst="rect">
            <a:avLst/>
          </a:prstGeom>
          <a:noFill/>
        </p:spPr>
        <p:txBody>
          <a:bodyPr wrap="square" rtlCol="0">
            <a:spAutoFit/>
          </a:bodyPr>
          <a:lstStyle/>
          <a:p>
            <a:r>
              <a:rPr lang="zh-CN" altLang="en-US" dirty="0">
                <a:solidFill>
                  <a:srgbClr val="FFC000"/>
                </a:solidFill>
                <a:latin typeface="Times New Roman" panose="02020603050405020304" pitchFamily="18" charset="0"/>
                <a:ea typeface="黑体" panose="02010609060101010101" pitchFamily="49" charset="-122"/>
              </a:rPr>
              <a:t>机械工业出版社 </a:t>
            </a:r>
            <a:endParaRPr lang="en-US" altLang="zh-CN" dirty="0">
              <a:solidFill>
                <a:srgbClr val="FFC000"/>
              </a:solidFill>
              <a:latin typeface="Times New Roman" panose="02020603050405020304" pitchFamily="18" charset="0"/>
              <a:ea typeface="黑体" panose="02010609060101010101" pitchFamily="49" charset="-122"/>
            </a:endParaRPr>
          </a:p>
        </p:txBody>
      </p:sp>
      <p:sp>
        <p:nvSpPr>
          <p:cNvPr id="11" name="任意多边形: 形状 10">
            <a:extLst>
              <a:ext uri="{FF2B5EF4-FFF2-40B4-BE49-F238E27FC236}">
                <a16:creationId xmlns:a16="http://schemas.microsoft.com/office/drawing/2014/main" id="{DA916F97-D55F-491C-8975-9CEEE45CEF1D}"/>
              </a:ext>
            </a:extLst>
          </p:cNvPr>
          <p:cNvSpPr/>
          <p:nvPr/>
        </p:nvSpPr>
        <p:spPr>
          <a:xfrm>
            <a:off x="6432518" y="1574799"/>
            <a:ext cx="1913684" cy="431801"/>
          </a:xfrm>
          <a:custGeom>
            <a:avLst/>
            <a:gdLst>
              <a:gd name="connsiteX0" fmla="*/ 723900 w 2705100"/>
              <a:gd name="connsiteY0" fmla="*/ 0 h 685801"/>
              <a:gd name="connsiteX1" fmla="*/ 2705100 w 2705100"/>
              <a:gd name="connsiteY1" fmla="*/ 0 h 685801"/>
              <a:gd name="connsiteX2" fmla="*/ 2705100 w 2705100"/>
              <a:gd name="connsiteY2" fmla="*/ 685800 h 685801"/>
              <a:gd name="connsiteX3" fmla="*/ 762046 w 2705100"/>
              <a:gd name="connsiteY3" fmla="*/ 685800 h 685801"/>
              <a:gd name="connsiteX4" fmla="*/ 762045 w 2705100"/>
              <a:gd name="connsiteY4" fmla="*/ 685801 h 685801"/>
              <a:gd name="connsiteX5" fmla="*/ 0 w 2705100"/>
              <a:gd name="connsiteY5" fmla="*/ 685801 h 685801"/>
              <a:gd name="connsiteX6" fmla="*/ 380955 w 2705100"/>
              <a:gd name="connsiteY6" fmla="*/ 1 h 685801"/>
              <a:gd name="connsiteX7" fmla="*/ 723900 w 2705100"/>
              <a:gd name="connsiteY7" fmla="*/ 1 h 6858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05100" h="685801">
                <a:moveTo>
                  <a:pt x="723900" y="0"/>
                </a:moveTo>
                <a:lnTo>
                  <a:pt x="2705100" y="0"/>
                </a:lnTo>
                <a:lnTo>
                  <a:pt x="2705100" y="685800"/>
                </a:lnTo>
                <a:lnTo>
                  <a:pt x="762046" y="685800"/>
                </a:lnTo>
                <a:lnTo>
                  <a:pt x="762045" y="685801"/>
                </a:lnTo>
                <a:lnTo>
                  <a:pt x="0" y="685801"/>
                </a:lnTo>
                <a:lnTo>
                  <a:pt x="380955" y="1"/>
                </a:lnTo>
                <a:lnTo>
                  <a:pt x="723900" y="1"/>
                </a:lnTo>
                <a:close/>
              </a:path>
            </a:pathLst>
          </a:custGeom>
          <a:noFill/>
          <a:ln>
            <a:solidFill>
              <a:srgbClr val="F6C95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6360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573888"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二、压力、排量和流量</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573888"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5" name="矩形 4">
            <a:extLst>
              <a:ext uri="{FF2B5EF4-FFF2-40B4-BE49-F238E27FC236}">
                <a16:creationId xmlns:a16="http://schemas.microsoft.com/office/drawing/2014/main" id="{29373BE9-72F5-4535-85C4-EDFE37883B4B}"/>
              </a:ext>
            </a:extLst>
          </p:cNvPr>
          <p:cNvSpPr/>
          <p:nvPr/>
        </p:nvSpPr>
        <p:spPr>
          <a:xfrm>
            <a:off x="183505" y="1502063"/>
            <a:ext cx="4572000" cy="1292662"/>
          </a:xfrm>
          <a:prstGeom prst="rect">
            <a:avLst/>
          </a:prstGeom>
        </p:spPr>
        <p:txBody>
          <a:bodyPr>
            <a:spAutoFit/>
          </a:bodyPr>
          <a:lstStyle/>
          <a:p>
            <a:pPr indent="360000" algn="just">
              <a:lnSpc>
                <a:spcPct val="150000"/>
              </a:lnSpc>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液压泵</a:t>
            </a:r>
            <a:r>
              <a:rPr lang="en-US" altLang="zh-CN" sz="1600" b="1" dirty="0">
                <a:solidFill>
                  <a:srgbClr val="FF0000"/>
                </a:solidFill>
                <a:latin typeface="Times New Roman" panose="02020603050405020304" pitchFamily="18" charset="0"/>
                <a:ea typeface="黑体" panose="02010609060101010101" pitchFamily="49" charset="-122"/>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液压马达</a:t>
            </a:r>
            <a:r>
              <a:rPr lang="en-US" altLang="zh-CN" sz="1600" b="1" dirty="0">
                <a:solidFill>
                  <a:srgbClr val="FF0000"/>
                </a:solidFill>
                <a:latin typeface="Times New Roman" panose="02020603050405020304" pitchFamily="18" charset="0"/>
                <a:ea typeface="黑体" panose="02010609060101010101" pitchFamily="49" charset="-122"/>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的几何排量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a:t>
            </a:r>
            <a:r>
              <a:rPr lang="en-US" altLang="zh-CN" sz="1200" i="1" dirty="0">
                <a:solidFill>
                  <a:srgbClr val="000000"/>
                </a:solidFill>
                <a:latin typeface="Times New Roman" panose="02020603050405020304" pitchFamily="18" charset="0"/>
                <a:ea typeface="黑体" panose="02010609060101010101" pitchFamily="49" charset="-122"/>
              </a:rPr>
              <a:t>V</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以下简称排量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是指泵</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轴每转一转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由其密封容腔几何尺寸变化所算得的排出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液体的体积</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数值上等于在无泄漏的情况下</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其轴转一转所能排出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所需输入</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的液体体积。</a:t>
            </a:r>
            <a:endParaRPr lang="zh-CN" altLang="en-US" sz="2400" dirty="0"/>
          </a:p>
        </p:txBody>
      </p:sp>
      <p:sp>
        <p:nvSpPr>
          <p:cNvPr id="14" name="矩形 13">
            <a:extLst>
              <a:ext uri="{FF2B5EF4-FFF2-40B4-BE49-F238E27FC236}">
                <a16:creationId xmlns:a16="http://schemas.microsoft.com/office/drawing/2014/main" id="{03E599A5-D47F-47E4-803D-D0DB54FD1C10}"/>
              </a:ext>
            </a:extLst>
          </p:cNvPr>
          <p:cNvSpPr/>
          <p:nvPr/>
        </p:nvSpPr>
        <p:spPr>
          <a:xfrm>
            <a:off x="4679778" y="2195389"/>
            <a:ext cx="4255042" cy="1569660"/>
          </a:xfrm>
          <a:prstGeom prst="rect">
            <a:avLst/>
          </a:prstGeom>
        </p:spPr>
        <p:txBody>
          <a:bodyPr wrap="square">
            <a:spAutoFit/>
          </a:bodyPr>
          <a:lstStyle/>
          <a:p>
            <a:pPr indent="360000" algn="just">
              <a:lnSpc>
                <a:spcPct val="150000"/>
              </a:lnSpc>
              <a:spcAft>
                <a:spcPts val="0"/>
              </a:spcAft>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液压泵</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液压马达</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的几何流量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表示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在单位时间内由其密封容腔几何尺寸变化计算而得的排出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输入</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的液体体积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数值上等于在无泄漏的情况下单位时间内所能排出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所需输入</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的液体体积。泵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的转速为</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n</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的几何流量为</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12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t</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2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Vn</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7" name="矩形 16">
            <a:extLst>
              <a:ext uri="{FF2B5EF4-FFF2-40B4-BE49-F238E27FC236}">
                <a16:creationId xmlns:a16="http://schemas.microsoft.com/office/drawing/2014/main" id="{E695ACFC-9C16-4A81-AE22-6BE4D1C8F61A}"/>
              </a:ext>
            </a:extLst>
          </p:cNvPr>
          <p:cNvSpPr/>
          <p:nvPr/>
        </p:nvSpPr>
        <p:spPr>
          <a:xfrm>
            <a:off x="173952" y="3520647"/>
            <a:ext cx="4572000" cy="1292662"/>
          </a:xfrm>
          <a:prstGeom prst="rect">
            <a:avLst/>
          </a:prstGeom>
        </p:spPr>
        <p:txBody>
          <a:bodyPr wrap="square">
            <a:spAutoFit/>
          </a:bodyPr>
          <a:lstStyle/>
          <a:p>
            <a:pPr indent="360000" algn="just">
              <a:lnSpc>
                <a:spcPct val="150000"/>
              </a:lnSpc>
              <a:spcAft>
                <a:spcPts val="0"/>
              </a:spcAft>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液压泵</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液压马达</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的额定流量</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是指在正常工作条件下</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按试验标准规定必须保证的流量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亦即在额定转速和额定压力下由泵输出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或输入到马达中去</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的流量。因泵和马达存在内泄漏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所以额定流量的值和几何流量是不同的。</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8" name="圆角矩形 6">
            <a:extLst>
              <a:ext uri="{FF2B5EF4-FFF2-40B4-BE49-F238E27FC236}">
                <a16:creationId xmlns:a16="http://schemas.microsoft.com/office/drawing/2014/main" id="{779487F4-020A-4A95-BB7B-22E542FB5830}"/>
              </a:ext>
            </a:extLst>
          </p:cNvPr>
          <p:cNvSpPr/>
          <p:nvPr/>
        </p:nvSpPr>
        <p:spPr>
          <a:xfrm>
            <a:off x="183505" y="1445144"/>
            <a:ext cx="4599170" cy="14065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9" name="圆角矩形 6">
            <a:extLst>
              <a:ext uri="{FF2B5EF4-FFF2-40B4-BE49-F238E27FC236}">
                <a16:creationId xmlns:a16="http://schemas.microsoft.com/office/drawing/2014/main" id="{0A11553D-4C66-458B-9259-61428C5B69CB}"/>
              </a:ext>
            </a:extLst>
          </p:cNvPr>
          <p:cNvSpPr/>
          <p:nvPr/>
        </p:nvSpPr>
        <p:spPr>
          <a:xfrm>
            <a:off x="4661522" y="2195389"/>
            <a:ext cx="4298874" cy="156966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0" name="圆角矩形 6">
            <a:extLst>
              <a:ext uri="{FF2B5EF4-FFF2-40B4-BE49-F238E27FC236}">
                <a16:creationId xmlns:a16="http://schemas.microsoft.com/office/drawing/2014/main" id="{CDBC0E8C-5DAA-4E6D-9DF3-4226C1C6277D}"/>
              </a:ext>
            </a:extLst>
          </p:cNvPr>
          <p:cNvSpPr/>
          <p:nvPr/>
        </p:nvSpPr>
        <p:spPr>
          <a:xfrm>
            <a:off x="183505" y="3474990"/>
            <a:ext cx="4599170" cy="14065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862212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000"/>
                                        <p:tgtEl>
                                          <p:spTgt spid="17"/>
                                        </p:tgtEl>
                                      </p:cBhvr>
                                    </p:animEffect>
                                    <p:anim calcmode="lin" valueType="num">
                                      <p:cBhvr>
                                        <p:cTn id="37" dur="1000" fill="hold"/>
                                        <p:tgtEl>
                                          <p:spTgt spid="17"/>
                                        </p:tgtEl>
                                        <p:attrNameLst>
                                          <p:attrName>ppt_x</p:attrName>
                                        </p:attrNameLst>
                                      </p:cBhvr>
                                      <p:tavLst>
                                        <p:tav tm="0">
                                          <p:val>
                                            <p:strVal val="#ppt_x"/>
                                          </p:val>
                                        </p:tav>
                                        <p:tav tm="100000">
                                          <p:val>
                                            <p:strVal val="#ppt_x"/>
                                          </p:val>
                                        </p:tav>
                                      </p:tavLst>
                                    </p:anim>
                                    <p:anim calcmode="lin" valueType="num">
                                      <p:cBhvr>
                                        <p:cTn id="38"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7" grpId="0"/>
      <p:bldP spid="18" grpId="0" animBg="1"/>
      <p:bldP spid="19" grpId="0" animBg="1"/>
      <p:bldP spid="2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593074"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377490" y="87718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三、功率和效率</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5834502"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5984749"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410898"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a:extLst>
              <a:ext uri="{FF2B5EF4-FFF2-40B4-BE49-F238E27FC236}">
                <a16:creationId xmlns:a16="http://schemas.microsoft.com/office/drawing/2014/main" id="{004BF705-FC4B-49C9-A325-78339C7FEA51}"/>
              </a:ext>
            </a:extLst>
          </p:cNvPr>
          <p:cNvSpPr/>
          <p:nvPr/>
        </p:nvSpPr>
        <p:spPr>
          <a:xfrm>
            <a:off x="335775" y="1490543"/>
            <a:ext cx="8477326" cy="1061829"/>
          </a:xfrm>
          <a:prstGeom prst="rect">
            <a:avLst/>
          </a:prstGeom>
        </p:spPr>
        <p:txBody>
          <a:bodyPr wrap="square">
            <a:spAutoFit/>
          </a:bodyPr>
          <a:lstStyle/>
          <a:p>
            <a:pPr indent="360000"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液压泵由电动机驱动</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输入量是转矩和转速</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角速度</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输出量是液体的压力和流量</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液压马达刚好相反</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输入量是液体的压力和流量</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输出量是转矩和转速</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角速度</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。如果不考虑液压泵</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液压马达</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在能量转换过程中的损失</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则输出功率等于输入功率</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也就是它们的几何功率是</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DCFA1CD0-3EEF-43FC-B253-46966C2C5FD9}"/>
                  </a:ext>
                </a:extLst>
              </p:cNvPr>
              <p:cNvSpPr/>
              <p:nvPr/>
            </p:nvSpPr>
            <p:spPr>
              <a:xfrm>
                <a:off x="475658" y="2606080"/>
                <a:ext cx="3965957" cy="41069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𝑃</m:t>
                          </m:r>
                        </m:e>
                        <m:sub>
                          <m:r>
                            <m:rPr>
                              <m:sty m:val="p"/>
                            </m:rPr>
                            <a:rPr lang="zh-CN" altLang="en-US" sz="1600" i="0">
                              <a:latin typeface="Cambria Math" panose="02040503050406030204" pitchFamily="18" charset="0"/>
                            </a:rPr>
                            <m:t>t</m:t>
                          </m:r>
                        </m:sub>
                      </m:sSub>
                      <m:r>
                        <a:rPr lang="zh-CN" altLang="en-US" sz="1600" i="0">
                          <a:latin typeface="Cambria Math" panose="02040503050406030204" pitchFamily="18" charset="0"/>
                        </a:rPr>
                        <m:t>=</m:t>
                      </m:r>
                      <m:r>
                        <a:rPr lang="zh-CN" altLang="en-US" sz="1600" i="1">
                          <a:latin typeface="Cambria Math" panose="02040503050406030204" pitchFamily="18" charset="0"/>
                        </a:rPr>
                        <m:t>𝑝</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𝑞</m:t>
                          </m:r>
                        </m:e>
                        <m:sub>
                          <m:r>
                            <m:rPr>
                              <m:sty m:val="p"/>
                            </m:rPr>
                            <a:rPr lang="zh-CN" altLang="en-US" sz="1600" i="0">
                              <a:latin typeface="Cambria Math" panose="02040503050406030204" pitchFamily="18" charset="0"/>
                            </a:rPr>
                            <m:t>t</m:t>
                          </m:r>
                        </m:sub>
                      </m:sSub>
                      <m:r>
                        <a:rPr lang="zh-CN" altLang="en-US" sz="1600" i="0">
                          <a:latin typeface="Cambria Math" panose="02040503050406030204" pitchFamily="18" charset="0"/>
                        </a:rPr>
                        <m:t>=</m:t>
                      </m:r>
                      <m:r>
                        <a:rPr lang="zh-CN" altLang="en-US" sz="1600" i="1">
                          <a:latin typeface="Cambria Math" panose="02040503050406030204" pitchFamily="18" charset="0"/>
                        </a:rPr>
                        <m:t>𝑝𝑉𝑛</m:t>
                      </m:r>
                      <m:r>
                        <a:rPr lang="zh-CN" altLang="en-US" sz="1600" i="0">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𝑇</m:t>
                          </m:r>
                        </m:e>
                        <m:sub>
                          <m:r>
                            <m:rPr>
                              <m:sty m:val="p"/>
                            </m:rPr>
                            <a:rPr lang="zh-CN" altLang="en-US" sz="1600" i="0">
                              <a:latin typeface="Cambria Math" panose="02040503050406030204" pitchFamily="18" charset="0"/>
                            </a:rPr>
                            <m:t>t</m:t>
                          </m:r>
                        </m:sub>
                      </m:sSub>
                      <m:r>
                        <a:rPr lang="zh-CN" altLang="en-US" sz="1600" i="1">
                          <a:latin typeface="Cambria Math" panose="02040503050406030204" pitchFamily="18" charset="0"/>
                        </a:rPr>
                        <m:t>𝜔</m:t>
                      </m:r>
                      <m:r>
                        <a:rPr lang="zh-CN" altLang="en-US" sz="1600" i="0">
                          <a:latin typeface="Cambria Math" panose="02040503050406030204" pitchFamily="18" charset="0"/>
                        </a:rPr>
                        <m:t>=2</m:t>
                      </m:r>
                      <m:r>
                        <m:rPr>
                          <m:sty m:val="p"/>
                        </m:rPr>
                        <a:rPr lang="zh-CN" altLang="en-US" sz="1600" i="0">
                          <a:latin typeface="Cambria Math" panose="02040503050406030204" pitchFamily="18" charset="0"/>
                        </a:rPr>
                        <m:t>π</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𝑇</m:t>
                          </m:r>
                        </m:e>
                        <m:sub>
                          <m:r>
                            <m:rPr>
                              <m:sty m:val="p"/>
                            </m:rPr>
                            <a:rPr lang="zh-CN" altLang="en-US" sz="1600" i="0">
                              <a:latin typeface="Cambria Math" panose="02040503050406030204" pitchFamily="18" charset="0"/>
                            </a:rPr>
                            <m:t>t</m:t>
                          </m:r>
                        </m:sub>
                      </m:sSub>
                      <m:r>
                        <a:rPr lang="zh-CN" altLang="en-US" sz="1600" i="1">
                          <a:latin typeface="Cambria Math" panose="02040503050406030204" pitchFamily="18" charset="0"/>
                        </a:rPr>
                        <m:t>𝑛</m:t>
                      </m:r>
                      <m:r>
                        <m:rPr>
                          <m:nor/>
                        </m:rPr>
                        <a:rPr lang="en-US" altLang="zh-CN" sz="1600" b="0" i="1" smtClean="0">
                          <a:latin typeface="Cambria Math" panose="02040503050406030204" pitchFamily="18" charset="0"/>
                        </a:rPr>
                        <m:t>     </m:t>
                      </m:r>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1</m:t>
                      </m:r>
                      <m:sSup>
                        <m:sSupPr>
                          <m:ctrlPr>
                            <a:rPr lang="zh-CN" altLang="en-US" sz="1600" i="1">
                              <a:latin typeface="Cambria Math" panose="02040503050406030204" pitchFamily="18" charset="0"/>
                            </a:rPr>
                          </m:ctrlPr>
                        </m:sSupPr>
                        <m:e>
                          <m:r>
                            <m:rPr>
                              <m:nor/>
                            </m:rPr>
                            <a:rPr lang="zh-CN" altLang="en-US" sz="1600">
                              <a:latin typeface="Cambria Math" panose="02040503050406030204" pitchFamily="18" charset="0"/>
                            </a:rPr>
                            <m:t>)</m:t>
                          </m:r>
                        </m:e>
                        <m:sup>
                          <m:r>
                            <m:rPr>
                              <m:nor/>
                            </m:rPr>
                            <a:rPr lang="zh-CN" altLang="en-US" sz="1600">
                              <a:latin typeface="Cambria Math" panose="02040503050406030204" pitchFamily="18" charset="0"/>
                            </a:rPr>
                            <m:t>㊀</m:t>
                          </m:r>
                        </m:sup>
                      </m:sSup>
                    </m:oMath>
                  </m:oMathPara>
                </a14:m>
                <a:endParaRPr lang="zh-CN" altLang="en-US" sz="1600" dirty="0"/>
              </a:p>
            </p:txBody>
          </p:sp>
        </mc:Choice>
        <mc:Fallback xmlns="">
          <p:sp>
            <p:nvSpPr>
              <p:cNvPr id="5" name="矩形 4">
                <a:extLst>
                  <a:ext uri="{FF2B5EF4-FFF2-40B4-BE49-F238E27FC236}">
                    <a16:creationId xmlns:a16="http://schemas.microsoft.com/office/drawing/2014/main" id="{DCFA1CD0-3EEF-43FC-B253-46966C2C5FD9}"/>
                  </a:ext>
                </a:extLst>
              </p:cNvPr>
              <p:cNvSpPr>
                <a:spLocks noRot="1" noChangeAspect="1" noMove="1" noResize="1" noEditPoints="1" noAdjustHandles="1" noChangeArrowheads="1" noChangeShapeType="1" noTextEdit="1"/>
              </p:cNvSpPr>
              <p:nvPr/>
            </p:nvSpPr>
            <p:spPr>
              <a:xfrm>
                <a:off x="475658" y="2606080"/>
                <a:ext cx="3965957" cy="410690"/>
              </a:xfrm>
              <a:prstGeom prst="rect">
                <a:avLst/>
              </a:prstGeom>
              <a:blipFill>
                <a:blip r:embed="rId2"/>
                <a:stretch>
                  <a:fillRect b="-10448"/>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5E838BFC-D071-49E0-A96A-99B9558DA99F}"/>
              </a:ext>
            </a:extLst>
          </p:cNvPr>
          <p:cNvSpPr/>
          <p:nvPr/>
        </p:nvSpPr>
        <p:spPr>
          <a:xfrm>
            <a:off x="4012916" y="2739194"/>
            <a:ext cx="5519768" cy="277576"/>
          </a:xfrm>
          <a:prstGeom prst="rect">
            <a:avLst/>
          </a:prstGeom>
        </p:spPr>
        <p:txBody>
          <a:bodyPr wrap="square">
            <a:spAutoFit/>
          </a:bodyPr>
          <a:lstStyle/>
          <a:p>
            <a:pPr indent="266700">
              <a:lnSpc>
                <a:spcPts val="1575"/>
              </a:lnSpc>
              <a:spcAft>
                <a:spcPts val="0"/>
              </a:spcAft>
            </a:pPr>
            <a:r>
              <a:rPr lang="zh-CN" altLang="zh-CN" sz="1000" dirty="0">
                <a:solidFill>
                  <a:srgbClr val="FF0000"/>
                </a:solidFill>
                <a:latin typeface="NEU-BZ-S92"/>
                <a:ea typeface="黑体" panose="02010609060101010101" pitchFamily="49" charset="-122"/>
                <a:cs typeface="Times New Roman" panose="02020603050405020304" pitchFamily="18" charset="0"/>
              </a:rPr>
              <a:t>式中　</a:t>
            </a:r>
            <a:r>
              <a:rPr lang="en-US" altLang="zh-CN" sz="1000" i="1" dirty="0">
                <a:solidFill>
                  <a:srgbClr val="FF0000"/>
                </a:solidFill>
                <a:latin typeface="NEU-BZ-S92"/>
                <a:ea typeface="黑体" panose="02010609060101010101" pitchFamily="49" charset="-122"/>
                <a:cs typeface="Times New Roman" panose="02020603050405020304" pitchFamily="18" charset="0"/>
              </a:rPr>
              <a:t>T</a:t>
            </a:r>
            <a:r>
              <a:rPr lang="en-US" altLang="zh-CN" sz="1000" baseline="-25000" dirty="0">
                <a:solidFill>
                  <a:srgbClr val="FF0000"/>
                </a:solidFill>
                <a:latin typeface="NEU-BZ-S92"/>
                <a:ea typeface="黑体" panose="02010609060101010101" pitchFamily="49" charset="-122"/>
                <a:cs typeface="Times New Roman" panose="02020603050405020304" pitchFamily="18" charset="0"/>
              </a:rPr>
              <a:t>t</a:t>
            </a:r>
            <a:r>
              <a:rPr lang="en-US" altLang="zh-CN" sz="1000" dirty="0">
                <a:solidFill>
                  <a:srgbClr val="FF0000"/>
                </a:solidFill>
                <a:latin typeface="NEU-BZ-S92"/>
                <a:ea typeface="黑体" panose="02010609060101010101" pitchFamily="49" charset="-122"/>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液压泵</a:t>
            </a:r>
            <a:r>
              <a:rPr lang="en-US" altLang="zh-CN" sz="1000" dirty="0">
                <a:solidFill>
                  <a:srgbClr val="FF0000"/>
                </a:solidFill>
                <a:latin typeface="NEU-BZ-S92"/>
                <a:ea typeface="黑体" panose="02010609060101010101" pitchFamily="49" charset="-122"/>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液压马达</a:t>
            </a:r>
            <a:r>
              <a:rPr lang="en-US" altLang="zh-CN" sz="1000" dirty="0">
                <a:solidFill>
                  <a:srgbClr val="FF0000"/>
                </a:solidFill>
                <a:latin typeface="NEU-BZ-S92"/>
                <a:ea typeface="黑体" panose="02010609060101010101" pitchFamily="49" charset="-122"/>
                <a:cs typeface="Times New Roman" panose="02020603050405020304" pitchFamily="18" charset="0"/>
              </a:rPr>
              <a:t>)</a:t>
            </a:r>
            <a:r>
              <a:rPr lang="zh-CN" altLang="zh-CN" sz="1000" dirty="0">
                <a:solidFill>
                  <a:srgbClr val="FF0000"/>
                </a:solidFill>
                <a:latin typeface="NEU-BZ-S92"/>
                <a:ea typeface="黑体" panose="02010609060101010101" pitchFamily="49" charset="-122"/>
                <a:cs typeface="Times New Roman" panose="02020603050405020304" pitchFamily="18" charset="0"/>
              </a:rPr>
              <a:t>的几何转矩</a:t>
            </a:r>
            <a:r>
              <a:rPr lang="en-US" altLang="zh-CN" sz="1000" dirty="0">
                <a:solidFill>
                  <a:srgbClr val="FF0000"/>
                </a:solidFill>
                <a:latin typeface="NEU-BZ-S92"/>
                <a:ea typeface="黑体" panose="02010609060101010101" pitchFamily="49" charset="-122"/>
                <a:cs typeface="Times New Roman" panose="02020603050405020304" pitchFamily="18" charset="0"/>
              </a:rPr>
              <a:t>;</a:t>
            </a:r>
            <a:r>
              <a:rPr lang="en-US" altLang="zh-CN" sz="1000" i="1" dirty="0">
                <a:solidFill>
                  <a:srgbClr val="FF0000"/>
                </a:solidFill>
                <a:latin typeface="黑体" panose="02010609060101010101" pitchFamily="49" charset="-122"/>
                <a:cs typeface="Times New Roman" panose="02020603050405020304" pitchFamily="18" charset="0"/>
              </a:rPr>
              <a:t>ω</a:t>
            </a:r>
            <a:r>
              <a:rPr lang="en-US" altLang="zh-CN" sz="1000" dirty="0">
                <a:solidFill>
                  <a:srgbClr val="FF0000"/>
                </a:solidFill>
                <a:latin typeface="黑体" panose="02010609060101010101" pitchFamily="49" charset="-122"/>
                <a:cs typeface="Times New Roman" panose="02020603050405020304" pitchFamily="18" charset="0"/>
              </a:rPr>
              <a:t>——</a:t>
            </a:r>
            <a:r>
              <a:rPr lang="zh-CN" altLang="zh-CN" sz="1000" dirty="0">
                <a:solidFill>
                  <a:srgbClr val="FF0000"/>
                </a:solidFill>
                <a:ea typeface="黑体" panose="02010609060101010101" pitchFamily="49" charset="-122"/>
                <a:cs typeface="Times New Roman" panose="02020603050405020304" pitchFamily="18" charset="0"/>
              </a:rPr>
              <a:t>液压泵</a:t>
            </a:r>
            <a:r>
              <a:rPr lang="en-US" altLang="zh-CN" sz="1000" dirty="0">
                <a:solidFill>
                  <a:srgbClr val="FF0000"/>
                </a:solidFill>
                <a:ea typeface="黑体" panose="02010609060101010101" pitchFamily="49" charset="-122"/>
                <a:cs typeface="Times New Roman" panose="02020603050405020304" pitchFamily="18" charset="0"/>
              </a:rPr>
              <a:t>(</a:t>
            </a:r>
            <a:r>
              <a:rPr lang="zh-CN" altLang="zh-CN" sz="1000" dirty="0">
                <a:solidFill>
                  <a:srgbClr val="FF0000"/>
                </a:solidFill>
                <a:ea typeface="黑体" panose="02010609060101010101" pitchFamily="49" charset="-122"/>
                <a:cs typeface="Times New Roman" panose="02020603050405020304" pitchFamily="18" charset="0"/>
              </a:rPr>
              <a:t>液压马达</a:t>
            </a:r>
            <a:r>
              <a:rPr lang="en-US" altLang="zh-CN" sz="1000" dirty="0">
                <a:solidFill>
                  <a:srgbClr val="FF0000"/>
                </a:solidFill>
                <a:ea typeface="黑体" panose="02010609060101010101" pitchFamily="49" charset="-122"/>
                <a:cs typeface="Times New Roman" panose="02020603050405020304" pitchFamily="18" charset="0"/>
              </a:rPr>
              <a:t>)</a:t>
            </a:r>
            <a:r>
              <a:rPr lang="zh-CN" altLang="zh-CN" sz="1000" dirty="0">
                <a:solidFill>
                  <a:srgbClr val="FF0000"/>
                </a:solidFill>
                <a:ea typeface="黑体" panose="02010609060101010101" pitchFamily="49" charset="-122"/>
                <a:cs typeface="Times New Roman" panose="02020603050405020304" pitchFamily="18" charset="0"/>
              </a:rPr>
              <a:t>的角速度。</a:t>
            </a:r>
            <a:endParaRPr lang="zh-CN" altLang="en-US" sz="1600" dirty="0">
              <a:solidFill>
                <a:srgbClr val="FF0000"/>
              </a:solidFill>
            </a:endParaRPr>
          </a:p>
        </p:txBody>
      </p:sp>
      <p:sp>
        <p:nvSpPr>
          <p:cNvPr id="17" name="矩形 16">
            <a:extLst>
              <a:ext uri="{FF2B5EF4-FFF2-40B4-BE49-F238E27FC236}">
                <a16:creationId xmlns:a16="http://schemas.microsoft.com/office/drawing/2014/main" id="{1589F29E-5545-426C-BFCA-2ED757E1F74D}"/>
              </a:ext>
            </a:extLst>
          </p:cNvPr>
          <p:cNvSpPr/>
          <p:nvPr/>
        </p:nvSpPr>
        <p:spPr>
          <a:xfrm>
            <a:off x="335775" y="3203592"/>
            <a:ext cx="8477326" cy="738664"/>
          </a:xfrm>
          <a:prstGeom prst="rect">
            <a:avLst/>
          </a:prstGeom>
        </p:spPr>
        <p:txBody>
          <a:bodyPr wrap="square">
            <a:spAutoFit/>
          </a:bodyPr>
          <a:lstStyle/>
          <a:p>
            <a:pPr indent="360000"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实际上</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液压泵和液压马达在能量转换过程中是有损失的</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因此输出功率小于输入功率。两者之间的差值即为功率损失</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功率损失可以分为容积损失和机械损失两部分。</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EEBF7DA0-F6E7-4C7D-A9E8-FD16E62A0177}"/>
                  </a:ext>
                </a:extLst>
              </p:cNvPr>
              <p:cNvSpPr/>
              <p:nvPr/>
            </p:nvSpPr>
            <p:spPr>
              <a:xfrm>
                <a:off x="593074" y="4659426"/>
                <a:ext cx="560236" cy="35984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200" i="1" smtClean="0">
                              <a:solidFill>
                                <a:srgbClr val="FF0000"/>
                              </a:solidFill>
                              <a:latin typeface="Cambria Math" panose="02040503050406030204" pitchFamily="18" charset="0"/>
                            </a:rPr>
                          </m:ctrlPr>
                        </m:sSupPr>
                        <m:e/>
                        <m:sup>
                          <m:r>
                            <m:rPr>
                              <m:nor/>
                            </m:rPr>
                            <a:rPr lang="zh-CN" altLang="en-US" sz="1200">
                              <a:solidFill>
                                <a:srgbClr val="FF0000"/>
                              </a:solidFill>
                              <a:latin typeface="Cambria Math" panose="02040503050406030204" pitchFamily="18" charset="0"/>
                            </a:rPr>
                            <m:t>㊀</m:t>
                          </m:r>
                        </m:sup>
                      </m:sSup>
                    </m:oMath>
                  </m:oMathPara>
                </a14:m>
                <a:endParaRPr lang="zh-CN" altLang="en-US" sz="1200" dirty="0">
                  <a:solidFill>
                    <a:srgbClr val="FF0000"/>
                  </a:solidFill>
                </a:endParaRPr>
              </a:p>
            </p:txBody>
          </p:sp>
        </mc:Choice>
        <mc:Fallback xmlns="">
          <p:sp>
            <p:nvSpPr>
              <p:cNvPr id="21" name="矩形 20">
                <a:extLst>
                  <a:ext uri="{FF2B5EF4-FFF2-40B4-BE49-F238E27FC236}">
                    <a16:creationId xmlns:a16="http://schemas.microsoft.com/office/drawing/2014/main" id="{EEBF7DA0-F6E7-4C7D-A9E8-FD16E62A0177}"/>
                  </a:ext>
                </a:extLst>
              </p:cNvPr>
              <p:cNvSpPr>
                <a:spLocks noRot="1" noChangeAspect="1" noMove="1" noResize="1" noEditPoints="1" noAdjustHandles="1" noChangeArrowheads="1" noChangeShapeType="1" noTextEdit="1"/>
              </p:cNvSpPr>
              <p:nvPr/>
            </p:nvSpPr>
            <p:spPr>
              <a:xfrm>
                <a:off x="593074" y="4659426"/>
                <a:ext cx="560236" cy="359842"/>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C2926490-AC7D-4336-8EC2-E36F1880BAB5}"/>
                  </a:ext>
                </a:extLst>
              </p:cNvPr>
              <p:cNvSpPr txBox="1"/>
              <p:nvPr/>
            </p:nvSpPr>
            <p:spPr>
              <a:xfrm>
                <a:off x="981758" y="4659426"/>
                <a:ext cx="8550926" cy="265457"/>
              </a:xfrm>
              <a:prstGeom prst="rect">
                <a:avLst/>
              </a:prstGeom>
              <a:noFill/>
            </p:spPr>
            <p:txBody>
              <a:bodyPr wrap="square" rtlCol="0">
                <a:spAutoFit/>
              </a:bodyPr>
              <a:lstStyle/>
              <a:p>
                <a:r>
                  <a:rPr lang="zh-CN" altLang="en-US" sz="1100" dirty="0">
                    <a:solidFill>
                      <a:srgbClr val="FF0000"/>
                    </a:solidFill>
                    <a:latin typeface="+mn-ea"/>
                  </a:rPr>
                  <a:t>式（</a:t>
                </a:r>
                <a:r>
                  <a:rPr lang="en-US" altLang="zh-CN" sz="1100" dirty="0">
                    <a:solidFill>
                      <a:srgbClr val="FF0000"/>
                    </a:solidFill>
                    <a:latin typeface="+mn-ea"/>
                  </a:rPr>
                  <a:t>4-1</a:t>
                </a:r>
                <a:r>
                  <a:rPr lang="zh-CN" altLang="en-US" sz="1100" dirty="0">
                    <a:solidFill>
                      <a:srgbClr val="FF0000"/>
                    </a:solidFill>
                    <a:latin typeface="+mn-ea"/>
                  </a:rPr>
                  <a:t>）中， </a:t>
                </a:r>
                <a14:m>
                  <m:oMath xmlns:m="http://schemas.openxmlformats.org/officeDocument/2006/math">
                    <m:r>
                      <a:rPr lang="zh-CN" altLang="en-US" sz="1100" i="1">
                        <a:solidFill>
                          <a:srgbClr val="FF0000"/>
                        </a:solidFill>
                        <a:latin typeface="Cambria Math" panose="02040503050406030204" pitchFamily="18" charset="0"/>
                      </a:rPr>
                      <m:t>𝑝</m:t>
                    </m:r>
                    <m:sSub>
                      <m:sSubPr>
                        <m:ctrlPr>
                          <a:rPr lang="zh-CN" altLang="en-US" sz="1100" i="1">
                            <a:solidFill>
                              <a:srgbClr val="FF0000"/>
                            </a:solidFill>
                            <a:latin typeface="Cambria Math" panose="02040503050406030204" pitchFamily="18" charset="0"/>
                          </a:rPr>
                        </m:ctrlPr>
                      </m:sSubPr>
                      <m:e>
                        <m:r>
                          <a:rPr lang="zh-CN" altLang="en-US" sz="1100" b="0" i="1" smtClean="0">
                            <a:solidFill>
                              <a:srgbClr val="FF0000"/>
                            </a:solidFill>
                            <a:latin typeface="Cambria Math" panose="02040503050406030204" pitchFamily="18" charset="0"/>
                          </a:rPr>
                          <m:t>、</m:t>
                        </m:r>
                        <m:r>
                          <a:rPr lang="zh-CN" altLang="en-US" sz="1100" i="1">
                            <a:solidFill>
                              <a:srgbClr val="FF0000"/>
                            </a:solidFill>
                            <a:latin typeface="Cambria Math" panose="02040503050406030204" pitchFamily="18" charset="0"/>
                          </a:rPr>
                          <m:t>𝑞</m:t>
                        </m:r>
                      </m:e>
                      <m:sub/>
                    </m:sSub>
                    <m:r>
                      <a:rPr lang="zh-CN" altLang="en-US" sz="1100" b="0" i="1" smtClean="0">
                        <a:solidFill>
                          <a:srgbClr val="FF0000"/>
                        </a:solidFill>
                        <a:latin typeface="Cambria Math" panose="02040503050406030204" pitchFamily="18" charset="0"/>
                      </a:rPr>
                      <m:t>、</m:t>
                    </m:r>
                    <m:r>
                      <a:rPr lang="en-US" altLang="zh-CN" sz="1100" b="0" i="1" smtClean="0">
                        <a:solidFill>
                          <a:srgbClr val="FF0000"/>
                        </a:solidFill>
                        <a:latin typeface="Cambria Math" panose="02040503050406030204" pitchFamily="18" charset="0"/>
                      </a:rPr>
                      <m:t>𝑇</m:t>
                    </m:r>
                    <m:r>
                      <a:rPr lang="zh-CN" altLang="en-US" sz="1100" b="0" i="1" smtClean="0">
                        <a:solidFill>
                          <a:srgbClr val="FF0000"/>
                        </a:solidFill>
                        <a:latin typeface="Cambria Math" panose="02040503050406030204" pitchFamily="18" charset="0"/>
                      </a:rPr>
                      <m:t>、</m:t>
                    </m:r>
                    <m:r>
                      <a:rPr lang="zh-CN" altLang="en-US" sz="1100" i="1">
                        <a:solidFill>
                          <a:srgbClr val="FF0000"/>
                        </a:solidFill>
                        <a:latin typeface="Cambria Math" panose="02040503050406030204" pitchFamily="18" charset="0"/>
                      </a:rPr>
                      <m:t>𝜔</m:t>
                    </m:r>
                    <m:r>
                      <a:rPr lang="zh-CN" altLang="en-US" sz="1100" b="0" i="1" smtClean="0">
                        <a:solidFill>
                          <a:srgbClr val="FF0000"/>
                        </a:solidFill>
                        <a:latin typeface="Cambria Math" panose="02040503050406030204" pitchFamily="18" charset="0"/>
                      </a:rPr>
                      <m:t>、</m:t>
                    </m:r>
                    <m:r>
                      <a:rPr lang="zh-CN" altLang="en-US" sz="1100" i="1">
                        <a:solidFill>
                          <a:srgbClr val="FF0000"/>
                        </a:solidFill>
                        <a:latin typeface="Cambria Math" panose="02040503050406030204" pitchFamily="18" charset="0"/>
                      </a:rPr>
                      <m:t>𝑛</m:t>
                    </m:r>
                    <m:r>
                      <a:rPr lang="zh-CN" altLang="en-US" sz="1100" b="0" i="1" smtClean="0">
                        <a:solidFill>
                          <a:srgbClr val="FF0000"/>
                        </a:solidFill>
                        <a:latin typeface="Cambria Math" panose="02040503050406030204" pitchFamily="18" charset="0"/>
                      </a:rPr>
                      <m:t>的</m:t>
                    </m:r>
                    <m:r>
                      <a:rPr lang="zh-CN" altLang="en-US" sz="1100" i="1">
                        <a:solidFill>
                          <a:srgbClr val="FF0000"/>
                        </a:solidFill>
                        <a:latin typeface="Cambria Math" panose="02040503050406030204" pitchFamily="18" charset="0"/>
                      </a:rPr>
                      <m:t>单位</m:t>
                    </m:r>
                    <m:r>
                      <a:rPr lang="zh-CN" altLang="en-US" sz="1100" i="1" smtClean="0">
                        <a:solidFill>
                          <a:srgbClr val="FF0000"/>
                        </a:solidFill>
                        <a:latin typeface="Cambria Math" panose="02040503050406030204" pitchFamily="18" charset="0"/>
                      </a:rPr>
                      <m:t>分别</m:t>
                    </m:r>
                    <m:r>
                      <a:rPr lang="zh-CN" altLang="en-US" sz="1100" b="0" i="1" smtClean="0">
                        <a:solidFill>
                          <a:srgbClr val="FF0000"/>
                        </a:solidFill>
                        <a:latin typeface="Cambria Math" panose="02040503050406030204" pitchFamily="18" charset="0"/>
                      </a:rPr>
                      <m:t>为</m:t>
                    </m:r>
                    <m:r>
                      <m:rPr>
                        <m:sty m:val="p"/>
                      </m:rPr>
                      <a:rPr lang="en-US" altLang="zh-CN" sz="1100" b="0" i="0" smtClean="0">
                        <a:solidFill>
                          <a:srgbClr val="FF0000"/>
                        </a:solidFill>
                        <a:latin typeface="Cambria Math" panose="02040503050406030204" pitchFamily="18" charset="0"/>
                      </a:rPr>
                      <m:t>N</m:t>
                    </m:r>
                    <m:r>
                      <a:rPr lang="en-US" altLang="zh-CN" sz="1100" b="0" i="0" smtClean="0">
                        <a:solidFill>
                          <a:srgbClr val="FF0000"/>
                        </a:solidFill>
                        <a:latin typeface="Cambria Math" panose="02040503050406030204" pitchFamily="18" charset="0"/>
                      </a:rPr>
                      <m:t>/</m:t>
                    </m:r>
                    <m:sSup>
                      <m:sSupPr>
                        <m:ctrlPr>
                          <a:rPr lang="en-US" altLang="zh-CN" sz="1100" b="0" i="1" smtClean="0">
                            <a:solidFill>
                              <a:srgbClr val="FF0000"/>
                            </a:solidFill>
                            <a:latin typeface="Cambria Math" panose="02040503050406030204" pitchFamily="18" charset="0"/>
                          </a:rPr>
                        </m:ctrlPr>
                      </m:sSupPr>
                      <m:e>
                        <m:r>
                          <a:rPr lang="en-US" altLang="zh-CN" sz="1100" b="0" i="1" smtClean="0">
                            <a:solidFill>
                              <a:srgbClr val="FF0000"/>
                            </a:solidFill>
                            <a:latin typeface="Cambria Math" panose="02040503050406030204" pitchFamily="18" charset="0"/>
                          </a:rPr>
                          <m:t>𝑚</m:t>
                        </m:r>
                      </m:e>
                      <m:sup>
                        <m:r>
                          <a:rPr lang="en-US" altLang="zh-CN" sz="1100" b="0" i="1" smtClean="0">
                            <a:solidFill>
                              <a:srgbClr val="FF0000"/>
                            </a:solidFill>
                            <a:latin typeface="Cambria Math" panose="02040503050406030204" pitchFamily="18" charset="0"/>
                          </a:rPr>
                          <m:t>2</m:t>
                        </m:r>
                      </m:sup>
                    </m:sSup>
                  </m:oMath>
                </a14:m>
                <a:r>
                  <a:rPr lang="en-US" altLang="zh-CN" sz="1100" dirty="0">
                    <a:solidFill>
                      <a:srgbClr val="FF0000"/>
                    </a:solidFill>
                    <a:latin typeface="+mn-ea"/>
                  </a:rPr>
                  <a:t> </a:t>
                </a:r>
                <a14:m>
                  <m:oMath xmlns:m="http://schemas.openxmlformats.org/officeDocument/2006/math">
                    <m:r>
                      <a:rPr lang="zh-CN" altLang="en-US" sz="1100" dirty="0" smtClean="0">
                        <a:solidFill>
                          <a:srgbClr val="FF0000"/>
                        </a:solidFill>
                        <a:latin typeface="Cambria Math" panose="02040503050406030204" pitchFamily="18" charset="0"/>
                      </a:rPr>
                      <m:t>、</m:t>
                    </m:r>
                    <m:sSup>
                      <m:sSupPr>
                        <m:ctrlPr>
                          <a:rPr lang="en-US" altLang="zh-CN" sz="1100" i="1">
                            <a:solidFill>
                              <a:srgbClr val="FF0000"/>
                            </a:solidFill>
                            <a:latin typeface="Cambria Math" panose="02040503050406030204" pitchFamily="18" charset="0"/>
                          </a:rPr>
                        </m:ctrlPr>
                      </m:sSupPr>
                      <m:e>
                        <m:r>
                          <a:rPr lang="en-US" altLang="zh-CN" sz="1100" i="1">
                            <a:solidFill>
                              <a:srgbClr val="FF0000"/>
                            </a:solidFill>
                            <a:latin typeface="Cambria Math" panose="02040503050406030204" pitchFamily="18" charset="0"/>
                          </a:rPr>
                          <m:t>𝑚</m:t>
                        </m:r>
                      </m:e>
                      <m:sup>
                        <m:r>
                          <a:rPr lang="en-US" altLang="zh-CN" sz="1100" b="0" i="1" smtClean="0">
                            <a:solidFill>
                              <a:srgbClr val="FF0000"/>
                            </a:solidFill>
                            <a:latin typeface="Cambria Math" panose="02040503050406030204" pitchFamily="18" charset="0"/>
                          </a:rPr>
                          <m:t>3</m:t>
                        </m:r>
                      </m:sup>
                    </m:sSup>
                    <m:r>
                      <a:rPr lang="en-US" altLang="zh-CN" sz="1100" b="0" i="1" smtClean="0">
                        <a:solidFill>
                          <a:srgbClr val="FF0000"/>
                        </a:solidFill>
                        <a:latin typeface="Cambria Math" panose="02040503050406030204" pitchFamily="18" charset="0"/>
                      </a:rPr>
                      <m:t>/</m:t>
                    </m:r>
                    <m:r>
                      <m:rPr>
                        <m:sty m:val="p"/>
                      </m:rPr>
                      <a:rPr lang="en-US" altLang="zh-CN" sz="1100" b="0" i="0" smtClean="0">
                        <a:solidFill>
                          <a:srgbClr val="FF0000"/>
                        </a:solidFill>
                        <a:latin typeface="Cambria Math" panose="02040503050406030204" pitchFamily="18" charset="0"/>
                      </a:rPr>
                      <m:t>s</m:t>
                    </m:r>
                    <m:r>
                      <a:rPr lang="zh-CN" altLang="en-US" sz="1100" b="0" i="1" smtClean="0">
                        <a:solidFill>
                          <a:srgbClr val="FF0000"/>
                        </a:solidFill>
                        <a:latin typeface="Cambria Math" panose="02040503050406030204" pitchFamily="18" charset="0"/>
                      </a:rPr>
                      <m:t>、</m:t>
                    </m:r>
                    <m:r>
                      <m:rPr>
                        <m:sty m:val="p"/>
                      </m:rPr>
                      <a:rPr lang="en-US" altLang="zh-CN" sz="1100" b="0" i="0" smtClean="0">
                        <a:solidFill>
                          <a:srgbClr val="FF0000"/>
                        </a:solidFill>
                        <a:latin typeface="Cambria Math" panose="02040503050406030204" pitchFamily="18" charset="0"/>
                      </a:rPr>
                      <m:t>N</m:t>
                    </m:r>
                    <m:r>
                      <a:rPr lang="en-US" altLang="zh-CN" sz="1100" b="0" i="1" smtClean="0">
                        <a:solidFill>
                          <a:srgbClr val="FF0000"/>
                        </a:solidFill>
                        <a:latin typeface="Cambria Math" panose="02040503050406030204" pitchFamily="18" charset="0"/>
                      </a:rPr>
                      <m:t>∙</m:t>
                    </m:r>
                    <m:r>
                      <a:rPr lang="en-US" altLang="zh-CN" sz="1100" b="0" i="1" smtClean="0">
                        <a:solidFill>
                          <a:srgbClr val="FF0000"/>
                        </a:solidFill>
                        <a:latin typeface="Cambria Math" panose="02040503050406030204" pitchFamily="18" charset="0"/>
                      </a:rPr>
                      <m:t>𝑚</m:t>
                    </m:r>
                    <m:r>
                      <a:rPr lang="zh-CN" altLang="en-US" sz="1100" b="0" i="1" smtClean="0">
                        <a:solidFill>
                          <a:srgbClr val="FF0000"/>
                        </a:solidFill>
                        <a:latin typeface="Cambria Math" panose="02040503050406030204" pitchFamily="18" charset="0"/>
                      </a:rPr>
                      <m:t>、</m:t>
                    </m:r>
                  </m:oMath>
                </a14:m>
                <a:r>
                  <a:rPr lang="en-US" altLang="zh-CN" sz="1100" dirty="0">
                    <a:solidFill>
                      <a:srgbClr val="FF0000"/>
                    </a:solidFill>
                  </a:rPr>
                  <a:t>rad/s</a:t>
                </a:r>
                <a:r>
                  <a:rPr lang="zh-CN" altLang="en-US" sz="1100" dirty="0">
                    <a:solidFill>
                      <a:srgbClr val="FF0000"/>
                    </a:solidFill>
                  </a:rPr>
                  <a:t>、</a:t>
                </a:r>
                <a:r>
                  <a:rPr lang="en-US" altLang="zh-CN" sz="1100" dirty="0">
                    <a:solidFill>
                      <a:srgbClr val="FF0000"/>
                    </a:solidFill>
                  </a:rPr>
                  <a:t>r/s</a:t>
                </a:r>
                <a:r>
                  <a:rPr lang="zh-CN" altLang="en-US" sz="1100" dirty="0">
                    <a:solidFill>
                      <a:srgbClr val="FF0000"/>
                    </a:solidFill>
                  </a:rPr>
                  <a:t>，</a:t>
                </a:r>
                <a:r>
                  <a:rPr lang="zh-CN" altLang="en-US" sz="1100" dirty="0">
                    <a:solidFill>
                      <a:srgbClr val="FF0000"/>
                    </a:solidFill>
                    <a:latin typeface="+mn-ea"/>
                  </a:rPr>
                  <a:t>则</a:t>
                </a:r>
                <a14:m>
                  <m:oMath xmlns:m="http://schemas.openxmlformats.org/officeDocument/2006/math">
                    <m:sSub>
                      <m:sSubPr>
                        <m:ctrlPr>
                          <a:rPr lang="zh-CN" altLang="en-US" sz="1100" i="1">
                            <a:solidFill>
                              <a:srgbClr val="FF0000"/>
                            </a:solidFill>
                            <a:latin typeface="Cambria Math" panose="02040503050406030204" pitchFamily="18" charset="0"/>
                          </a:rPr>
                        </m:ctrlPr>
                      </m:sSubPr>
                      <m:e>
                        <m:r>
                          <a:rPr lang="zh-CN" altLang="en-US" sz="1100" i="1">
                            <a:solidFill>
                              <a:srgbClr val="FF0000"/>
                            </a:solidFill>
                            <a:latin typeface="Cambria Math" panose="02040503050406030204" pitchFamily="18" charset="0"/>
                          </a:rPr>
                          <m:t>𝑃</m:t>
                        </m:r>
                      </m:e>
                      <m:sub/>
                    </m:sSub>
                    <m:r>
                      <a:rPr lang="zh-CN" altLang="en-US" sz="1100" b="0" i="1" smtClean="0">
                        <a:solidFill>
                          <a:srgbClr val="FF0000"/>
                        </a:solidFill>
                        <a:latin typeface="Cambria Math" panose="02040503050406030204" pitchFamily="18" charset="0"/>
                      </a:rPr>
                      <m:t>的</m:t>
                    </m:r>
                    <m:r>
                      <a:rPr lang="zh-CN" altLang="en-US" sz="1100" i="1">
                        <a:solidFill>
                          <a:srgbClr val="FF0000"/>
                        </a:solidFill>
                        <a:latin typeface="Cambria Math" panose="02040503050406030204" pitchFamily="18" charset="0"/>
                      </a:rPr>
                      <m:t>单位</m:t>
                    </m:r>
                    <m:r>
                      <a:rPr lang="zh-CN" altLang="en-US" sz="1100" b="0" i="1" smtClean="0">
                        <a:solidFill>
                          <a:srgbClr val="FF0000"/>
                        </a:solidFill>
                        <a:latin typeface="Cambria Math" panose="02040503050406030204" pitchFamily="18" charset="0"/>
                      </a:rPr>
                      <m:t>为</m:t>
                    </m:r>
                    <m:r>
                      <m:rPr>
                        <m:sty m:val="p"/>
                      </m:rPr>
                      <a:rPr lang="en-US" altLang="zh-CN" sz="1100">
                        <a:solidFill>
                          <a:srgbClr val="FF0000"/>
                        </a:solidFill>
                        <a:latin typeface="Cambria Math" panose="02040503050406030204" pitchFamily="18" charset="0"/>
                      </a:rPr>
                      <m:t>N</m:t>
                    </m:r>
                    <m:r>
                      <a:rPr lang="en-US" altLang="zh-CN" sz="1100" i="1">
                        <a:solidFill>
                          <a:srgbClr val="FF0000"/>
                        </a:solidFill>
                        <a:latin typeface="Cambria Math" panose="02040503050406030204" pitchFamily="18" charset="0"/>
                      </a:rPr>
                      <m:t>∙</m:t>
                    </m:r>
                    <m:r>
                      <a:rPr lang="en-US" altLang="zh-CN" sz="1100" i="1">
                        <a:solidFill>
                          <a:srgbClr val="FF0000"/>
                        </a:solidFill>
                        <a:latin typeface="Cambria Math" panose="02040503050406030204" pitchFamily="18" charset="0"/>
                      </a:rPr>
                      <m:t>𝑚</m:t>
                    </m:r>
                    <m:r>
                      <a:rPr lang="en-US" altLang="zh-CN" sz="1100" b="0" i="0" smtClean="0">
                        <a:solidFill>
                          <a:srgbClr val="FF0000"/>
                        </a:solidFill>
                        <a:latin typeface="Cambria Math" panose="02040503050406030204" pitchFamily="18" charset="0"/>
                      </a:rPr>
                      <m:t>/</m:t>
                    </m:r>
                    <m:r>
                      <m:rPr>
                        <m:sty m:val="p"/>
                      </m:rPr>
                      <a:rPr lang="en-US" altLang="zh-CN" sz="1100" b="0" i="0" smtClean="0">
                        <a:solidFill>
                          <a:srgbClr val="FF0000"/>
                        </a:solidFill>
                        <a:latin typeface="Cambria Math" panose="02040503050406030204" pitchFamily="18" charset="0"/>
                      </a:rPr>
                      <m:t>s</m:t>
                    </m:r>
                  </m:oMath>
                </a14:m>
                <a:r>
                  <a:rPr lang="zh-CN" altLang="en-US" sz="1100" dirty="0">
                    <a:solidFill>
                      <a:srgbClr val="FF0000"/>
                    </a:solidFill>
                    <a:latin typeface="+mn-ea"/>
                  </a:rPr>
                  <a:t>，即</a:t>
                </a:r>
                <a:r>
                  <a:rPr lang="en-US" altLang="zh-CN" sz="1100" dirty="0">
                    <a:solidFill>
                      <a:srgbClr val="FF0000"/>
                    </a:solidFill>
                  </a:rPr>
                  <a:t>W</a:t>
                </a:r>
                <a:r>
                  <a:rPr lang="zh-CN" altLang="en-US" sz="1100" dirty="0">
                    <a:solidFill>
                      <a:srgbClr val="FF0000"/>
                    </a:solidFill>
                    <a:latin typeface="+mn-ea"/>
                  </a:rPr>
                  <a:t>。</a:t>
                </a:r>
              </a:p>
            </p:txBody>
          </p:sp>
        </mc:Choice>
        <mc:Fallback xmlns="">
          <p:sp>
            <p:nvSpPr>
              <p:cNvPr id="22" name="文本框 21">
                <a:extLst>
                  <a:ext uri="{FF2B5EF4-FFF2-40B4-BE49-F238E27FC236}">
                    <a16:creationId xmlns:a16="http://schemas.microsoft.com/office/drawing/2014/main" id="{C2926490-AC7D-4336-8EC2-E36F1880BAB5}"/>
                  </a:ext>
                </a:extLst>
              </p:cNvPr>
              <p:cNvSpPr txBox="1">
                <a:spLocks noRot="1" noChangeAspect="1" noMove="1" noResize="1" noEditPoints="1" noAdjustHandles="1" noChangeArrowheads="1" noChangeShapeType="1" noTextEdit="1"/>
              </p:cNvSpPr>
              <p:nvPr/>
            </p:nvSpPr>
            <p:spPr>
              <a:xfrm>
                <a:off x="981758" y="4659426"/>
                <a:ext cx="8550926" cy="265457"/>
              </a:xfrm>
              <a:prstGeom prst="rect">
                <a:avLst/>
              </a:prstGeom>
              <a:blipFill>
                <a:blip r:embed="rId4"/>
                <a:stretch>
                  <a:fillRect t="-2273" b="-15909"/>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E67BB8DD-07AD-4630-9F4C-147AF221C2F8}"/>
              </a:ext>
            </a:extLst>
          </p:cNvPr>
          <p:cNvSpPr/>
          <p:nvPr/>
        </p:nvSpPr>
        <p:spPr>
          <a:xfrm>
            <a:off x="716274" y="4129185"/>
            <a:ext cx="7711452" cy="307777"/>
          </a:xfrm>
          <a:prstGeom prst="rect">
            <a:avLst/>
          </a:prstGeom>
        </p:spPr>
        <p:txBody>
          <a:bodyPr wrap="square">
            <a:spAutoFit/>
          </a:bodyPr>
          <a:lstStyle/>
          <a:p>
            <a:pPr algn="just"/>
            <a:r>
              <a:rPr lang="zh-CN" altLang="zh-CN" sz="1400" dirty="0">
                <a:solidFill>
                  <a:srgbClr val="000000"/>
                </a:solidFill>
                <a:ea typeface="黑体" panose="02010609060101010101" pitchFamily="49" charset="-122"/>
                <a:cs typeface="Times New Roman" panose="02020603050405020304" pitchFamily="18" charset="0"/>
              </a:rPr>
              <a:t>容积损失是因内泄漏、气穴和油液在高压下的压缩</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主要是内泄漏</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而造成的流量上的损失。</a:t>
            </a:r>
            <a:endParaRPr lang="zh-CN" altLang="en-US" sz="2800" dirty="0"/>
          </a:p>
        </p:txBody>
      </p:sp>
    </p:spTree>
    <p:extLst>
      <p:ext uri="{BB962C8B-B14F-4D97-AF65-F5344CB8AC3E}">
        <p14:creationId xmlns:p14="http://schemas.microsoft.com/office/powerpoint/2010/main" val="3026834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1000"/>
                                        <p:tgtEl>
                                          <p:spTgt spid="17"/>
                                        </p:tgtEl>
                                      </p:cBhvr>
                                    </p:animEffect>
                                    <p:anim calcmode="lin" valueType="num">
                                      <p:cBhvr>
                                        <p:cTn id="26" dur="1000" fill="hold"/>
                                        <p:tgtEl>
                                          <p:spTgt spid="17"/>
                                        </p:tgtEl>
                                        <p:attrNameLst>
                                          <p:attrName>ppt_x</p:attrName>
                                        </p:attrNameLst>
                                      </p:cBhvr>
                                      <p:tavLst>
                                        <p:tav tm="0">
                                          <p:val>
                                            <p:strVal val="#ppt_x"/>
                                          </p:val>
                                        </p:tav>
                                        <p:tav tm="100000">
                                          <p:val>
                                            <p:strVal val="#ppt_x"/>
                                          </p:val>
                                        </p:tav>
                                      </p:tavLst>
                                    </p:anim>
                                    <p:anim calcmode="lin" valueType="num">
                                      <p:cBhvr>
                                        <p:cTn id="2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24"/>
                                        </p:tgtEl>
                                        <p:attrNameLst>
                                          <p:attrName>style.visibility</p:attrName>
                                        </p:attrNameLst>
                                      </p:cBhvr>
                                      <p:to>
                                        <p:strVal val="visible"/>
                                      </p:to>
                                    </p:set>
                                    <p:animEffect transition="in" filter="fade">
                                      <p:cBhvr>
                                        <p:cTn id="32" dur="1000"/>
                                        <p:tgtEl>
                                          <p:spTgt spid="24"/>
                                        </p:tgtEl>
                                      </p:cBhvr>
                                    </p:animEffect>
                                    <p:anim calcmode="lin" valueType="num">
                                      <p:cBhvr>
                                        <p:cTn id="33" dur="1000" fill="hold"/>
                                        <p:tgtEl>
                                          <p:spTgt spid="24"/>
                                        </p:tgtEl>
                                        <p:attrNameLst>
                                          <p:attrName>ppt_x</p:attrName>
                                        </p:attrNameLst>
                                      </p:cBhvr>
                                      <p:tavLst>
                                        <p:tav tm="0">
                                          <p:val>
                                            <p:strVal val="#ppt_x"/>
                                          </p:val>
                                        </p:tav>
                                        <p:tav tm="100000">
                                          <p:val>
                                            <p:strVal val="#ppt_x"/>
                                          </p:val>
                                        </p:tav>
                                      </p:tavLst>
                                    </p:anim>
                                    <p:anim calcmode="lin" valueType="num">
                                      <p:cBhvr>
                                        <p:cTn id="3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P spid="17" grpId="0"/>
      <p:bldP spid="22" grpId="0"/>
      <p:bldP spid="2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593074"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377490" y="877183"/>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三、功率和效率</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5834502"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5984749"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410898"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a:extLst>
              <a:ext uri="{FF2B5EF4-FFF2-40B4-BE49-F238E27FC236}">
                <a16:creationId xmlns:a16="http://schemas.microsoft.com/office/drawing/2014/main" id="{5CB6B819-37EE-4ED7-9134-21DB5E447143}"/>
              </a:ext>
            </a:extLst>
          </p:cNvPr>
          <p:cNvSpPr/>
          <p:nvPr/>
        </p:nvSpPr>
        <p:spPr>
          <a:xfrm>
            <a:off x="187876" y="1458968"/>
            <a:ext cx="8645236" cy="334259"/>
          </a:xfrm>
          <a:prstGeom prst="rect">
            <a:avLst/>
          </a:prstGeom>
        </p:spPr>
        <p:txBody>
          <a:bodyPr wrap="square">
            <a:spAutoFit/>
          </a:bodyPr>
          <a:lstStyle/>
          <a:p>
            <a:pPr indent="432000">
              <a:lnSpc>
                <a:spcPct val="150000"/>
              </a:lnSpc>
              <a:spcAft>
                <a:spcPts val="0"/>
              </a:spcAft>
            </a:pPr>
            <a:r>
              <a:rPr lang="zh-CN" altLang="zh-CN" sz="1200" dirty="0">
                <a:solidFill>
                  <a:srgbClr val="000000"/>
                </a:solidFill>
                <a:cs typeface="Times New Roman" panose="02020603050405020304" pitchFamily="18" charset="0"/>
              </a:rPr>
              <a:t>对液压泵来说</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输出压力增大时</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泵实际输出的流量</a:t>
            </a:r>
            <a:r>
              <a:rPr lang="en-US" altLang="zh-CN" sz="1200" i="1" dirty="0">
                <a:solidFill>
                  <a:srgbClr val="000000"/>
                </a:solidFill>
                <a:cs typeface="Times New Roman" panose="02020603050405020304" pitchFamily="18" charset="0"/>
              </a:rPr>
              <a:t>q</a:t>
            </a:r>
            <a:r>
              <a:rPr lang="zh-CN" altLang="zh-CN" sz="1200" dirty="0">
                <a:solidFill>
                  <a:srgbClr val="000000"/>
                </a:solidFill>
                <a:cs typeface="Times New Roman" panose="02020603050405020304" pitchFamily="18" charset="0"/>
              </a:rPr>
              <a:t>减小。设泵的流量损失为</a:t>
            </a:r>
            <a:r>
              <a:rPr lang="en-US" altLang="zh-CN" sz="1200" dirty="0" err="1">
                <a:solidFill>
                  <a:srgbClr val="000000"/>
                </a:solidFill>
                <a:cs typeface="Times New Roman" panose="02020603050405020304" pitchFamily="18" charset="0"/>
              </a:rPr>
              <a:t>Δ</a:t>
            </a:r>
            <a:r>
              <a:rPr lang="en-US" altLang="zh-CN" sz="1200" i="1" dirty="0" err="1">
                <a:solidFill>
                  <a:srgbClr val="000000"/>
                </a:solidFill>
                <a:cs typeface="Times New Roman" panose="02020603050405020304" pitchFamily="18" charset="0"/>
              </a:rPr>
              <a:t>q</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则泵的容积损失可用容积效率</a:t>
            </a:r>
            <a:r>
              <a:rPr lang="en-US" altLang="zh-CN" sz="1200" i="1" dirty="0" err="1">
                <a:solidFill>
                  <a:srgbClr val="000000"/>
                </a:solidFill>
                <a:cs typeface="Times New Roman" panose="02020603050405020304" pitchFamily="18" charset="0"/>
              </a:rPr>
              <a:t>η</a:t>
            </a:r>
            <a:r>
              <a:rPr lang="en-US" altLang="zh-CN" sz="1200" i="1" baseline="-25000" dirty="0" err="1">
                <a:solidFill>
                  <a:srgbClr val="000000"/>
                </a:solidFill>
                <a:cs typeface="Times New Roman" panose="02020603050405020304" pitchFamily="18" charset="0"/>
              </a:rPr>
              <a:t>V</a:t>
            </a:r>
            <a:r>
              <a:rPr lang="zh-CN" altLang="zh-CN" sz="1200" dirty="0">
                <a:solidFill>
                  <a:srgbClr val="000000"/>
                </a:solidFill>
                <a:cs typeface="Times New Roman" panose="02020603050405020304" pitchFamily="18" charset="0"/>
              </a:rPr>
              <a:t>来表征</a:t>
            </a:r>
            <a:endParaRPr lang="zh-CN" altLang="zh-CN" sz="120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C402E9D3-4D8C-4BA8-9C7A-1271E1431D2D}"/>
                  </a:ext>
                </a:extLst>
              </p:cNvPr>
              <p:cNvSpPr/>
              <p:nvPr/>
            </p:nvSpPr>
            <p:spPr>
              <a:xfrm>
                <a:off x="3165343" y="1793227"/>
                <a:ext cx="2389244" cy="47038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𝜂</m:t>
                          </m:r>
                        </m:e>
                        <m:sub>
                          <m:r>
                            <a:rPr lang="zh-CN" altLang="en-US" sz="1200" i="1">
                              <a:latin typeface="Cambria Math" panose="02040503050406030204" pitchFamily="18" charset="0"/>
                            </a:rPr>
                            <m:t>𝑉</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1">
                              <a:latin typeface="Cambria Math" panose="02040503050406030204" pitchFamily="18" charset="0"/>
                            </a:rPr>
                            <m:t>𝑞</m:t>
                          </m:r>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𝑞</m:t>
                              </m:r>
                            </m:e>
                            <m:sub>
                              <m:r>
                                <m:rPr>
                                  <m:sty m:val="p"/>
                                </m:rPr>
                                <a:rPr lang="zh-CN" altLang="en-US" sz="1200" i="0">
                                  <a:latin typeface="Cambria Math" panose="02040503050406030204" pitchFamily="18" charset="0"/>
                                </a:rPr>
                                <m:t>t</m:t>
                              </m:r>
                            </m:sub>
                          </m:sSub>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𝑞</m:t>
                              </m:r>
                            </m:e>
                            <m:sub>
                              <m:r>
                                <m:rPr>
                                  <m:sty m:val="p"/>
                                </m:rPr>
                                <a:rPr lang="zh-CN" altLang="en-US" sz="1200" i="0">
                                  <a:latin typeface="Cambria Math" panose="02040503050406030204" pitchFamily="18" charset="0"/>
                                </a:rPr>
                                <m:t>t</m:t>
                              </m:r>
                            </m:sub>
                          </m:sSub>
                          <m:r>
                            <m:rPr>
                              <m:nor/>
                            </m:rPr>
                            <a:rPr lang="zh-CN" altLang="en-US" sz="1200" i="1">
                              <a:latin typeface="Cambria Math" panose="02040503050406030204" pitchFamily="18" charset="0"/>
                            </a:rPr>
                            <m:t>−</m:t>
                          </m:r>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𝑞</m:t>
                          </m:r>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𝑞</m:t>
                              </m:r>
                            </m:e>
                            <m:sub>
                              <m:r>
                                <m:rPr>
                                  <m:sty m:val="p"/>
                                </m:rPr>
                                <a:rPr lang="zh-CN" altLang="en-US" sz="1200" i="0">
                                  <a:latin typeface="Cambria Math" panose="02040503050406030204" pitchFamily="18" charset="0"/>
                                </a:rPr>
                                <m:t>t</m:t>
                              </m:r>
                            </m:sub>
                          </m:sSub>
                        </m:den>
                      </m:f>
                      <m:r>
                        <a:rPr lang="zh-CN" altLang="en-US" sz="1200" i="0">
                          <a:latin typeface="Cambria Math" panose="02040503050406030204" pitchFamily="18" charset="0"/>
                        </a:rPr>
                        <m:t>=1</m:t>
                      </m:r>
                      <m:r>
                        <m:rPr>
                          <m:nor/>
                        </m:rPr>
                        <a:rPr lang="zh-CN" altLang="en-US" sz="1200" i="1">
                          <a:latin typeface="Cambria Math" panose="02040503050406030204" pitchFamily="18" charset="0"/>
                        </a:rPr>
                        <m:t>−</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𝑞</m:t>
                          </m:r>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𝑞</m:t>
                              </m:r>
                            </m:e>
                            <m:sub>
                              <m:r>
                                <m:rPr>
                                  <m:sty m:val="p"/>
                                </m:rPr>
                                <a:rPr lang="zh-CN" altLang="en-US" sz="1200" i="0">
                                  <a:latin typeface="Cambria Math" panose="02040503050406030204" pitchFamily="18" charset="0"/>
                                </a:rPr>
                                <m:t>t</m:t>
                              </m:r>
                            </m:sub>
                          </m:sSub>
                        </m:den>
                      </m:f>
                      <m:r>
                        <m:rPr>
                          <m:nor/>
                        </m:rPr>
                        <a:rPr lang="zh-CN" altLang="en-US" sz="1200" i="1">
                          <a:latin typeface="Cambria Math" panose="02040503050406030204" pitchFamily="18" charset="0"/>
                        </a:rPr>
                        <m:t>(</m:t>
                      </m:r>
                      <m:r>
                        <a:rPr lang="zh-CN" altLang="en-US" sz="1200" i="0">
                          <a:latin typeface="Cambria Math" panose="02040503050406030204" pitchFamily="18" charset="0"/>
                        </a:rPr>
                        <m:t>4</m:t>
                      </m:r>
                      <m:r>
                        <m:rPr>
                          <m:nor/>
                        </m:rPr>
                        <a:rPr lang="zh-CN" altLang="en-US" sz="1200" i="1">
                          <a:latin typeface="Cambria Math" panose="02040503050406030204" pitchFamily="18" charset="0"/>
                        </a:rPr>
                        <m:t>−</m:t>
                      </m:r>
                      <m:r>
                        <a:rPr lang="zh-CN" altLang="en-US" sz="1200" i="0">
                          <a:latin typeface="Cambria Math" panose="02040503050406030204" pitchFamily="18" charset="0"/>
                        </a:rPr>
                        <m:t>2</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5" name="矩形 4">
                <a:extLst>
                  <a:ext uri="{FF2B5EF4-FFF2-40B4-BE49-F238E27FC236}">
                    <a16:creationId xmlns:a16="http://schemas.microsoft.com/office/drawing/2014/main" id="{C402E9D3-4D8C-4BA8-9C7A-1271E1431D2D}"/>
                  </a:ext>
                </a:extLst>
              </p:cNvPr>
              <p:cNvSpPr>
                <a:spLocks noRot="1" noChangeAspect="1" noMove="1" noResize="1" noEditPoints="1" noAdjustHandles="1" noChangeArrowheads="1" noChangeShapeType="1" noTextEdit="1"/>
              </p:cNvSpPr>
              <p:nvPr/>
            </p:nvSpPr>
            <p:spPr>
              <a:xfrm>
                <a:off x="3165343" y="1793227"/>
                <a:ext cx="2389244" cy="470385"/>
              </a:xfrm>
              <a:prstGeom prst="rect">
                <a:avLst/>
              </a:prstGeom>
              <a:blipFill>
                <a:blip r:embed="rId2"/>
                <a:stretch>
                  <a:fillRect b="-1299"/>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C647E7FD-F64F-45B5-9C36-3460D783E1C4}"/>
              </a:ext>
            </a:extLst>
          </p:cNvPr>
          <p:cNvSpPr/>
          <p:nvPr/>
        </p:nvSpPr>
        <p:spPr>
          <a:xfrm>
            <a:off x="612843" y="2329247"/>
            <a:ext cx="7494243" cy="276999"/>
          </a:xfrm>
          <a:prstGeom prst="rect">
            <a:avLst/>
          </a:prstGeom>
        </p:spPr>
        <p:txBody>
          <a:bodyPr wrap="square">
            <a:spAutoFit/>
          </a:bodyPr>
          <a:lstStyle/>
          <a:p>
            <a:r>
              <a:rPr lang="zh-CN" altLang="zh-CN" sz="1200" dirty="0">
                <a:solidFill>
                  <a:srgbClr val="000000"/>
                </a:solidFill>
                <a:latin typeface="+mn-ea"/>
                <a:cs typeface="Times New Roman" panose="02020603050405020304" pitchFamily="18" charset="0"/>
              </a:rPr>
              <a:t>泵内机件间的泄漏油液的流态可以看作为层流</a:t>
            </a:r>
            <a:r>
              <a:rPr lang="en-US" altLang="zh-CN" sz="1200" dirty="0">
                <a:solidFill>
                  <a:srgbClr val="000000"/>
                </a:solidFill>
                <a:latin typeface="+mn-ea"/>
                <a:cs typeface="Times New Roman" panose="02020603050405020304" pitchFamily="18" charset="0"/>
              </a:rPr>
              <a:t>,</a:t>
            </a:r>
            <a:r>
              <a:rPr lang="zh-CN" altLang="zh-CN" sz="1200" dirty="0">
                <a:solidFill>
                  <a:srgbClr val="000000"/>
                </a:solidFill>
                <a:latin typeface="+mn-ea"/>
                <a:cs typeface="Times New Roman" panose="02020603050405020304" pitchFamily="18" charset="0"/>
              </a:rPr>
              <a:t>并认为流量损失</a:t>
            </a:r>
            <a:r>
              <a:rPr lang="en-US" altLang="zh-CN" sz="1200" dirty="0" err="1">
                <a:solidFill>
                  <a:srgbClr val="000000"/>
                </a:solidFill>
                <a:latin typeface="+mn-ea"/>
                <a:cs typeface="Times New Roman" panose="02020603050405020304" pitchFamily="18" charset="0"/>
              </a:rPr>
              <a:t>Δ</a:t>
            </a:r>
            <a:r>
              <a:rPr lang="en-US" altLang="zh-CN" sz="1200" i="1" dirty="0" err="1">
                <a:solidFill>
                  <a:srgbClr val="000000"/>
                </a:solidFill>
                <a:latin typeface="+mn-ea"/>
                <a:cs typeface="Times New Roman" panose="02020603050405020304" pitchFamily="18" charset="0"/>
              </a:rPr>
              <a:t>q</a:t>
            </a:r>
            <a:r>
              <a:rPr lang="zh-CN" altLang="zh-CN" sz="1200" dirty="0">
                <a:solidFill>
                  <a:srgbClr val="000000"/>
                </a:solidFill>
                <a:latin typeface="+mn-ea"/>
                <a:cs typeface="Times New Roman" panose="02020603050405020304" pitchFamily="18" charset="0"/>
              </a:rPr>
              <a:t>和泵的输出压力</a:t>
            </a:r>
            <a:r>
              <a:rPr lang="en-US" altLang="zh-CN" sz="1200" i="1" dirty="0">
                <a:solidFill>
                  <a:srgbClr val="000000"/>
                </a:solidFill>
                <a:latin typeface="+mn-ea"/>
                <a:cs typeface="Times New Roman" panose="02020603050405020304" pitchFamily="18" charset="0"/>
              </a:rPr>
              <a:t>p</a:t>
            </a:r>
            <a:r>
              <a:rPr lang="zh-CN" altLang="zh-CN" sz="1200" dirty="0">
                <a:solidFill>
                  <a:srgbClr val="000000"/>
                </a:solidFill>
                <a:latin typeface="+mn-ea"/>
                <a:cs typeface="Times New Roman" panose="02020603050405020304" pitchFamily="18" charset="0"/>
              </a:rPr>
              <a:t>成正比</a:t>
            </a:r>
            <a:r>
              <a:rPr lang="en-US" altLang="zh-CN" sz="1200" dirty="0">
                <a:solidFill>
                  <a:srgbClr val="000000"/>
                </a:solidFill>
                <a:latin typeface="+mn-ea"/>
                <a:cs typeface="Times New Roman" panose="02020603050405020304" pitchFamily="18" charset="0"/>
              </a:rPr>
              <a:t>,</a:t>
            </a:r>
            <a:r>
              <a:rPr lang="zh-CN" altLang="zh-CN" sz="1200" dirty="0">
                <a:solidFill>
                  <a:srgbClr val="000000"/>
                </a:solidFill>
                <a:latin typeface="+mn-ea"/>
                <a:cs typeface="Times New Roman" panose="02020603050405020304" pitchFamily="18" charset="0"/>
              </a:rPr>
              <a:t>即</a:t>
            </a:r>
            <a:endParaRPr lang="zh-CN" altLang="en-US" sz="2400" dirty="0">
              <a:latin typeface="+mn-ea"/>
            </a:endParaRP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26486C33-F0D6-4B98-865B-F6E5EEC8AD9D}"/>
                  </a:ext>
                </a:extLst>
              </p:cNvPr>
              <p:cNvSpPr/>
              <p:nvPr/>
            </p:nvSpPr>
            <p:spPr>
              <a:xfrm>
                <a:off x="6931111" y="2303883"/>
                <a:ext cx="1401794"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z="1400">
                          <a:latin typeface="Cambria Math" panose="02040503050406030204" pitchFamily="18" charset="0"/>
                        </a:rPr>
                        <m:t>Δ</m:t>
                      </m:r>
                      <m:r>
                        <a:rPr lang="zh-CN" altLang="en-US" sz="1400" i="1">
                          <a:latin typeface="Cambria Math" panose="02040503050406030204" pitchFamily="18" charset="0"/>
                        </a:rPr>
                        <m:t>𝑞</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l</m:t>
                          </m:r>
                        </m:sub>
                      </m:sSub>
                      <m:r>
                        <a:rPr lang="zh-CN" altLang="en-US" sz="1400" i="1">
                          <a:latin typeface="Cambria Math" panose="02040503050406030204" pitchFamily="18" charset="0"/>
                        </a:rPr>
                        <m:t>𝑝</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3</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5" name="矩形 14">
                <a:extLst>
                  <a:ext uri="{FF2B5EF4-FFF2-40B4-BE49-F238E27FC236}">
                    <a16:creationId xmlns:a16="http://schemas.microsoft.com/office/drawing/2014/main" id="{26486C33-F0D6-4B98-865B-F6E5EEC8AD9D}"/>
                  </a:ext>
                </a:extLst>
              </p:cNvPr>
              <p:cNvSpPr>
                <a:spLocks noRot="1" noChangeAspect="1" noMove="1" noResize="1" noEditPoints="1" noAdjustHandles="1" noChangeArrowheads="1" noChangeShapeType="1" noTextEdit="1"/>
              </p:cNvSpPr>
              <p:nvPr/>
            </p:nvSpPr>
            <p:spPr>
              <a:xfrm>
                <a:off x="6931111" y="2303883"/>
                <a:ext cx="1401794" cy="307777"/>
              </a:xfrm>
              <a:prstGeom prst="rect">
                <a:avLst/>
              </a:prstGeom>
              <a:blipFill>
                <a:blip r:embed="rId3"/>
                <a:stretch>
                  <a:fillRect b="-10000"/>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164E872B-8684-4E3F-B963-7D0D66253576}"/>
              </a:ext>
            </a:extLst>
          </p:cNvPr>
          <p:cNvSpPr/>
          <p:nvPr/>
        </p:nvSpPr>
        <p:spPr>
          <a:xfrm>
            <a:off x="6364460" y="2007058"/>
            <a:ext cx="1919115" cy="261610"/>
          </a:xfrm>
          <a:prstGeom prst="rect">
            <a:avLst/>
          </a:prstGeom>
        </p:spPr>
        <p:txBody>
          <a:bodyPr wrap="none">
            <a:spAutoFit/>
          </a:bodyPr>
          <a:lstStyle/>
          <a:p>
            <a:r>
              <a:rPr lang="zh-CN" altLang="zh-CN" sz="1100" dirty="0">
                <a:solidFill>
                  <a:srgbClr val="FF0000"/>
                </a:solidFill>
                <a:ea typeface="黑体" panose="02010609060101010101" pitchFamily="49" charset="-122"/>
                <a:cs typeface="Times New Roman" panose="02020603050405020304" pitchFamily="18" charset="0"/>
              </a:rPr>
              <a:t>式中　</a:t>
            </a:r>
            <a:r>
              <a:rPr lang="en-US" altLang="zh-CN" sz="1100" i="1" dirty="0">
                <a:solidFill>
                  <a:srgbClr val="FF0000"/>
                </a:solidFill>
                <a:ea typeface="黑体" panose="02010609060101010101" pitchFamily="49" charset="-122"/>
                <a:cs typeface="Times New Roman" panose="02020603050405020304" pitchFamily="18" charset="0"/>
              </a:rPr>
              <a:t>k</a:t>
            </a:r>
            <a:r>
              <a:rPr lang="en-US" altLang="zh-CN" sz="1100" baseline="-25000" dirty="0">
                <a:solidFill>
                  <a:srgbClr val="FF0000"/>
                </a:solidFill>
                <a:ea typeface="黑体" panose="02010609060101010101" pitchFamily="49" charset="-122"/>
                <a:cs typeface="Times New Roman" panose="02020603050405020304" pitchFamily="18" charset="0"/>
              </a:rPr>
              <a:t>l</a:t>
            </a:r>
            <a:r>
              <a:rPr lang="en-US" altLang="zh-CN" sz="1100" dirty="0">
                <a:solidFill>
                  <a:srgbClr val="FF0000"/>
                </a:solidFill>
                <a:ea typeface="黑体" panose="02010609060101010101" pitchFamily="49" charset="-122"/>
                <a:cs typeface="Times New Roman" panose="02020603050405020304" pitchFamily="18" charset="0"/>
              </a:rPr>
              <a:t>——</a:t>
            </a:r>
            <a:r>
              <a:rPr lang="zh-CN" altLang="zh-CN" sz="1100" dirty="0">
                <a:solidFill>
                  <a:srgbClr val="FF0000"/>
                </a:solidFill>
                <a:ea typeface="黑体" panose="02010609060101010101" pitchFamily="49" charset="-122"/>
                <a:cs typeface="Times New Roman" panose="02020603050405020304" pitchFamily="18" charset="0"/>
              </a:rPr>
              <a:t>流量损失系数</a:t>
            </a:r>
            <a:r>
              <a:rPr lang="zh-CN" altLang="zh-CN" sz="1100" baseline="30000" dirty="0">
                <a:solidFill>
                  <a:srgbClr val="FF0000"/>
                </a:solidFill>
                <a:ea typeface="MS Mincho" panose="02020609040205080304" pitchFamily="49" charset="-128"/>
                <a:cs typeface="MS Mincho" panose="02020609040205080304" pitchFamily="49" charset="-128"/>
              </a:rPr>
              <a:t>㊀</a:t>
            </a:r>
            <a:endParaRPr lang="zh-CN" altLang="en-US" sz="1100" dirty="0">
              <a:solidFill>
                <a:srgbClr val="FF0000"/>
              </a:solidFill>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D2624957-5E4C-44A4-BBAB-A1C4686ED86C}"/>
                  </a:ext>
                </a:extLst>
              </p:cNvPr>
              <p:cNvSpPr/>
              <p:nvPr/>
            </p:nvSpPr>
            <p:spPr>
              <a:xfrm>
                <a:off x="4188525" y="4802761"/>
                <a:ext cx="254699" cy="337528"/>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sz="1050" i="1" smtClean="0">
                              <a:solidFill>
                                <a:srgbClr val="FF0000"/>
                              </a:solidFill>
                              <a:latin typeface="Cambria Math" panose="02040503050406030204" pitchFamily="18" charset="0"/>
                            </a:rPr>
                          </m:ctrlPr>
                        </m:sSupPr>
                        <m:e/>
                        <m:sup>
                          <m:r>
                            <m:rPr>
                              <m:nor/>
                            </m:rPr>
                            <a:rPr lang="zh-CN" altLang="en-US" sz="1050">
                              <a:solidFill>
                                <a:srgbClr val="FF0000"/>
                              </a:solidFill>
                              <a:latin typeface="Cambria Math" panose="02040503050406030204" pitchFamily="18" charset="0"/>
                            </a:rPr>
                            <m:t>㊀</m:t>
                          </m:r>
                        </m:sup>
                      </m:sSup>
                    </m:oMath>
                  </m:oMathPara>
                </a14:m>
                <a:endParaRPr lang="zh-CN" altLang="en-US" sz="1050" dirty="0">
                  <a:solidFill>
                    <a:srgbClr val="FF0000"/>
                  </a:solidFill>
                </a:endParaRPr>
              </a:p>
            </p:txBody>
          </p:sp>
        </mc:Choice>
        <mc:Fallback xmlns="">
          <p:sp>
            <p:nvSpPr>
              <p:cNvPr id="18" name="矩形 17">
                <a:extLst>
                  <a:ext uri="{FF2B5EF4-FFF2-40B4-BE49-F238E27FC236}">
                    <a16:creationId xmlns:a16="http://schemas.microsoft.com/office/drawing/2014/main" id="{D2624957-5E4C-44A4-BBAB-A1C4686ED86C}"/>
                  </a:ext>
                </a:extLst>
              </p:cNvPr>
              <p:cNvSpPr>
                <a:spLocks noRot="1" noChangeAspect="1" noMove="1" noResize="1" noEditPoints="1" noAdjustHandles="1" noChangeArrowheads="1" noChangeShapeType="1" noTextEdit="1"/>
              </p:cNvSpPr>
              <p:nvPr/>
            </p:nvSpPr>
            <p:spPr>
              <a:xfrm>
                <a:off x="4188525" y="4802761"/>
                <a:ext cx="254699" cy="337528"/>
              </a:xfrm>
              <a:prstGeom prst="rect">
                <a:avLst/>
              </a:prstGeom>
              <a:blipFill>
                <a:blip r:embed="rId4"/>
                <a:stretch>
                  <a:fillRect r="-6190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3AD52D16-CAC8-4B2D-A502-99D8C5124466}"/>
                  </a:ext>
                </a:extLst>
              </p:cNvPr>
              <p:cNvSpPr txBox="1"/>
              <p:nvPr/>
            </p:nvSpPr>
            <p:spPr>
              <a:xfrm>
                <a:off x="4555251" y="4812042"/>
                <a:ext cx="3887488" cy="253916"/>
              </a:xfrm>
              <a:prstGeom prst="rect">
                <a:avLst/>
              </a:prstGeom>
              <a:noFill/>
            </p:spPr>
            <p:txBody>
              <a:bodyPr wrap="square" rtlCol="0">
                <a:spAutoFit/>
              </a:bodyPr>
              <a:lstStyle/>
              <a:p>
                <a:r>
                  <a:rPr lang="zh-CN" altLang="en-US" sz="1000" dirty="0">
                    <a:solidFill>
                      <a:srgbClr val="FF0000"/>
                    </a:solidFill>
                    <a:latin typeface="+mn-ea"/>
                  </a:rPr>
                  <a:t>因容积损失主要因内泄漏造成，所以近似地可把</a:t>
                </a:r>
                <a14:m>
                  <m:oMath xmlns:m="http://schemas.openxmlformats.org/officeDocument/2006/math">
                    <m:sSub>
                      <m:sSubPr>
                        <m:ctrlPr>
                          <a:rPr lang="en-US" altLang="zh-CN" sz="1000" i="1" smtClean="0">
                            <a:solidFill>
                              <a:srgbClr val="FF0000"/>
                            </a:solidFill>
                            <a:latin typeface="Cambria Math" panose="02040503050406030204" pitchFamily="18" charset="0"/>
                          </a:rPr>
                        </m:ctrlPr>
                      </m:sSubPr>
                      <m:e>
                        <m:r>
                          <a:rPr lang="en-US" altLang="zh-CN" sz="1000" b="0" i="1" smtClean="0">
                            <a:solidFill>
                              <a:srgbClr val="FF0000"/>
                            </a:solidFill>
                            <a:latin typeface="Cambria Math" panose="02040503050406030204" pitchFamily="18" charset="0"/>
                          </a:rPr>
                          <m:t>𝑘</m:t>
                        </m:r>
                      </m:e>
                      <m:sub>
                        <m:r>
                          <a:rPr lang="en-US" altLang="zh-CN" sz="1000" b="0" i="1" smtClean="0">
                            <a:solidFill>
                              <a:srgbClr val="FF0000"/>
                            </a:solidFill>
                            <a:latin typeface="Cambria Math" panose="02040503050406030204" pitchFamily="18" charset="0"/>
                          </a:rPr>
                          <m:t>1</m:t>
                        </m:r>
                      </m:sub>
                    </m:sSub>
                  </m:oMath>
                </a14:m>
                <a:r>
                  <a:rPr lang="zh-CN" altLang="en-US" sz="1000" dirty="0">
                    <a:solidFill>
                      <a:srgbClr val="FF0000"/>
                    </a:solidFill>
                  </a:rPr>
                  <a:t>称为泄漏系数。</a:t>
                </a:r>
              </a:p>
            </p:txBody>
          </p:sp>
        </mc:Choice>
        <mc:Fallback xmlns="">
          <p:sp>
            <p:nvSpPr>
              <p:cNvPr id="19" name="文本框 18">
                <a:extLst>
                  <a:ext uri="{FF2B5EF4-FFF2-40B4-BE49-F238E27FC236}">
                    <a16:creationId xmlns:a16="http://schemas.microsoft.com/office/drawing/2014/main" id="{3AD52D16-CAC8-4B2D-A502-99D8C5124466}"/>
                  </a:ext>
                </a:extLst>
              </p:cNvPr>
              <p:cNvSpPr txBox="1">
                <a:spLocks noRot="1" noChangeAspect="1" noMove="1" noResize="1" noEditPoints="1" noAdjustHandles="1" noChangeArrowheads="1" noChangeShapeType="1" noTextEdit="1"/>
              </p:cNvSpPr>
              <p:nvPr/>
            </p:nvSpPr>
            <p:spPr>
              <a:xfrm>
                <a:off x="4555251" y="4812042"/>
                <a:ext cx="3887488" cy="253916"/>
              </a:xfrm>
              <a:prstGeom prst="rect">
                <a:avLst/>
              </a:prstGeom>
              <a:blipFill>
                <a:blip r:embed="rId5"/>
                <a:stretch>
                  <a:fillRect b="-714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F0430625-0A5F-4D09-9C04-07611C4EA664}"/>
              </a:ext>
            </a:extLst>
          </p:cNvPr>
          <p:cNvSpPr/>
          <p:nvPr/>
        </p:nvSpPr>
        <p:spPr>
          <a:xfrm>
            <a:off x="612843" y="2796418"/>
            <a:ext cx="646331" cy="297517"/>
          </a:xfrm>
          <a:prstGeom prst="rect">
            <a:avLst/>
          </a:prstGeom>
        </p:spPr>
        <p:txBody>
          <a:bodyPr wrap="none">
            <a:spAutoFit/>
          </a:bodyPr>
          <a:lstStyle/>
          <a:p>
            <a:pPr>
              <a:lnSpc>
                <a:spcPts val="1575"/>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因此有</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3CF26986-4F1D-4A25-B2A2-4F9966CE006A}"/>
                  </a:ext>
                </a:extLst>
              </p:cNvPr>
              <p:cNvSpPr/>
              <p:nvPr/>
            </p:nvSpPr>
            <p:spPr>
              <a:xfrm>
                <a:off x="1252000" y="2640910"/>
                <a:ext cx="1679819" cy="50135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𝑉</m:t>
                          </m:r>
                        </m:sub>
                      </m:sSub>
                      <m:r>
                        <a:rPr lang="zh-CN" altLang="en-US" sz="1400" i="0">
                          <a:latin typeface="Cambria Math" panose="02040503050406030204" pitchFamily="18" charset="0"/>
                        </a:rPr>
                        <m:t>=1</m:t>
                      </m:r>
                      <m:r>
                        <m:rPr>
                          <m:nor/>
                        </m:rPr>
                        <a:rPr lang="zh-CN" altLang="en-US" sz="1400" i="1">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l</m:t>
                              </m:r>
                            </m:sub>
                          </m:sSub>
                          <m:r>
                            <a:rPr lang="zh-CN" altLang="en-US" sz="1400" i="1">
                              <a:latin typeface="Cambria Math" panose="02040503050406030204" pitchFamily="18" charset="0"/>
                            </a:rPr>
                            <m:t>𝑝</m:t>
                          </m:r>
                        </m:num>
                        <m:den>
                          <m:r>
                            <a:rPr lang="zh-CN" altLang="en-US" sz="1400" i="1">
                              <a:latin typeface="Cambria Math" panose="02040503050406030204" pitchFamily="18" charset="0"/>
                            </a:rPr>
                            <m:t>𝑉𝑛</m:t>
                          </m:r>
                        </m:den>
                      </m:f>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2" name="矩形 21">
                <a:extLst>
                  <a:ext uri="{FF2B5EF4-FFF2-40B4-BE49-F238E27FC236}">
                    <a16:creationId xmlns:a16="http://schemas.microsoft.com/office/drawing/2014/main" id="{3CF26986-4F1D-4A25-B2A2-4F9966CE006A}"/>
                  </a:ext>
                </a:extLst>
              </p:cNvPr>
              <p:cNvSpPr>
                <a:spLocks noRot="1" noChangeAspect="1" noMove="1" noResize="1" noEditPoints="1" noAdjustHandles="1" noChangeArrowheads="1" noChangeShapeType="1" noTextEdit="1"/>
              </p:cNvSpPr>
              <p:nvPr/>
            </p:nvSpPr>
            <p:spPr>
              <a:xfrm>
                <a:off x="1252000" y="2640910"/>
                <a:ext cx="1679819" cy="501356"/>
              </a:xfrm>
              <a:prstGeom prst="rect">
                <a:avLst/>
              </a:prstGeom>
              <a:blipFill>
                <a:blip r:embed="rId6"/>
                <a:stretch>
                  <a:fillRect b="-2439"/>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DFC7F02F-19C9-4D7D-A207-CFAA1F7B6098}"/>
              </a:ext>
            </a:extLst>
          </p:cNvPr>
          <p:cNvSpPr/>
          <p:nvPr/>
        </p:nvSpPr>
        <p:spPr>
          <a:xfrm>
            <a:off x="3688879" y="2691051"/>
            <a:ext cx="3379671" cy="502702"/>
          </a:xfrm>
          <a:prstGeom prst="rect">
            <a:avLst/>
          </a:prstGeom>
        </p:spPr>
        <p:txBody>
          <a:bodyPr wrap="square">
            <a:spAutoFit/>
          </a:bodyPr>
          <a:lstStyle/>
          <a:p>
            <a:pPr>
              <a:lnSpc>
                <a:spcPts val="1575"/>
              </a:lnSpc>
              <a:spcAft>
                <a:spcPts val="0"/>
              </a:spcAft>
            </a:pPr>
            <a:r>
              <a:rPr lang="zh-CN" altLang="zh-CN" sz="1100" b="1" dirty="0">
                <a:solidFill>
                  <a:srgbClr val="000000"/>
                </a:solidFill>
                <a:latin typeface="NEU-BZ-S92"/>
                <a:ea typeface="黑体" panose="02010609060101010101" pitchFamily="49" charset="-122"/>
                <a:cs typeface="Times New Roman" panose="02020603050405020304" pitchFamily="18" charset="0"/>
              </a:rPr>
              <a:t>式</a:t>
            </a:r>
            <a:r>
              <a:rPr lang="en-US" altLang="zh-CN" sz="1100" b="1" dirty="0">
                <a:solidFill>
                  <a:srgbClr val="000000"/>
                </a:solidFill>
                <a:latin typeface="NEU-BZ-S92"/>
                <a:ea typeface="黑体" panose="02010609060101010101" pitchFamily="49" charset="-122"/>
                <a:cs typeface="Times New Roman" panose="02020603050405020304" pitchFamily="18" charset="0"/>
              </a:rPr>
              <a:t>(4-4)</a:t>
            </a:r>
            <a:r>
              <a:rPr lang="zh-CN" altLang="zh-CN" sz="1100" b="1" dirty="0">
                <a:solidFill>
                  <a:srgbClr val="000000"/>
                </a:solidFill>
                <a:latin typeface="NEU-BZ-S92"/>
                <a:ea typeface="黑体" panose="02010609060101010101" pitchFamily="49" charset="-122"/>
                <a:cs typeface="Times New Roman" panose="02020603050405020304" pitchFamily="18" charset="0"/>
              </a:rPr>
              <a:t>表明</a:t>
            </a:r>
            <a:r>
              <a:rPr lang="en-US" altLang="zh-CN" sz="1100" b="1" dirty="0">
                <a:solidFill>
                  <a:srgbClr val="000000"/>
                </a:solidFill>
                <a:latin typeface="NEU-BZ-S92"/>
                <a:ea typeface="黑体" panose="02010609060101010101" pitchFamily="49" charset="-122"/>
                <a:cs typeface="Times New Roman" panose="02020603050405020304" pitchFamily="18" charset="0"/>
              </a:rPr>
              <a:t>:</a:t>
            </a:r>
            <a:r>
              <a:rPr lang="zh-CN" altLang="zh-CN" sz="1100" b="1" dirty="0">
                <a:solidFill>
                  <a:srgbClr val="000000"/>
                </a:solidFill>
                <a:latin typeface="NEU-BZ-S92"/>
                <a:ea typeface="黑体" panose="02010609060101010101" pitchFamily="49" charset="-122"/>
                <a:cs typeface="Times New Roman" panose="02020603050405020304" pitchFamily="18" charset="0"/>
              </a:rPr>
              <a:t>泵的输出压力愈高</a:t>
            </a:r>
            <a:r>
              <a:rPr lang="en-US" altLang="zh-CN" sz="1100" b="1" dirty="0">
                <a:solidFill>
                  <a:srgbClr val="000000"/>
                </a:solidFill>
                <a:latin typeface="NEU-BZ-S92"/>
                <a:ea typeface="黑体" panose="02010609060101010101" pitchFamily="49" charset="-122"/>
                <a:cs typeface="Times New Roman" panose="02020603050405020304" pitchFamily="18" charset="0"/>
              </a:rPr>
              <a:t>,</a:t>
            </a:r>
            <a:r>
              <a:rPr lang="zh-CN" altLang="zh-CN" sz="1100" b="1" dirty="0">
                <a:solidFill>
                  <a:srgbClr val="000000"/>
                </a:solidFill>
                <a:latin typeface="NEU-BZ-S92"/>
                <a:ea typeface="黑体" panose="02010609060101010101" pitchFamily="49" charset="-122"/>
                <a:cs typeface="Times New Roman" panose="02020603050405020304" pitchFamily="18" charset="0"/>
              </a:rPr>
              <a:t>流量损失系数愈大</a:t>
            </a:r>
            <a:r>
              <a:rPr lang="en-US" altLang="zh-CN" sz="1100" b="1" dirty="0">
                <a:solidFill>
                  <a:srgbClr val="000000"/>
                </a:solidFill>
                <a:latin typeface="NEU-BZ-S92"/>
                <a:ea typeface="黑体" panose="02010609060101010101" pitchFamily="49" charset="-122"/>
                <a:cs typeface="Times New Roman" panose="02020603050405020304" pitchFamily="18" charset="0"/>
              </a:rPr>
              <a:t>,</a:t>
            </a:r>
          </a:p>
          <a:p>
            <a:pPr>
              <a:lnSpc>
                <a:spcPts val="1575"/>
              </a:lnSpc>
              <a:spcAft>
                <a:spcPts val="0"/>
              </a:spcAft>
            </a:pPr>
            <a:r>
              <a:rPr lang="zh-CN" altLang="zh-CN" sz="1100" b="1" dirty="0">
                <a:solidFill>
                  <a:srgbClr val="000000"/>
                </a:solidFill>
                <a:latin typeface="NEU-BZ-S92"/>
                <a:ea typeface="黑体" panose="02010609060101010101" pitchFamily="49" charset="-122"/>
                <a:cs typeface="Times New Roman" panose="02020603050405020304" pitchFamily="18" charset="0"/>
              </a:rPr>
              <a:t>或泵的排量愈小</a:t>
            </a:r>
            <a:r>
              <a:rPr lang="en-US" altLang="zh-CN" sz="1100" b="1" dirty="0">
                <a:solidFill>
                  <a:srgbClr val="000000"/>
                </a:solidFill>
                <a:latin typeface="NEU-BZ-S92"/>
                <a:ea typeface="黑体" panose="02010609060101010101" pitchFamily="49" charset="-122"/>
                <a:cs typeface="Times New Roman" panose="02020603050405020304" pitchFamily="18" charset="0"/>
              </a:rPr>
              <a:t>,</a:t>
            </a:r>
            <a:r>
              <a:rPr lang="zh-CN" altLang="zh-CN" sz="1100" b="1" dirty="0">
                <a:solidFill>
                  <a:srgbClr val="000000"/>
                </a:solidFill>
                <a:latin typeface="NEU-BZ-S92"/>
                <a:ea typeface="黑体" panose="02010609060101010101" pitchFamily="49" charset="-122"/>
                <a:cs typeface="Times New Roman" panose="02020603050405020304" pitchFamily="18" charset="0"/>
              </a:rPr>
              <a:t>转速愈低</a:t>
            </a:r>
            <a:r>
              <a:rPr lang="en-US" altLang="zh-CN" sz="1100" b="1" dirty="0">
                <a:solidFill>
                  <a:srgbClr val="000000"/>
                </a:solidFill>
                <a:latin typeface="NEU-BZ-S92"/>
                <a:ea typeface="黑体" panose="02010609060101010101" pitchFamily="49" charset="-122"/>
                <a:cs typeface="Times New Roman" panose="02020603050405020304" pitchFamily="18" charset="0"/>
              </a:rPr>
              <a:t>,</a:t>
            </a:r>
            <a:r>
              <a:rPr lang="zh-CN" altLang="zh-CN" sz="1100" b="1" dirty="0">
                <a:solidFill>
                  <a:srgbClr val="000000"/>
                </a:solidFill>
                <a:latin typeface="NEU-BZ-S92"/>
                <a:ea typeface="黑体" panose="02010609060101010101" pitchFamily="49" charset="-122"/>
                <a:cs typeface="Times New Roman" panose="02020603050405020304" pitchFamily="18" charset="0"/>
              </a:rPr>
              <a:t>则泵的容积效率也愈低。</a:t>
            </a:r>
            <a:endParaRPr lang="zh-CN" altLang="zh-CN" sz="1100" b="1" dirty="0">
              <a:solidFill>
                <a:srgbClr val="000000"/>
              </a:solidFill>
              <a:effectLst/>
              <a:latin typeface="NEU-BZ-S92"/>
              <a:ea typeface="方正书宋_GBK"/>
              <a:cs typeface="Times New Roman" panose="02020603050405020304" pitchFamily="18" charset="0"/>
            </a:endParaRPr>
          </a:p>
        </p:txBody>
      </p:sp>
      <p:sp>
        <p:nvSpPr>
          <p:cNvPr id="26" name="矩形 25">
            <a:extLst>
              <a:ext uri="{FF2B5EF4-FFF2-40B4-BE49-F238E27FC236}">
                <a16:creationId xmlns:a16="http://schemas.microsoft.com/office/drawing/2014/main" id="{783556E5-C4D0-4A1F-B1F3-09A93D17FA74}"/>
              </a:ext>
            </a:extLst>
          </p:cNvPr>
          <p:cNvSpPr/>
          <p:nvPr/>
        </p:nvSpPr>
        <p:spPr>
          <a:xfrm>
            <a:off x="612843" y="3299924"/>
            <a:ext cx="6740723" cy="276999"/>
          </a:xfrm>
          <a:prstGeom prst="rect">
            <a:avLst/>
          </a:prstGeom>
        </p:spPr>
        <p:txBody>
          <a:bodyPr wrap="square">
            <a:spAutoFit/>
          </a:bodyPr>
          <a:lstStyle/>
          <a:p>
            <a:r>
              <a:rPr lang="zh-CN" altLang="zh-CN" sz="1200" dirty="0">
                <a:solidFill>
                  <a:srgbClr val="000000"/>
                </a:solidFill>
                <a:ea typeface="黑体" panose="02010609060101010101" pitchFamily="49" charset="-122"/>
                <a:cs typeface="Times New Roman" panose="02020603050405020304" pitchFamily="18" charset="0"/>
              </a:rPr>
              <a:t>对液压马达来说</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实际输入的流量</a:t>
            </a:r>
            <a:r>
              <a:rPr lang="en-US" altLang="zh-CN" sz="1200" i="1" dirty="0">
                <a:solidFill>
                  <a:srgbClr val="000000"/>
                </a:solidFill>
                <a:ea typeface="黑体" panose="02010609060101010101" pitchFamily="49" charset="-122"/>
                <a:cs typeface="Times New Roman" panose="02020603050405020304" pitchFamily="18" charset="0"/>
              </a:rPr>
              <a:t>q</a:t>
            </a:r>
            <a:r>
              <a:rPr lang="zh-CN" altLang="zh-CN" sz="1200" dirty="0">
                <a:solidFill>
                  <a:srgbClr val="000000"/>
                </a:solidFill>
                <a:ea typeface="黑体" panose="02010609060101010101" pitchFamily="49" charset="-122"/>
                <a:cs typeface="Times New Roman" panose="02020603050405020304" pitchFamily="18" charset="0"/>
              </a:rPr>
              <a:t>必然大于它的几何流量</a:t>
            </a:r>
            <a:r>
              <a:rPr lang="en-US" altLang="zh-CN" sz="1200" i="1" dirty="0" err="1">
                <a:solidFill>
                  <a:srgbClr val="000000"/>
                </a:solidFill>
                <a:ea typeface="黑体" panose="02010609060101010101" pitchFamily="49" charset="-122"/>
                <a:cs typeface="Times New Roman" panose="02020603050405020304" pitchFamily="18" charset="0"/>
              </a:rPr>
              <a:t>q</a:t>
            </a:r>
            <a:r>
              <a:rPr lang="en-US" altLang="zh-CN" sz="1200" baseline="-25000" dirty="0" err="1">
                <a:solidFill>
                  <a:srgbClr val="000000"/>
                </a:solidFill>
                <a:ea typeface="黑体" panose="02010609060101010101" pitchFamily="49" charset="-122"/>
                <a:cs typeface="Times New Roman" panose="02020603050405020304" pitchFamily="18" charset="0"/>
              </a:rPr>
              <a:t>t</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即</a:t>
            </a:r>
            <a:r>
              <a:rPr lang="en-US" altLang="zh-CN" sz="1200" i="1" dirty="0">
                <a:solidFill>
                  <a:srgbClr val="000000"/>
                </a:solidFill>
                <a:ea typeface="黑体" panose="02010609060101010101" pitchFamily="49" charset="-122"/>
                <a:cs typeface="Times New Roman" panose="02020603050405020304" pitchFamily="18" charset="0"/>
              </a:rPr>
              <a:t>q=</a:t>
            </a:r>
            <a:r>
              <a:rPr lang="en-US" altLang="zh-CN" sz="1200" i="1" dirty="0" err="1">
                <a:solidFill>
                  <a:srgbClr val="000000"/>
                </a:solidFill>
                <a:ea typeface="黑体" panose="02010609060101010101" pitchFamily="49" charset="-122"/>
                <a:cs typeface="Times New Roman" panose="02020603050405020304" pitchFamily="18" charset="0"/>
              </a:rPr>
              <a:t>q</a:t>
            </a:r>
            <a:r>
              <a:rPr lang="en-US" altLang="zh-CN" sz="1200" baseline="-25000" dirty="0" err="1">
                <a:solidFill>
                  <a:srgbClr val="000000"/>
                </a:solidFill>
                <a:ea typeface="黑体" panose="02010609060101010101" pitchFamily="49" charset="-122"/>
                <a:cs typeface="Times New Roman" panose="02020603050405020304" pitchFamily="18" charset="0"/>
              </a:rPr>
              <a:t>t</a:t>
            </a:r>
            <a:r>
              <a:rPr lang="en-US" altLang="zh-CN" sz="1200" dirty="0" err="1">
                <a:solidFill>
                  <a:srgbClr val="000000"/>
                </a:solidFill>
                <a:ea typeface="黑体" panose="02010609060101010101" pitchFamily="49" charset="-122"/>
                <a:cs typeface="Times New Roman" panose="02020603050405020304" pitchFamily="18" charset="0"/>
              </a:rPr>
              <a:t>+Δ</a:t>
            </a:r>
            <a:r>
              <a:rPr lang="en-US" altLang="zh-CN" sz="1200" i="1" dirty="0" err="1">
                <a:solidFill>
                  <a:srgbClr val="000000"/>
                </a:solidFill>
                <a:ea typeface="黑体" panose="02010609060101010101" pitchFamily="49" charset="-122"/>
                <a:cs typeface="Times New Roman" panose="02020603050405020304" pitchFamily="18" charset="0"/>
              </a:rPr>
              <a:t>q</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所以它的容积效率</a:t>
            </a:r>
            <a:endParaRPr lang="zh-CN" altLang="en-US" sz="2400" dirty="0"/>
          </a:p>
        </p:txBody>
      </p:sp>
      <mc:AlternateContent xmlns:mc="http://schemas.openxmlformats.org/markup-compatibility/2006" xmlns:a14="http://schemas.microsoft.com/office/drawing/2010/main">
        <mc:Choice Requires="a14">
          <p:sp>
            <p:nvSpPr>
              <p:cNvPr id="28" name="矩形 27">
                <a:extLst>
                  <a:ext uri="{FF2B5EF4-FFF2-40B4-BE49-F238E27FC236}">
                    <a16:creationId xmlns:a16="http://schemas.microsoft.com/office/drawing/2014/main" id="{FD92E38C-F2C5-4A3C-88B4-9F6CB95C416C}"/>
                  </a:ext>
                </a:extLst>
              </p:cNvPr>
              <p:cNvSpPr/>
              <p:nvPr/>
            </p:nvSpPr>
            <p:spPr>
              <a:xfrm>
                <a:off x="6562488" y="3137934"/>
                <a:ext cx="2024593" cy="53335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𝑉</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𝑞</m:t>
                              </m:r>
                            </m:e>
                            <m:sub>
                              <m:r>
                                <m:rPr>
                                  <m:sty m:val="p"/>
                                </m:rPr>
                                <a:rPr lang="zh-CN" altLang="en-US" sz="1400" i="0">
                                  <a:latin typeface="Cambria Math" panose="02040503050406030204" pitchFamily="18" charset="0"/>
                                </a:rPr>
                                <m:t>t</m:t>
                              </m:r>
                            </m:sub>
                          </m:sSub>
                        </m:num>
                        <m:den>
                          <m:r>
                            <a:rPr lang="zh-CN" altLang="en-US" sz="1400" i="1">
                              <a:latin typeface="Cambria Math" panose="02040503050406030204" pitchFamily="18" charset="0"/>
                            </a:rPr>
                            <m:t>𝑞</m:t>
                          </m:r>
                        </m:den>
                      </m:f>
                      <m:r>
                        <a:rPr lang="zh-CN" altLang="en-US" sz="1400" i="0">
                          <a:latin typeface="Cambria Math" panose="02040503050406030204" pitchFamily="18" charset="0"/>
                        </a:rPr>
                        <m:t>=1</m:t>
                      </m:r>
                      <m:r>
                        <m:rPr>
                          <m:nor/>
                        </m:rPr>
                        <a:rPr lang="zh-CN" altLang="en-US" sz="1400" i="1">
                          <a:latin typeface="Cambria Math" panose="02040503050406030204" pitchFamily="18" charset="0"/>
                        </a:rPr>
                        <m:t>−</m:t>
                      </m:r>
                      <m:f>
                        <m:fPr>
                          <m:ctrlPr>
                            <a:rPr lang="zh-CN" altLang="en-US" sz="1400" i="1">
                              <a:latin typeface="Cambria Math" panose="02040503050406030204" pitchFamily="18" charset="0"/>
                            </a:rPr>
                          </m:ctrlPr>
                        </m:fPr>
                        <m:num>
                          <m:r>
                            <m:rPr>
                              <m:sty m:val="p"/>
                            </m:rPr>
                            <a:rPr lang="zh-CN" altLang="en-US" sz="1400" i="0">
                              <a:latin typeface="Cambria Math" panose="02040503050406030204" pitchFamily="18" charset="0"/>
                            </a:rPr>
                            <m:t>Δ</m:t>
                          </m:r>
                          <m:r>
                            <a:rPr lang="zh-CN" altLang="en-US" sz="1400" i="1">
                              <a:latin typeface="Cambria Math" panose="02040503050406030204" pitchFamily="18" charset="0"/>
                            </a:rPr>
                            <m:t>𝑞</m:t>
                          </m:r>
                        </m:num>
                        <m:den>
                          <m:r>
                            <a:rPr lang="zh-CN" altLang="en-US" sz="1400" i="1">
                              <a:latin typeface="Cambria Math" panose="02040503050406030204" pitchFamily="18" charset="0"/>
                            </a:rPr>
                            <m:t>𝑞</m:t>
                          </m:r>
                        </m:den>
                      </m:f>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5</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8" name="矩形 27">
                <a:extLst>
                  <a:ext uri="{FF2B5EF4-FFF2-40B4-BE49-F238E27FC236}">
                    <a16:creationId xmlns:a16="http://schemas.microsoft.com/office/drawing/2014/main" id="{FD92E38C-F2C5-4A3C-88B4-9F6CB95C416C}"/>
                  </a:ext>
                </a:extLst>
              </p:cNvPr>
              <p:cNvSpPr>
                <a:spLocks noRot="1" noChangeAspect="1" noMove="1" noResize="1" noEditPoints="1" noAdjustHandles="1" noChangeArrowheads="1" noChangeShapeType="1" noTextEdit="1"/>
              </p:cNvSpPr>
              <p:nvPr/>
            </p:nvSpPr>
            <p:spPr>
              <a:xfrm>
                <a:off x="6562488" y="3137934"/>
                <a:ext cx="2024593" cy="533351"/>
              </a:xfrm>
              <a:prstGeom prst="rect">
                <a:avLst/>
              </a:prstGeom>
              <a:blipFill>
                <a:blip r:embed="rId7"/>
                <a:stretch>
                  <a:fillRect b="-2299"/>
                </a:stretch>
              </a:blipFill>
            </p:spPr>
            <p:txBody>
              <a:bodyPr/>
              <a:lstStyle/>
              <a:p>
                <a:r>
                  <a:rPr lang="zh-CN" altLang="en-US">
                    <a:noFill/>
                  </a:rPr>
                  <a:t> </a:t>
                </a:r>
              </a:p>
            </p:txBody>
          </p:sp>
        </mc:Fallback>
      </mc:AlternateContent>
      <p:sp>
        <p:nvSpPr>
          <p:cNvPr id="30" name="矩形 29">
            <a:extLst>
              <a:ext uri="{FF2B5EF4-FFF2-40B4-BE49-F238E27FC236}">
                <a16:creationId xmlns:a16="http://schemas.microsoft.com/office/drawing/2014/main" id="{D47F51FA-68A2-49DE-A070-240A145030B5}"/>
              </a:ext>
            </a:extLst>
          </p:cNvPr>
          <p:cNvSpPr/>
          <p:nvPr/>
        </p:nvSpPr>
        <p:spPr>
          <a:xfrm>
            <a:off x="2943222" y="3665139"/>
            <a:ext cx="3262432" cy="276999"/>
          </a:xfrm>
          <a:prstGeom prst="rect">
            <a:avLst/>
          </a:prstGeom>
        </p:spPr>
        <p:txBody>
          <a:bodyPr wrap="none">
            <a:spAutoFit/>
          </a:bodyPr>
          <a:lstStyle/>
          <a:p>
            <a:r>
              <a:rPr lang="zh-CN" altLang="zh-CN" sz="1200" b="1" dirty="0">
                <a:solidFill>
                  <a:srgbClr val="000000"/>
                </a:solidFill>
                <a:ea typeface="黑体" panose="02010609060101010101" pitchFamily="49" charset="-122"/>
                <a:cs typeface="Times New Roman" panose="02020603050405020304" pitchFamily="18" charset="0"/>
              </a:rPr>
              <a:t>机械损失是指因摩擦而造成的转矩上的损失。</a:t>
            </a:r>
            <a:endParaRPr lang="zh-CN" altLang="en-US" sz="2400" b="1" dirty="0"/>
          </a:p>
        </p:txBody>
      </p:sp>
      <p:sp>
        <p:nvSpPr>
          <p:cNvPr id="32" name="矩形 31">
            <a:extLst>
              <a:ext uri="{FF2B5EF4-FFF2-40B4-BE49-F238E27FC236}">
                <a16:creationId xmlns:a16="http://schemas.microsoft.com/office/drawing/2014/main" id="{32098CBD-6FB6-4E0B-AE1B-7B5FB3ACF433}"/>
              </a:ext>
            </a:extLst>
          </p:cNvPr>
          <p:cNvSpPr/>
          <p:nvPr/>
        </p:nvSpPr>
        <p:spPr>
          <a:xfrm>
            <a:off x="595455" y="3832084"/>
            <a:ext cx="7991626" cy="830997"/>
          </a:xfrm>
          <a:prstGeom prst="rect">
            <a:avLst/>
          </a:prstGeom>
        </p:spPr>
        <p:txBody>
          <a:bodyPr wrap="square">
            <a:spAutoFit/>
          </a:bodyPr>
          <a:lstStyle/>
          <a:p>
            <a:pPr>
              <a:lnSpc>
                <a:spcPct val="200000"/>
              </a:lnSpc>
            </a:pPr>
            <a:r>
              <a:rPr lang="zh-CN" altLang="zh-CN" sz="1200" dirty="0">
                <a:solidFill>
                  <a:srgbClr val="000000"/>
                </a:solidFill>
                <a:ea typeface="黑体" panose="02010609060101010101" pitchFamily="49" charset="-122"/>
                <a:cs typeface="Times New Roman" panose="02020603050405020304" pitchFamily="18" charset="0"/>
              </a:rPr>
              <a:t>对液压泵来说</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驱动泵的转矩总是大于其理论上需要的几何转矩的</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设转矩损失为</a:t>
            </a:r>
            <a:r>
              <a:rPr lang="en-US" altLang="zh-CN" sz="1200" dirty="0">
                <a:solidFill>
                  <a:srgbClr val="000000"/>
                </a:solidFill>
                <a:ea typeface="黑体" panose="02010609060101010101" pitchFamily="49" charset="-122"/>
                <a:cs typeface="Times New Roman" panose="02020603050405020304" pitchFamily="18" charset="0"/>
              </a:rPr>
              <a:t>Δ</a:t>
            </a:r>
            <a:r>
              <a:rPr lang="en-US" altLang="zh-CN" sz="1200" i="1" dirty="0">
                <a:solidFill>
                  <a:srgbClr val="000000"/>
                </a:solidFill>
                <a:ea typeface="黑体" panose="02010609060101010101" pitchFamily="49" charset="-122"/>
                <a:cs typeface="Times New Roman" panose="02020603050405020304" pitchFamily="18" charset="0"/>
              </a:rPr>
              <a:t>T</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则泵实际输入转矩为</a:t>
            </a:r>
            <a:r>
              <a:rPr lang="en-US" altLang="zh-CN" sz="1200" i="1" dirty="0">
                <a:solidFill>
                  <a:srgbClr val="000000"/>
                </a:solidFill>
                <a:ea typeface="黑体" panose="02010609060101010101" pitchFamily="49" charset="-122"/>
                <a:cs typeface="Times New Roman" panose="02020603050405020304" pitchFamily="18" charset="0"/>
              </a:rPr>
              <a:t>T=</a:t>
            </a:r>
            <a:r>
              <a:rPr lang="en-US" altLang="zh-CN" sz="1200" i="1" dirty="0" err="1">
                <a:solidFill>
                  <a:srgbClr val="000000"/>
                </a:solidFill>
                <a:ea typeface="黑体" panose="02010609060101010101" pitchFamily="49" charset="-122"/>
                <a:cs typeface="Times New Roman" panose="02020603050405020304" pitchFamily="18" charset="0"/>
              </a:rPr>
              <a:t>T</a:t>
            </a:r>
            <a:r>
              <a:rPr lang="en-US" altLang="zh-CN" sz="1200" baseline="-25000" dirty="0" err="1">
                <a:solidFill>
                  <a:srgbClr val="000000"/>
                </a:solidFill>
                <a:ea typeface="黑体" panose="02010609060101010101" pitchFamily="49" charset="-122"/>
                <a:cs typeface="Times New Roman" panose="02020603050405020304" pitchFamily="18" charset="0"/>
              </a:rPr>
              <a:t>t</a:t>
            </a:r>
            <a:r>
              <a:rPr lang="en-US" altLang="zh-CN" sz="1200" dirty="0" err="1">
                <a:solidFill>
                  <a:srgbClr val="000000"/>
                </a:solidFill>
                <a:ea typeface="黑体" panose="02010609060101010101" pitchFamily="49" charset="-122"/>
                <a:cs typeface="Times New Roman" panose="02020603050405020304" pitchFamily="18" charset="0"/>
              </a:rPr>
              <a:t>+Δ</a:t>
            </a:r>
            <a:r>
              <a:rPr lang="en-US" altLang="zh-CN" sz="1200" i="1" dirty="0" err="1">
                <a:solidFill>
                  <a:srgbClr val="000000"/>
                </a:solidFill>
                <a:ea typeface="黑体" panose="02010609060101010101" pitchFamily="49" charset="-122"/>
                <a:cs typeface="Times New Roman" panose="02020603050405020304" pitchFamily="18" charset="0"/>
              </a:rPr>
              <a:t>T</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用机械效率</a:t>
            </a:r>
            <a:r>
              <a:rPr lang="en-US" altLang="zh-CN" sz="1200" i="1" dirty="0" err="1">
                <a:solidFill>
                  <a:srgbClr val="000000"/>
                </a:solidFill>
                <a:ea typeface="黑体" panose="02010609060101010101" pitchFamily="49" charset="-122"/>
                <a:cs typeface="Times New Roman" panose="02020603050405020304" pitchFamily="18" charset="0"/>
              </a:rPr>
              <a:t>η</a:t>
            </a:r>
            <a:r>
              <a:rPr lang="en-US" altLang="zh-CN" sz="1200" baseline="-25000" dirty="0" err="1">
                <a:solidFill>
                  <a:srgbClr val="000000"/>
                </a:solidFill>
                <a:ea typeface="黑体" panose="02010609060101010101" pitchFamily="49" charset="-122"/>
                <a:cs typeface="Times New Roman" panose="02020603050405020304" pitchFamily="18" charset="0"/>
              </a:rPr>
              <a:t>m</a:t>
            </a:r>
            <a:r>
              <a:rPr lang="zh-CN" altLang="zh-CN" sz="1200" dirty="0">
                <a:solidFill>
                  <a:srgbClr val="000000"/>
                </a:solidFill>
                <a:ea typeface="黑体" panose="02010609060101010101" pitchFamily="49" charset="-122"/>
                <a:cs typeface="Times New Roman" panose="02020603050405020304" pitchFamily="18" charset="0"/>
              </a:rPr>
              <a:t>来表征泵的机械损失时</a:t>
            </a:r>
            <a:r>
              <a:rPr lang="en-US" altLang="zh-CN" sz="1200" dirty="0">
                <a:solidFill>
                  <a:srgbClr val="000000"/>
                </a:solidFill>
                <a:ea typeface="黑体" panose="02010609060101010101" pitchFamily="49" charset="-122"/>
                <a:cs typeface="Times New Roman" panose="02020603050405020304" pitchFamily="18" charset="0"/>
              </a:rPr>
              <a:t>,</a:t>
            </a:r>
            <a:r>
              <a:rPr lang="zh-CN" altLang="zh-CN" sz="1200" dirty="0">
                <a:solidFill>
                  <a:srgbClr val="000000"/>
                </a:solidFill>
                <a:ea typeface="黑体" panose="02010609060101010101" pitchFamily="49" charset="-122"/>
                <a:cs typeface="Times New Roman" panose="02020603050405020304" pitchFamily="18" charset="0"/>
              </a:rPr>
              <a:t>有</a:t>
            </a:r>
            <a:endParaRPr lang="zh-CN" altLang="en-US" sz="2400" dirty="0"/>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C4CCF717-B5BD-4674-9247-9873C7641A86}"/>
                  </a:ext>
                </a:extLst>
              </p:cNvPr>
              <p:cNvSpPr/>
              <p:nvPr/>
            </p:nvSpPr>
            <p:spPr>
              <a:xfrm>
                <a:off x="2943222" y="4210467"/>
                <a:ext cx="1834412" cy="61933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𝜂</m:t>
                          </m:r>
                        </m:e>
                        <m:sub>
                          <m:r>
                            <m:rPr>
                              <m:sty m:val="p"/>
                            </m:rPr>
                            <a:rPr lang="zh-CN" altLang="en-US" sz="1200" i="0">
                              <a:latin typeface="Cambria Math" panose="02040503050406030204" pitchFamily="18" charset="0"/>
                            </a:rPr>
                            <m:t>m</m:t>
                          </m:r>
                        </m:sub>
                      </m:sSub>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𝑇</m:t>
                              </m:r>
                            </m:e>
                            <m:sub>
                              <m:r>
                                <m:rPr>
                                  <m:sty m:val="p"/>
                                </m:rPr>
                                <a:rPr lang="zh-CN" altLang="en-US" sz="1200" i="0">
                                  <a:latin typeface="Cambria Math" panose="02040503050406030204" pitchFamily="18" charset="0"/>
                                </a:rPr>
                                <m:t>t</m:t>
                              </m:r>
                            </m:sub>
                          </m:sSub>
                        </m:num>
                        <m:den>
                          <m:r>
                            <a:rPr lang="zh-CN" altLang="en-US" sz="1200" i="1">
                              <a:latin typeface="Cambria Math" panose="02040503050406030204" pitchFamily="18" charset="0"/>
                            </a:rPr>
                            <m:t>𝑇</m:t>
                          </m:r>
                        </m:den>
                      </m:f>
                      <m:r>
                        <a:rPr lang="zh-CN" altLang="en-US" sz="1200" i="0">
                          <a:latin typeface="Cambria Math" panose="02040503050406030204" pitchFamily="18" charset="0"/>
                        </a:rPr>
                        <m:t>=</m:t>
                      </m:r>
                      <m:f>
                        <m:fPr>
                          <m:ctrlPr>
                            <a:rPr lang="zh-CN" altLang="en-US" sz="1200" i="1">
                              <a:latin typeface="Cambria Math" panose="02040503050406030204" pitchFamily="18" charset="0"/>
                            </a:rPr>
                          </m:ctrlPr>
                        </m:fPr>
                        <m:num>
                          <m:r>
                            <a:rPr lang="zh-CN" altLang="en-US" sz="1200" i="0">
                              <a:latin typeface="Cambria Math" panose="02040503050406030204" pitchFamily="18" charset="0"/>
                            </a:rPr>
                            <m:t>1</m:t>
                          </m:r>
                        </m:num>
                        <m:den>
                          <m:r>
                            <a:rPr lang="zh-CN" altLang="en-US" sz="1200" i="0">
                              <a:latin typeface="Cambria Math" panose="02040503050406030204" pitchFamily="18" charset="0"/>
                            </a:rPr>
                            <m:t>1+</m:t>
                          </m:r>
                          <m:f>
                            <m:fPr>
                              <m:ctrlPr>
                                <a:rPr lang="zh-CN" altLang="en-US" sz="1200" i="1">
                                  <a:latin typeface="Cambria Math" panose="02040503050406030204" pitchFamily="18" charset="0"/>
                                </a:rPr>
                              </m:ctrlPr>
                            </m:fPr>
                            <m:num>
                              <m:r>
                                <m:rPr>
                                  <m:sty m:val="p"/>
                                </m:rPr>
                                <a:rPr lang="zh-CN" altLang="en-US" sz="1200" i="0">
                                  <a:latin typeface="Cambria Math" panose="02040503050406030204" pitchFamily="18" charset="0"/>
                                </a:rPr>
                                <m:t>Δ</m:t>
                              </m:r>
                              <m:r>
                                <a:rPr lang="zh-CN" altLang="en-US" sz="1200" i="1">
                                  <a:latin typeface="Cambria Math" panose="02040503050406030204" pitchFamily="18" charset="0"/>
                                </a:rPr>
                                <m:t>𝑇</m:t>
                              </m:r>
                            </m:num>
                            <m:den>
                              <m:sSub>
                                <m:sSubPr>
                                  <m:ctrlPr>
                                    <a:rPr lang="zh-CN" altLang="en-US" sz="1200" i="1">
                                      <a:latin typeface="Cambria Math" panose="02040503050406030204" pitchFamily="18" charset="0"/>
                                    </a:rPr>
                                  </m:ctrlPr>
                                </m:sSubPr>
                                <m:e>
                                  <m:r>
                                    <a:rPr lang="zh-CN" altLang="en-US" sz="1200" i="1">
                                      <a:latin typeface="Cambria Math" panose="02040503050406030204" pitchFamily="18" charset="0"/>
                                    </a:rPr>
                                    <m:t>𝑇</m:t>
                                  </m:r>
                                </m:e>
                                <m:sub>
                                  <m:r>
                                    <m:rPr>
                                      <m:sty m:val="p"/>
                                    </m:rPr>
                                    <a:rPr lang="zh-CN" altLang="en-US" sz="1200" i="0">
                                      <a:latin typeface="Cambria Math" panose="02040503050406030204" pitchFamily="18" charset="0"/>
                                    </a:rPr>
                                    <m:t>t</m:t>
                                  </m:r>
                                </m:sub>
                              </m:sSub>
                            </m:den>
                          </m:f>
                        </m:den>
                      </m:f>
                      <m:r>
                        <m:rPr>
                          <m:nor/>
                        </m:rPr>
                        <a:rPr lang="zh-CN" altLang="en-US" sz="1200" i="1">
                          <a:latin typeface="Cambria Math" panose="02040503050406030204" pitchFamily="18" charset="0"/>
                        </a:rPr>
                        <m:t>(</m:t>
                      </m:r>
                      <m:r>
                        <a:rPr lang="zh-CN" altLang="en-US" sz="1200" i="0">
                          <a:latin typeface="Cambria Math" panose="02040503050406030204" pitchFamily="18" charset="0"/>
                        </a:rPr>
                        <m:t>4</m:t>
                      </m:r>
                      <m:r>
                        <m:rPr>
                          <m:nor/>
                        </m:rPr>
                        <a:rPr lang="zh-CN" altLang="en-US" sz="1200" i="1">
                          <a:latin typeface="Cambria Math" panose="02040503050406030204" pitchFamily="18" charset="0"/>
                        </a:rPr>
                        <m:t>−</m:t>
                      </m:r>
                      <m:r>
                        <a:rPr lang="zh-CN" altLang="en-US" sz="1200" i="0">
                          <a:latin typeface="Cambria Math" panose="02040503050406030204" pitchFamily="18" charset="0"/>
                        </a:rPr>
                        <m:t>6</m:t>
                      </m:r>
                      <m:r>
                        <m:rPr>
                          <m:nor/>
                        </m:rPr>
                        <a:rPr lang="zh-CN" altLang="en-US" sz="1200" i="1">
                          <a:latin typeface="Cambria Math" panose="02040503050406030204" pitchFamily="18" charset="0"/>
                        </a:rPr>
                        <m:t>)</m:t>
                      </m:r>
                    </m:oMath>
                  </m:oMathPara>
                </a14:m>
                <a:endParaRPr lang="zh-CN" altLang="en-US" sz="1200" dirty="0"/>
              </a:p>
            </p:txBody>
          </p:sp>
        </mc:Choice>
        <mc:Fallback xmlns="">
          <p:sp>
            <p:nvSpPr>
              <p:cNvPr id="33" name="矩形 32">
                <a:extLst>
                  <a:ext uri="{FF2B5EF4-FFF2-40B4-BE49-F238E27FC236}">
                    <a16:creationId xmlns:a16="http://schemas.microsoft.com/office/drawing/2014/main" id="{C4CCF717-B5BD-4674-9247-9873C7641A86}"/>
                  </a:ext>
                </a:extLst>
              </p:cNvPr>
              <p:cNvSpPr>
                <a:spLocks noRot="1" noChangeAspect="1" noMove="1" noResize="1" noEditPoints="1" noAdjustHandles="1" noChangeArrowheads="1" noChangeShapeType="1" noTextEdit="1"/>
              </p:cNvSpPr>
              <p:nvPr/>
            </p:nvSpPr>
            <p:spPr>
              <a:xfrm>
                <a:off x="2943222" y="4210467"/>
                <a:ext cx="1834412" cy="61933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6395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anim calcmode="lin" valueType="num">
                                      <p:cBhvr>
                                        <p:cTn id="26" dur="1000" fill="hold"/>
                                        <p:tgtEl>
                                          <p:spTgt spid="14"/>
                                        </p:tgtEl>
                                        <p:attrNameLst>
                                          <p:attrName>ppt_x</p:attrName>
                                        </p:attrNameLst>
                                      </p:cBhvr>
                                      <p:tavLst>
                                        <p:tav tm="0">
                                          <p:val>
                                            <p:strVal val="#ppt_x"/>
                                          </p:val>
                                        </p:tav>
                                        <p:tav tm="100000">
                                          <p:val>
                                            <p:strVal val="#ppt_x"/>
                                          </p:val>
                                        </p:tav>
                                      </p:tavLst>
                                    </p:anim>
                                    <p:anim calcmode="lin" valueType="num">
                                      <p:cBhvr>
                                        <p:cTn id="27"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animEffect transition="in" filter="wipe(left)">
                                      <p:cBhvr>
                                        <p:cTn id="37" dur="500"/>
                                        <p:tgtEl>
                                          <p:spTgt spid="21"/>
                                        </p:tgtEl>
                                      </p:cBhvr>
                                    </p:animEffect>
                                  </p:childTnLst>
                                </p:cTn>
                              </p:par>
                            </p:childTnLst>
                          </p:cTn>
                        </p:par>
                        <p:par>
                          <p:cTn id="38" fill="hold">
                            <p:stCondLst>
                              <p:cond delay="500"/>
                            </p:stCondLst>
                            <p:childTnLst>
                              <p:par>
                                <p:cTn id="39" presetID="22" presetClass="entr" presetSubtype="8" fill="hold" grpId="0" nodeType="after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wipe(left)">
                                      <p:cBhvr>
                                        <p:cTn id="41" dur="500"/>
                                        <p:tgtEl>
                                          <p:spTgt spid="22"/>
                                        </p:tgtEl>
                                      </p:cBhvr>
                                    </p:animEffect>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grpId="0" nodeType="click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ppt_x"/>
                                          </p:val>
                                        </p:tav>
                                        <p:tav tm="100000">
                                          <p:val>
                                            <p:strVal val="#ppt_x"/>
                                          </p:val>
                                        </p:tav>
                                      </p:tavLst>
                                    </p:anim>
                                    <p:anim calcmode="lin" valueType="num">
                                      <p:cBhvr additive="base">
                                        <p:cTn id="47"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animEffect transition="in" filter="fade">
                                      <p:cBhvr>
                                        <p:cTn id="52" dur="1000"/>
                                        <p:tgtEl>
                                          <p:spTgt spid="26"/>
                                        </p:tgtEl>
                                      </p:cBhvr>
                                    </p:animEffect>
                                    <p:anim calcmode="lin" valueType="num">
                                      <p:cBhvr>
                                        <p:cTn id="53" dur="1000" fill="hold"/>
                                        <p:tgtEl>
                                          <p:spTgt spid="26"/>
                                        </p:tgtEl>
                                        <p:attrNameLst>
                                          <p:attrName>ppt_x</p:attrName>
                                        </p:attrNameLst>
                                      </p:cBhvr>
                                      <p:tavLst>
                                        <p:tav tm="0">
                                          <p:val>
                                            <p:strVal val="#ppt_x"/>
                                          </p:val>
                                        </p:tav>
                                        <p:tav tm="100000">
                                          <p:val>
                                            <p:strVal val="#ppt_x"/>
                                          </p:val>
                                        </p:tav>
                                      </p:tavLst>
                                    </p:anim>
                                    <p:anim calcmode="lin" valueType="num">
                                      <p:cBhvr>
                                        <p:cTn id="54"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wipe(left)">
                                      <p:cBhvr>
                                        <p:cTn id="59" dur="500"/>
                                        <p:tgtEl>
                                          <p:spTgt spid="28"/>
                                        </p:tgtEl>
                                      </p:cBhvr>
                                    </p:animEffect>
                                  </p:childTnLst>
                                </p:cTn>
                              </p:par>
                            </p:childTnLst>
                          </p:cTn>
                        </p:par>
                      </p:childTnLst>
                    </p:cTn>
                  </p:par>
                  <p:par>
                    <p:cTn id="60" fill="hold">
                      <p:stCondLst>
                        <p:cond delay="indefinite"/>
                      </p:stCondLst>
                      <p:childTnLst>
                        <p:par>
                          <p:cTn id="61" fill="hold">
                            <p:stCondLst>
                              <p:cond delay="0"/>
                            </p:stCondLst>
                            <p:childTnLst>
                              <p:par>
                                <p:cTn id="62" presetID="26" presetClass="entr" presetSubtype="0" fill="hold" grpId="0" nodeType="clickEffect">
                                  <p:stCondLst>
                                    <p:cond delay="0"/>
                                  </p:stCondLst>
                                  <p:childTnLst>
                                    <p:set>
                                      <p:cBhvr>
                                        <p:cTn id="63" dur="1" fill="hold">
                                          <p:stCondLst>
                                            <p:cond delay="0"/>
                                          </p:stCondLst>
                                        </p:cTn>
                                        <p:tgtEl>
                                          <p:spTgt spid="30"/>
                                        </p:tgtEl>
                                        <p:attrNameLst>
                                          <p:attrName>style.visibility</p:attrName>
                                        </p:attrNameLst>
                                      </p:cBhvr>
                                      <p:to>
                                        <p:strVal val="visible"/>
                                      </p:to>
                                    </p:set>
                                    <p:animEffect transition="in" filter="wipe(down)">
                                      <p:cBhvr>
                                        <p:cTn id="64" dur="580">
                                          <p:stCondLst>
                                            <p:cond delay="0"/>
                                          </p:stCondLst>
                                        </p:cTn>
                                        <p:tgtEl>
                                          <p:spTgt spid="30"/>
                                        </p:tgtEl>
                                      </p:cBhvr>
                                    </p:animEffect>
                                    <p:anim calcmode="lin" valueType="num">
                                      <p:cBhvr>
                                        <p:cTn id="65"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66"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67"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68"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69"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70" dur="26">
                                          <p:stCondLst>
                                            <p:cond delay="650"/>
                                          </p:stCondLst>
                                        </p:cTn>
                                        <p:tgtEl>
                                          <p:spTgt spid="30"/>
                                        </p:tgtEl>
                                      </p:cBhvr>
                                      <p:to x="100000" y="60000"/>
                                    </p:animScale>
                                    <p:animScale>
                                      <p:cBhvr>
                                        <p:cTn id="71" dur="166" decel="50000">
                                          <p:stCondLst>
                                            <p:cond delay="676"/>
                                          </p:stCondLst>
                                        </p:cTn>
                                        <p:tgtEl>
                                          <p:spTgt spid="30"/>
                                        </p:tgtEl>
                                      </p:cBhvr>
                                      <p:to x="100000" y="100000"/>
                                    </p:animScale>
                                    <p:animScale>
                                      <p:cBhvr>
                                        <p:cTn id="72" dur="26">
                                          <p:stCondLst>
                                            <p:cond delay="1312"/>
                                          </p:stCondLst>
                                        </p:cTn>
                                        <p:tgtEl>
                                          <p:spTgt spid="30"/>
                                        </p:tgtEl>
                                      </p:cBhvr>
                                      <p:to x="100000" y="80000"/>
                                    </p:animScale>
                                    <p:animScale>
                                      <p:cBhvr>
                                        <p:cTn id="73" dur="166" decel="50000">
                                          <p:stCondLst>
                                            <p:cond delay="1338"/>
                                          </p:stCondLst>
                                        </p:cTn>
                                        <p:tgtEl>
                                          <p:spTgt spid="30"/>
                                        </p:tgtEl>
                                      </p:cBhvr>
                                      <p:to x="100000" y="100000"/>
                                    </p:animScale>
                                    <p:animScale>
                                      <p:cBhvr>
                                        <p:cTn id="74" dur="26">
                                          <p:stCondLst>
                                            <p:cond delay="1642"/>
                                          </p:stCondLst>
                                        </p:cTn>
                                        <p:tgtEl>
                                          <p:spTgt spid="30"/>
                                        </p:tgtEl>
                                      </p:cBhvr>
                                      <p:to x="100000" y="90000"/>
                                    </p:animScale>
                                    <p:animScale>
                                      <p:cBhvr>
                                        <p:cTn id="75" dur="166" decel="50000">
                                          <p:stCondLst>
                                            <p:cond delay="1668"/>
                                          </p:stCondLst>
                                        </p:cTn>
                                        <p:tgtEl>
                                          <p:spTgt spid="30"/>
                                        </p:tgtEl>
                                      </p:cBhvr>
                                      <p:to x="100000" y="100000"/>
                                    </p:animScale>
                                    <p:animScale>
                                      <p:cBhvr>
                                        <p:cTn id="76" dur="26">
                                          <p:stCondLst>
                                            <p:cond delay="1808"/>
                                          </p:stCondLst>
                                        </p:cTn>
                                        <p:tgtEl>
                                          <p:spTgt spid="30"/>
                                        </p:tgtEl>
                                      </p:cBhvr>
                                      <p:to x="100000" y="95000"/>
                                    </p:animScale>
                                    <p:animScale>
                                      <p:cBhvr>
                                        <p:cTn id="77" dur="166" decel="50000">
                                          <p:stCondLst>
                                            <p:cond delay="1834"/>
                                          </p:stCondLst>
                                        </p:cTn>
                                        <p:tgtEl>
                                          <p:spTgt spid="30"/>
                                        </p:tgtEl>
                                      </p:cBhvr>
                                      <p:to x="100000" y="100000"/>
                                    </p:animScale>
                                  </p:childTnLst>
                                </p:cTn>
                              </p:par>
                            </p:childTnLst>
                          </p:cTn>
                        </p:par>
                      </p:childTnLst>
                    </p:cTn>
                  </p:par>
                  <p:par>
                    <p:cTn id="78" fill="hold">
                      <p:stCondLst>
                        <p:cond delay="indefinite"/>
                      </p:stCondLst>
                      <p:childTnLst>
                        <p:par>
                          <p:cTn id="79" fill="hold">
                            <p:stCondLst>
                              <p:cond delay="0"/>
                            </p:stCondLst>
                            <p:childTnLst>
                              <p:par>
                                <p:cTn id="80" presetID="42" presetClass="entr" presetSubtype="0" fill="hold" grpId="0" nodeType="clickEffect">
                                  <p:stCondLst>
                                    <p:cond delay="0"/>
                                  </p:stCondLst>
                                  <p:childTnLst>
                                    <p:set>
                                      <p:cBhvr>
                                        <p:cTn id="81" dur="1" fill="hold">
                                          <p:stCondLst>
                                            <p:cond delay="0"/>
                                          </p:stCondLst>
                                        </p:cTn>
                                        <p:tgtEl>
                                          <p:spTgt spid="32"/>
                                        </p:tgtEl>
                                        <p:attrNameLst>
                                          <p:attrName>style.visibility</p:attrName>
                                        </p:attrNameLst>
                                      </p:cBhvr>
                                      <p:to>
                                        <p:strVal val="visible"/>
                                      </p:to>
                                    </p:set>
                                    <p:animEffect transition="in" filter="fade">
                                      <p:cBhvr>
                                        <p:cTn id="82" dur="1000"/>
                                        <p:tgtEl>
                                          <p:spTgt spid="32"/>
                                        </p:tgtEl>
                                      </p:cBhvr>
                                    </p:animEffect>
                                    <p:anim calcmode="lin" valueType="num">
                                      <p:cBhvr>
                                        <p:cTn id="83" dur="1000" fill="hold"/>
                                        <p:tgtEl>
                                          <p:spTgt spid="32"/>
                                        </p:tgtEl>
                                        <p:attrNameLst>
                                          <p:attrName>ppt_x</p:attrName>
                                        </p:attrNameLst>
                                      </p:cBhvr>
                                      <p:tavLst>
                                        <p:tav tm="0">
                                          <p:val>
                                            <p:strVal val="#ppt_x"/>
                                          </p:val>
                                        </p:tav>
                                        <p:tav tm="100000">
                                          <p:val>
                                            <p:strVal val="#ppt_x"/>
                                          </p:val>
                                        </p:tav>
                                      </p:tavLst>
                                    </p:anim>
                                    <p:anim calcmode="lin" valueType="num">
                                      <p:cBhvr>
                                        <p:cTn id="8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grpId="0" nodeType="clickEffect">
                                  <p:stCondLst>
                                    <p:cond delay="0"/>
                                  </p:stCondLst>
                                  <p:childTnLst>
                                    <p:set>
                                      <p:cBhvr>
                                        <p:cTn id="88" dur="1" fill="hold">
                                          <p:stCondLst>
                                            <p:cond delay="0"/>
                                          </p:stCondLst>
                                        </p:cTn>
                                        <p:tgtEl>
                                          <p:spTgt spid="33"/>
                                        </p:tgtEl>
                                        <p:attrNameLst>
                                          <p:attrName>style.visibility</p:attrName>
                                        </p:attrNameLst>
                                      </p:cBhvr>
                                      <p:to>
                                        <p:strVal val="visible"/>
                                      </p:to>
                                    </p:set>
                                    <p:animEffect transition="in" filter="wipe(left)">
                                      <p:cBhvr>
                                        <p:cTn id="89" dur="500"/>
                                        <p:tgtEl>
                                          <p:spTgt spid="33"/>
                                        </p:tgtEl>
                                      </p:cBhvr>
                                    </p:animEffect>
                                  </p:childTnLst>
                                </p:cTn>
                              </p:par>
                            </p:childTnLst>
                          </p:cTn>
                        </p:par>
                      </p:childTnLst>
                    </p:cTn>
                  </p:par>
                  <p:par>
                    <p:cTn id="90" fill="hold">
                      <p:stCondLst>
                        <p:cond delay="indefinite"/>
                      </p:stCondLst>
                      <p:childTnLst>
                        <p:par>
                          <p:cTn id="91" fill="hold">
                            <p:stCondLst>
                              <p:cond delay="0"/>
                            </p:stCondLst>
                            <p:childTnLst>
                              <p:par>
                                <p:cTn id="92" presetID="10" presetClass="entr" presetSubtype="0" fill="hold" grpId="0" nodeType="clickEffect">
                                  <p:stCondLst>
                                    <p:cond delay="0"/>
                                  </p:stCondLst>
                                  <p:childTnLst>
                                    <p:set>
                                      <p:cBhvr>
                                        <p:cTn id="93" dur="1" fill="hold">
                                          <p:stCondLst>
                                            <p:cond delay="0"/>
                                          </p:stCondLst>
                                        </p:cTn>
                                        <p:tgtEl>
                                          <p:spTgt spid="19"/>
                                        </p:tgtEl>
                                        <p:attrNameLst>
                                          <p:attrName>style.visibility</p:attrName>
                                        </p:attrNameLst>
                                      </p:cBhvr>
                                      <p:to>
                                        <p:strVal val="visible"/>
                                      </p:to>
                                    </p:set>
                                    <p:animEffect transition="in" filter="fade">
                                      <p:cBhvr>
                                        <p:cTn id="9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14" grpId="0"/>
      <p:bldP spid="15" grpId="0"/>
      <p:bldP spid="17" grpId="0"/>
      <p:bldP spid="19" grpId="0"/>
      <p:bldP spid="21" grpId="0"/>
      <p:bldP spid="22" grpId="0"/>
      <p:bldP spid="24" grpId="0"/>
      <p:bldP spid="26" grpId="0"/>
      <p:bldP spid="28" grpId="0"/>
      <p:bldP spid="30" grpId="0"/>
      <p:bldP spid="32" grpId="0"/>
      <p:bldP spid="3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593074"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247524" y="829531"/>
            <a:ext cx="361434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三、功率和效率</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335206" y="88036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485453" y="88036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3287108" y="88036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3437355" y="880364"/>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410898"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a:extLst>
              <a:ext uri="{FF2B5EF4-FFF2-40B4-BE49-F238E27FC236}">
                <a16:creationId xmlns:a16="http://schemas.microsoft.com/office/drawing/2014/main" id="{1AF5DC11-CFF8-4EE0-BEF9-4DF779509AFC}"/>
              </a:ext>
            </a:extLst>
          </p:cNvPr>
          <p:cNvSpPr/>
          <p:nvPr/>
        </p:nvSpPr>
        <p:spPr>
          <a:xfrm>
            <a:off x="-96461" y="1323575"/>
            <a:ext cx="4742021" cy="1246495"/>
          </a:xfrm>
          <a:prstGeom prst="rect">
            <a:avLst/>
          </a:prstGeom>
        </p:spPr>
        <p:txBody>
          <a:bodyPr wrap="square">
            <a:spAutoFit/>
          </a:bodyPr>
          <a:lstStyle/>
          <a:p>
            <a:pPr algn="ctr">
              <a:lnSpc>
                <a:spcPct val="150000"/>
              </a:lnSpc>
            </a:pPr>
            <a:r>
              <a:rPr lang="zh-CN" altLang="zh-CN" sz="1100" dirty="0">
                <a:solidFill>
                  <a:srgbClr val="000000"/>
                </a:solidFill>
                <a:ea typeface="黑体" panose="02010609060101010101" pitchFamily="49" charset="-122"/>
                <a:cs typeface="Times New Roman" panose="02020603050405020304" pitchFamily="18" charset="0"/>
              </a:rPr>
              <a:t>液压马达的总效率同样也是其输出功率</a:t>
            </a:r>
            <a:endParaRPr lang="en-US" altLang="zh-CN" sz="1100" dirty="0">
              <a:solidFill>
                <a:srgbClr val="000000"/>
              </a:solidFill>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ea typeface="黑体" panose="02010609060101010101" pitchFamily="49" charset="-122"/>
                <a:cs typeface="Times New Roman" panose="02020603050405020304" pitchFamily="18" charset="0"/>
              </a:rPr>
              <a:t>和输入功率之比</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100" dirty="0">
                <a:solidFill>
                  <a:srgbClr val="000000"/>
                </a:solidFill>
                <a:ea typeface="黑体" panose="02010609060101010101" pitchFamily="49" charset="-122"/>
                <a:cs typeface="Times New Roman" panose="02020603050405020304" pitchFamily="18" charset="0"/>
              </a:rPr>
              <a:t>由式</a:t>
            </a:r>
            <a:r>
              <a:rPr lang="en-US" altLang="zh-CN" sz="1100" dirty="0">
                <a:solidFill>
                  <a:srgbClr val="000000"/>
                </a:solidFill>
                <a:ea typeface="黑体" panose="02010609060101010101" pitchFamily="49" charset="-122"/>
                <a:cs typeface="Times New Roman" panose="02020603050405020304" pitchFamily="18" charset="0"/>
              </a:rPr>
              <a:t>(4-1)</a:t>
            </a:r>
            <a:r>
              <a:rPr lang="zh-CN" altLang="zh-CN" sz="1100" dirty="0">
                <a:solidFill>
                  <a:srgbClr val="000000"/>
                </a:solidFill>
                <a:ea typeface="黑体" panose="02010609060101010101" pitchFamily="49" charset="-122"/>
                <a:cs typeface="Times New Roman" panose="02020603050405020304" pitchFamily="18" charset="0"/>
              </a:rPr>
              <a:t>、式</a:t>
            </a:r>
            <a:r>
              <a:rPr lang="en-US" altLang="zh-CN" sz="1100" dirty="0">
                <a:solidFill>
                  <a:srgbClr val="000000"/>
                </a:solidFill>
                <a:ea typeface="黑体" panose="02010609060101010101" pitchFamily="49" charset="-122"/>
                <a:cs typeface="Times New Roman" panose="02020603050405020304" pitchFamily="18" charset="0"/>
              </a:rPr>
              <a:t>(4-5)</a:t>
            </a:r>
            <a:r>
              <a:rPr lang="zh-CN" altLang="zh-CN" sz="1100" dirty="0">
                <a:solidFill>
                  <a:srgbClr val="000000"/>
                </a:solidFill>
                <a:ea typeface="黑体" panose="02010609060101010101" pitchFamily="49" charset="-122"/>
                <a:cs typeface="Times New Roman" panose="02020603050405020304" pitchFamily="18" charset="0"/>
              </a:rPr>
              <a:t>、式</a:t>
            </a:r>
            <a:r>
              <a:rPr lang="en-US" altLang="zh-CN" sz="1100" dirty="0">
                <a:solidFill>
                  <a:srgbClr val="000000"/>
                </a:solidFill>
                <a:ea typeface="黑体" panose="02010609060101010101" pitchFamily="49" charset="-122"/>
                <a:cs typeface="Times New Roman" panose="02020603050405020304" pitchFamily="18" charset="0"/>
              </a:rPr>
              <a:t>(4-7)</a:t>
            </a:r>
            <a:r>
              <a:rPr lang="zh-CN" altLang="zh-CN" sz="1100" dirty="0">
                <a:solidFill>
                  <a:srgbClr val="000000"/>
                </a:solidFill>
                <a:ea typeface="黑体" panose="02010609060101010101" pitchFamily="49" charset="-122"/>
                <a:cs typeface="Times New Roman" panose="02020603050405020304" pitchFamily="18" charset="0"/>
              </a:rPr>
              <a:t>也能得到式</a:t>
            </a:r>
            <a:r>
              <a:rPr lang="en-US" altLang="zh-CN" sz="1100" dirty="0">
                <a:solidFill>
                  <a:srgbClr val="000000"/>
                </a:solidFill>
                <a:ea typeface="黑体" panose="02010609060101010101" pitchFamily="49" charset="-122"/>
                <a:cs typeface="Times New Roman" panose="02020603050405020304" pitchFamily="18" charset="0"/>
              </a:rPr>
              <a:t>(4-8)</a:t>
            </a:r>
            <a:r>
              <a:rPr lang="zh-CN" altLang="zh-CN" sz="1100" dirty="0">
                <a:solidFill>
                  <a:srgbClr val="000000"/>
                </a:solidFill>
                <a:ea typeface="黑体" panose="02010609060101010101" pitchFamily="49" charset="-122"/>
                <a:cs typeface="Times New Roman" panose="02020603050405020304" pitchFamily="18" charset="0"/>
              </a:rPr>
              <a:t>。</a:t>
            </a:r>
            <a:endParaRPr lang="en-US" altLang="zh-CN" sz="1100" dirty="0">
              <a:solidFill>
                <a:srgbClr val="000000"/>
              </a:solidFill>
              <a:ea typeface="黑体" panose="02010609060101010101" pitchFamily="49" charset="-122"/>
              <a:cs typeface="Times New Roman" panose="02020603050405020304" pitchFamily="18" charset="0"/>
            </a:endParaRPr>
          </a:p>
          <a:p>
            <a:pPr algn="ctr">
              <a:lnSpc>
                <a:spcPct val="150000"/>
              </a:lnSpc>
            </a:pPr>
            <a:r>
              <a:rPr lang="zh-CN" altLang="zh-CN" sz="1100" dirty="0">
                <a:solidFill>
                  <a:srgbClr val="000000"/>
                </a:solidFill>
                <a:ea typeface="黑体" panose="02010609060101010101" pitchFamily="49" charset="-122"/>
                <a:cs typeface="Times New Roman" panose="02020603050405020304" pitchFamily="18" charset="0"/>
              </a:rPr>
              <a:t>这就是说</a:t>
            </a:r>
            <a:r>
              <a:rPr lang="en-US" altLang="zh-CN" sz="1100" dirty="0">
                <a:solidFill>
                  <a:srgbClr val="000000"/>
                </a:solidFill>
                <a:ea typeface="黑体" panose="02010609060101010101" pitchFamily="49" charset="-122"/>
                <a:cs typeface="Times New Roman" panose="02020603050405020304" pitchFamily="18" charset="0"/>
              </a:rPr>
              <a:t>,</a:t>
            </a:r>
            <a:r>
              <a:rPr lang="zh-CN" altLang="zh-CN" sz="1400" b="1" dirty="0">
                <a:solidFill>
                  <a:srgbClr val="FF0000"/>
                </a:solidFill>
                <a:ea typeface="黑体" panose="02010609060101010101" pitchFamily="49" charset="-122"/>
                <a:cs typeface="Times New Roman" panose="02020603050405020304" pitchFamily="18" charset="0"/>
              </a:rPr>
              <a:t>液压泵或液压马达的总效率</a:t>
            </a:r>
            <a:endParaRPr lang="en-US" altLang="zh-CN" sz="1400" b="1" dirty="0">
              <a:solidFill>
                <a:srgbClr val="FF0000"/>
              </a:solidFill>
              <a:ea typeface="黑体" panose="02010609060101010101" pitchFamily="49" charset="-122"/>
              <a:cs typeface="Times New Roman" panose="02020603050405020304" pitchFamily="18" charset="0"/>
            </a:endParaRPr>
          </a:p>
          <a:p>
            <a:pPr algn="ctr">
              <a:lnSpc>
                <a:spcPct val="150000"/>
              </a:lnSpc>
            </a:pPr>
            <a:r>
              <a:rPr lang="zh-CN" altLang="zh-CN" sz="1400" b="1" dirty="0">
                <a:solidFill>
                  <a:srgbClr val="FF0000"/>
                </a:solidFill>
                <a:ea typeface="黑体" panose="02010609060101010101" pitchFamily="49" charset="-122"/>
                <a:cs typeface="Times New Roman" panose="02020603050405020304" pitchFamily="18" charset="0"/>
              </a:rPr>
              <a:t>都等于各自容积效率和机械效率的乘积</a:t>
            </a:r>
            <a:r>
              <a:rPr lang="zh-CN" altLang="zh-CN" sz="1100" dirty="0">
                <a:solidFill>
                  <a:srgbClr val="000000"/>
                </a:solidFill>
                <a:ea typeface="黑体" panose="02010609060101010101" pitchFamily="49" charset="-122"/>
                <a:cs typeface="Times New Roman" panose="02020603050405020304" pitchFamily="18" charset="0"/>
              </a:rPr>
              <a:t>。</a:t>
            </a:r>
            <a:endParaRPr lang="zh-CN" altLang="en-US" sz="2000" dirty="0"/>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F52E8A44-A612-4B4A-8F74-5ABFAD307E35}"/>
                  </a:ext>
                </a:extLst>
              </p:cNvPr>
              <p:cNvSpPr/>
              <p:nvPr/>
            </p:nvSpPr>
            <p:spPr>
              <a:xfrm>
                <a:off x="317978" y="2773955"/>
                <a:ext cx="3883010" cy="1901611"/>
              </a:xfrm>
              <a:prstGeom prst="rect">
                <a:avLst/>
              </a:prstGeom>
            </p:spPr>
            <p:txBody>
              <a:bodyPr wrap="square">
                <a:spAutoFit/>
              </a:bodyPr>
              <a:lstStyle/>
              <a:p>
                <a:pPr indent="266700" algn="just">
                  <a:lnSpc>
                    <a:spcPct val="15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液压泵和液压马达的各个参数和压力之间的关系</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以及无因次量</a:t>
                </a:r>
                <a14:m>
                  <m:oMath xmlns:m="http://schemas.openxmlformats.org/officeDocument/2006/math">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𝑝</m:t>
                        </m:r>
                      </m:num>
                      <m:den>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𝜈𝜌</m:t>
                        </m:r>
                        <m:r>
                          <a:rPr lang="en-US" altLang="zh-CN" sz="1400" i="1">
                            <a:solidFill>
                              <a:srgbClr val="000000"/>
                            </a:solidFill>
                            <a:effectLst/>
                            <a:latin typeface="Cambria Math" panose="02040503050406030204" pitchFamily="18" charset="0"/>
                            <a:ea typeface="黑体" panose="02010609060101010101" pitchFamily="49" charset="-122"/>
                            <a:cs typeface="Times New Roman" panose="02020603050405020304" pitchFamily="18" charset="0"/>
                          </a:rPr>
                          <m:t>𝑛</m:t>
                        </m:r>
                      </m:den>
                    </m:f>
                  </m:oMath>
                </a14:m>
                <a:r>
                  <a:rPr lang="zh-CN" altLang="zh-CN" sz="1200" dirty="0">
                    <a:solidFill>
                      <a:srgbClr val="000000"/>
                    </a:solidFill>
                    <a:effectLst/>
                    <a:latin typeface="NEU-BZ-S92"/>
                    <a:ea typeface="黑体" panose="02010609060101010101" pitchFamily="49" charset="-122"/>
                    <a:cs typeface="Times New Roman" panose="02020603050405020304" pitchFamily="18" charset="0"/>
                  </a:rPr>
                  <a:t>与效率之间的关系如图</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4-2</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所示</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en-US" altLang="zh-CN" sz="1200" i="1" dirty="0">
                    <a:solidFill>
                      <a:srgbClr val="000000"/>
                    </a:solidFill>
                    <a:effectLst/>
                    <a:latin typeface="NEU-BZ-S92"/>
                    <a:ea typeface="黑体" panose="02010609060101010101" pitchFamily="49" charset="-122"/>
                    <a:cs typeface="Times New Roman" panose="02020603050405020304" pitchFamily="18" charset="0"/>
                  </a:rPr>
                  <a:t>ν</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a:t>
                </a:r>
                <a:r>
                  <a:rPr lang="en-US" altLang="zh-CN" sz="1200" i="1" dirty="0">
                    <a:solidFill>
                      <a:srgbClr val="000000"/>
                    </a:solidFill>
                    <a:effectLst/>
                    <a:latin typeface="NEU-BZ-S92"/>
                    <a:ea typeface="黑体" panose="02010609060101010101" pitchFamily="49" charset="-122"/>
                    <a:cs typeface="Times New Roman" panose="02020603050405020304" pitchFamily="18" charset="0"/>
                  </a:rPr>
                  <a:t>ρ</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分别为油液的运动粘度和密度</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其余符号意义同前</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。由图可见</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在不同的工作压力下液压泵和液压马达的这些参数数值都是不同的</a:t>
                </a:r>
                <a:r>
                  <a:rPr lang="en-US" altLang="zh-CN" sz="1200" dirty="0">
                    <a:solidFill>
                      <a:srgbClr val="000000"/>
                    </a:solidFill>
                    <a:effectLst/>
                    <a:latin typeface="NEU-BZ-S92"/>
                    <a:ea typeface="黑体" panose="02010609060101010101" pitchFamily="49" charset="-122"/>
                    <a:cs typeface="Times New Roman" panose="02020603050405020304" pitchFamily="18" charset="0"/>
                  </a:rPr>
                  <a:t>;</a:t>
                </a:r>
                <a:r>
                  <a:rPr lang="zh-CN" altLang="zh-CN" sz="1200" dirty="0">
                    <a:solidFill>
                      <a:srgbClr val="000000"/>
                    </a:solidFill>
                    <a:effectLst/>
                    <a:latin typeface="NEU-BZ-S92"/>
                    <a:ea typeface="黑体" panose="02010609060101010101" pitchFamily="49" charset="-122"/>
                    <a:cs typeface="Times New Roman" panose="02020603050405020304" pitchFamily="18" charset="0"/>
                  </a:rPr>
                  <a:t>而在不同的转速下液压泵和液压马达的效率值也是不同的</a:t>
                </a:r>
                <a:r>
                  <a:rPr lang="zh-CN" altLang="en-US" sz="1200" dirty="0">
                    <a:solidFill>
                      <a:srgbClr val="000000"/>
                    </a:solidFill>
                    <a:latin typeface="NEU-BZ-S92"/>
                    <a:ea typeface="黑体" panose="02010609060101010101" pitchFamily="49" charset="-122"/>
                    <a:cs typeface="Times New Roman" panose="02020603050405020304" pitchFamily="18" charset="0"/>
                  </a:rPr>
                  <a:t>。</a:t>
                </a:r>
                <a:endParaRPr lang="zh-CN" altLang="zh-CN" sz="1200" dirty="0">
                  <a:solidFill>
                    <a:srgbClr val="000000"/>
                  </a:solidFill>
                  <a:effectLst/>
                  <a:latin typeface="NEU-BZ-S92"/>
                  <a:ea typeface="方正书宋_GBK"/>
                  <a:cs typeface="Times New Roman" panose="02020603050405020304" pitchFamily="18" charset="0"/>
                </a:endParaRPr>
              </a:p>
            </p:txBody>
          </p:sp>
        </mc:Choice>
        <mc:Fallback xmlns="">
          <p:sp>
            <p:nvSpPr>
              <p:cNvPr id="13" name="矩形 12">
                <a:extLst>
                  <a:ext uri="{FF2B5EF4-FFF2-40B4-BE49-F238E27FC236}">
                    <a16:creationId xmlns:a16="http://schemas.microsoft.com/office/drawing/2014/main" id="{F52E8A44-A612-4B4A-8F74-5ABFAD307E35}"/>
                  </a:ext>
                </a:extLst>
              </p:cNvPr>
              <p:cNvSpPr>
                <a:spLocks noRot="1" noChangeAspect="1" noMove="1" noResize="1" noEditPoints="1" noAdjustHandles="1" noChangeArrowheads="1" noChangeShapeType="1" noTextEdit="1"/>
              </p:cNvSpPr>
              <p:nvPr/>
            </p:nvSpPr>
            <p:spPr>
              <a:xfrm>
                <a:off x="317978" y="2773955"/>
                <a:ext cx="3883010" cy="1901611"/>
              </a:xfrm>
              <a:prstGeom prst="rect">
                <a:avLst/>
              </a:prstGeom>
              <a:blipFill>
                <a:blip r:embed="rId2"/>
                <a:stretch>
                  <a:fillRect r="-157"/>
                </a:stretch>
              </a:blipFill>
            </p:spPr>
            <p:txBody>
              <a:bodyPr/>
              <a:lstStyle/>
              <a:p>
                <a:r>
                  <a:rPr lang="zh-CN" altLang="en-US">
                    <a:noFill/>
                  </a:rPr>
                  <a:t> </a:t>
                </a:r>
              </a:p>
            </p:txBody>
          </p:sp>
        </mc:Fallback>
      </mc:AlternateContent>
      <p:sp>
        <p:nvSpPr>
          <p:cNvPr id="15" name="圆角矩形 6">
            <a:extLst>
              <a:ext uri="{FF2B5EF4-FFF2-40B4-BE49-F238E27FC236}">
                <a16:creationId xmlns:a16="http://schemas.microsoft.com/office/drawing/2014/main" id="{304E3D24-20F5-44CE-A6CC-0C44E1F12F06}"/>
              </a:ext>
            </a:extLst>
          </p:cNvPr>
          <p:cNvSpPr/>
          <p:nvPr/>
        </p:nvSpPr>
        <p:spPr>
          <a:xfrm>
            <a:off x="247524" y="2725573"/>
            <a:ext cx="4054053" cy="2012863"/>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pic>
        <p:nvPicPr>
          <p:cNvPr id="17" name="4T2.EPS" descr="id:2147504362;FounderCES">
            <a:extLst>
              <a:ext uri="{FF2B5EF4-FFF2-40B4-BE49-F238E27FC236}">
                <a16:creationId xmlns:a16="http://schemas.microsoft.com/office/drawing/2014/main" id="{E5613CA1-3D15-4858-AFE3-463B2924B072}"/>
              </a:ext>
            </a:extLst>
          </p:cNvPr>
          <p:cNvPicPr/>
          <p:nvPr/>
        </p:nvPicPr>
        <p:blipFill>
          <a:blip r:embed="rId3"/>
          <a:stretch>
            <a:fillRect/>
          </a:stretch>
        </p:blipFill>
        <p:spPr>
          <a:xfrm>
            <a:off x="4726892" y="1030667"/>
            <a:ext cx="3905793" cy="3389812"/>
          </a:xfrm>
          <a:prstGeom prst="rect">
            <a:avLst/>
          </a:prstGeom>
        </p:spPr>
      </p:pic>
      <p:sp>
        <p:nvSpPr>
          <p:cNvPr id="18" name="矩形 17">
            <a:extLst>
              <a:ext uri="{FF2B5EF4-FFF2-40B4-BE49-F238E27FC236}">
                <a16:creationId xmlns:a16="http://schemas.microsoft.com/office/drawing/2014/main" id="{4DC7D90C-880B-4015-8F98-4944B3BC88B3}"/>
              </a:ext>
            </a:extLst>
          </p:cNvPr>
          <p:cNvSpPr/>
          <p:nvPr/>
        </p:nvSpPr>
        <p:spPr>
          <a:xfrm>
            <a:off x="4393789" y="4444450"/>
            <a:ext cx="4572000" cy="425758"/>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4-2</a:t>
            </a:r>
            <a:r>
              <a:rPr lang="zh-CN" altLang="zh-CN" sz="800" dirty="0">
                <a:solidFill>
                  <a:srgbClr val="000000"/>
                </a:solidFill>
                <a:latin typeface="NEU-BZ-S92"/>
                <a:ea typeface="方正书宋_GBK"/>
                <a:cs typeface="Times New Roman" panose="02020603050405020304" pitchFamily="18" charset="0"/>
              </a:rPr>
              <a:t>　液压泵、液压马达的特性曲线</a:t>
            </a:r>
            <a:endParaRPr lang="zh-CN" altLang="zh-CN" sz="10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700" dirty="0">
                <a:solidFill>
                  <a:srgbClr val="000000"/>
                </a:solidFill>
                <a:latin typeface="NEU-BZ-S92"/>
                <a:ea typeface="方正书宋_GBK"/>
                <a:cs typeface="Times New Roman" panose="02020603050405020304" pitchFamily="18" charset="0"/>
              </a:rPr>
              <a:t>a</a:t>
            </a:r>
            <a:r>
              <a:rPr lang="en-US" altLang="zh-CN" sz="700" dirty="0">
                <a:solidFill>
                  <a:srgbClr val="000000"/>
                </a:solidFill>
                <a:latin typeface="方正书宋_GBK"/>
                <a:ea typeface="方正书宋_GBK"/>
                <a:cs typeface="Times New Roman" panose="02020603050405020304" pitchFamily="18" charset="0"/>
              </a:rPr>
              <a:t>)</a:t>
            </a:r>
            <a:r>
              <a:rPr lang="zh-CN" altLang="zh-CN" sz="700"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c</a:t>
            </a:r>
            <a:r>
              <a:rPr lang="en-US" altLang="zh-CN" sz="700" dirty="0">
                <a:solidFill>
                  <a:srgbClr val="000000"/>
                </a:solidFill>
                <a:latin typeface="方正书宋_GBK"/>
                <a:ea typeface="方正书宋_GBK"/>
                <a:cs typeface="Times New Roman" panose="02020603050405020304" pitchFamily="18" charset="0"/>
              </a:rPr>
              <a:t>)</a:t>
            </a:r>
            <a:r>
              <a:rPr lang="zh-CN" altLang="zh-CN" sz="700" dirty="0">
                <a:solidFill>
                  <a:srgbClr val="000000"/>
                </a:solidFill>
                <a:latin typeface="NEU-BZ-S92"/>
                <a:ea typeface="方正书宋_GBK"/>
                <a:cs typeface="Times New Roman" panose="02020603050405020304" pitchFamily="18" charset="0"/>
              </a:rPr>
              <a:t>液压泵　</a:t>
            </a:r>
            <a:r>
              <a:rPr lang="en-US" altLang="zh-CN" sz="700" dirty="0">
                <a:solidFill>
                  <a:srgbClr val="000000"/>
                </a:solidFill>
                <a:latin typeface="NEU-BZ-S92"/>
                <a:ea typeface="方正书宋_GBK"/>
                <a:cs typeface="Times New Roman" panose="02020603050405020304" pitchFamily="18" charset="0"/>
              </a:rPr>
              <a:t>b</a:t>
            </a:r>
            <a:r>
              <a:rPr lang="en-US" altLang="zh-CN" sz="700" dirty="0">
                <a:solidFill>
                  <a:srgbClr val="000000"/>
                </a:solidFill>
                <a:latin typeface="方正书宋_GBK"/>
                <a:ea typeface="方正书宋_GBK"/>
                <a:cs typeface="Times New Roman" panose="02020603050405020304" pitchFamily="18" charset="0"/>
              </a:rPr>
              <a:t>)</a:t>
            </a:r>
            <a:r>
              <a:rPr lang="zh-CN" altLang="zh-CN" sz="700"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d</a:t>
            </a:r>
            <a:r>
              <a:rPr lang="en-US" altLang="zh-CN" sz="700" dirty="0">
                <a:solidFill>
                  <a:srgbClr val="000000"/>
                </a:solidFill>
                <a:latin typeface="方正书宋_GBK"/>
                <a:ea typeface="方正书宋_GBK"/>
                <a:cs typeface="Times New Roman" panose="02020603050405020304" pitchFamily="18" charset="0"/>
              </a:rPr>
              <a:t>)</a:t>
            </a:r>
            <a:r>
              <a:rPr lang="zh-CN" altLang="zh-CN" sz="700" dirty="0">
                <a:solidFill>
                  <a:srgbClr val="000000"/>
                </a:solidFill>
                <a:latin typeface="NEU-BZ-S92"/>
                <a:ea typeface="方正书宋_GBK"/>
                <a:cs typeface="Times New Roman" panose="02020603050405020304" pitchFamily="18" charset="0"/>
              </a:rPr>
              <a:t>液压马达</a:t>
            </a:r>
            <a:endParaRPr lang="zh-CN" altLang="zh-CN" sz="10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5641478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000"/>
                                        <p:tgtEl>
                                          <p:spTgt spid="18"/>
                                        </p:tgtEl>
                                      </p:cBhvr>
                                    </p:animEffect>
                                    <p:anim calcmode="lin" valueType="num">
                                      <p:cBhvr>
                                        <p:cTn id="20" dur="1000" fill="hold"/>
                                        <p:tgtEl>
                                          <p:spTgt spid="18"/>
                                        </p:tgtEl>
                                        <p:attrNameLst>
                                          <p:attrName>ppt_x</p:attrName>
                                        </p:attrNameLst>
                                      </p:cBhvr>
                                      <p:tavLst>
                                        <p:tav tm="0">
                                          <p:val>
                                            <p:strVal val="#ppt_x"/>
                                          </p:val>
                                        </p:tav>
                                        <p:tav tm="100000">
                                          <p:val>
                                            <p:strVal val="#ppt_x"/>
                                          </p:val>
                                        </p:tav>
                                      </p:tavLst>
                                    </p:anim>
                                    <p:anim calcmode="lin" valueType="num">
                                      <p:cBhvr>
                                        <p:cTn id="2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P spid="15" grpId="0" animBg="1"/>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C4A9C80-9AFF-475D-9D4F-215C05903585}"/>
              </a:ext>
            </a:extLst>
          </p:cNvPr>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二、</a:t>
            </a:r>
          </a:p>
        </p:txBody>
      </p:sp>
      <p:sp>
        <p:nvSpPr>
          <p:cNvPr id="6" name="矩形 5">
            <a:extLst>
              <a:ext uri="{FF2B5EF4-FFF2-40B4-BE49-F238E27FC236}">
                <a16:creationId xmlns:a16="http://schemas.microsoft.com/office/drawing/2014/main" id="{B6452150-5450-47F6-AA58-1466B0F849A9}"/>
              </a:ext>
            </a:extLst>
          </p:cNvPr>
          <p:cNvSpPr/>
          <p:nvPr/>
        </p:nvSpPr>
        <p:spPr>
          <a:xfrm>
            <a:off x="3230876" y="1910420"/>
            <a:ext cx="3244429" cy="1015663"/>
          </a:xfrm>
          <a:prstGeom prst="rect">
            <a:avLst/>
          </a:prstGeom>
        </p:spPr>
        <p:txBody>
          <a:bodyPr wrap="square">
            <a:spAutoFit/>
          </a:bodyPr>
          <a:lstStyle/>
          <a:p>
            <a:pPr algn="ctr"/>
            <a:r>
              <a:rPr lang="zh-CN" altLang="en-US" sz="6000" dirty="0">
                <a:solidFill>
                  <a:schemeClr val="bg1"/>
                </a:solidFill>
                <a:latin typeface="Times New Roman" panose="02020603050405020304" pitchFamily="18" charset="0"/>
                <a:ea typeface="黑体" panose="02010609060101010101" pitchFamily="49" charset="-122"/>
              </a:rPr>
              <a:t>齿轮泵</a:t>
            </a:r>
          </a:p>
        </p:txBody>
      </p:sp>
    </p:spTree>
    <p:extLst>
      <p:ext uri="{BB962C8B-B14F-4D97-AF65-F5344CB8AC3E}">
        <p14:creationId xmlns:p14="http://schemas.microsoft.com/office/powerpoint/2010/main" val="196094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6"/>
                                        </p:tgtEl>
                                      </p:cBhvr>
                                    </p:animEffect>
                                    <p:animScale>
                                      <p:cBhvr>
                                        <p:cTn id="10" dur="250" autoRev="1" fill="hold"/>
                                        <p:tgtEl>
                                          <p:spTgt spid="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2AE12CDE-6149-4236-A559-FB41015A2A2F}"/>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80FEFCFB-256B-4819-BD5C-52243B8D0CB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5" name="矩形 4">
            <a:extLst>
              <a:ext uri="{FF2B5EF4-FFF2-40B4-BE49-F238E27FC236}">
                <a16:creationId xmlns:a16="http://schemas.microsoft.com/office/drawing/2014/main" id="{63741945-5C7C-4EC9-8AE7-32342C48EB10}"/>
              </a:ext>
            </a:extLst>
          </p:cNvPr>
          <p:cNvSpPr/>
          <p:nvPr/>
        </p:nvSpPr>
        <p:spPr>
          <a:xfrm>
            <a:off x="1135007" y="1647511"/>
            <a:ext cx="6947523" cy="1815882"/>
          </a:xfrm>
          <a:prstGeom prst="rect">
            <a:avLst/>
          </a:prstGeom>
        </p:spPr>
        <p:txBody>
          <a:bodyPr wrap="square">
            <a:spAutoFit/>
          </a:bodyPr>
          <a:lstStyle/>
          <a:p>
            <a:pPr algn="ctr">
              <a:lnSpc>
                <a:spcPct val="200000"/>
              </a:lnSpc>
            </a:pPr>
            <a:r>
              <a:rPr lang="zh-CN" altLang="en-US" sz="2400" dirty="0"/>
              <a:t>齿轮泵是液压传动系统中常用的液压泵</a:t>
            </a:r>
            <a:r>
              <a:rPr lang="en-US" altLang="zh-CN" sz="2400" dirty="0"/>
              <a:t>,</a:t>
            </a:r>
          </a:p>
          <a:p>
            <a:pPr algn="ctr">
              <a:lnSpc>
                <a:spcPct val="200000"/>
              </a:lnSpc>
            </a:pPr>
            <a:r>
              <a:rPr lang="zh-CN" altLang="en-US" sz="2400" dirty="0"/>
              <a:t>  在结构上可分为</a:t>
            </a:r>
            <a:r>
              <a:rPr lang="zh-CN" altLang="en-US" sz="3200" dirty="0">
                <a:solidFill>
                  <a:srgbClr val="FF0000"/>
                </a:solidFill>
              </a:rPr>
              <a:t>外啮合式</a:t>
            </a:r>
            <a:r>
              <a:rPr lang="zh-CN" altLang="en-US" sz="2400" dirty="0"/>
              <a:t>和</a:t>
            </a:r>
            <a:r>
              <a:rPr lang="zh-CN" altLang="en-US" sz="3200" dirty="0">
                <a:solidFill>
                  <a:srgbClr val="FF0000"/>
                </a:solidFill>
              </a:rPr>
              <a:t>内啮合式</a:t>
            </a:r>
            <a:r>
              <a:rPr lang="zh-CN" altLang="en-US" sz="2400" dirty="0"/>
              <a:t>两类。</a:t>
            </a:r>
          </a:p>
        </p:txBody>
      </p:sp>
    </p:spTree>
    <p:extLst>
      <p:ext uri="{BB962C8B-B14F-4D97-AF65-F5344CB8AC3E}">
        <p14:creationId xmlns:p14="http://schemas.microsoft.com/office/powerpoint/2010/main" val="383068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一、外啮合齿轮泵的工作原理</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7200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8702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5003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6505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1B2156D7-C340-42FD-AD60-8342B819BB58}"/>
              </a:ext>
            </a:extLst>
          </p:cNvPr>
          <p:cNvSpPr txBox="1"/>
          <p:nvPr/>
        </p:nvSpPr>
        <p:spPr>
          <a:xfrm>
            <a:off x="820214" y="9588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4" name="矩形 3">
            <a:extLst>
              <a:ext uri="{FF2B5EF4-FFF2-40B4-BE49-F238E27FC236}">
                <a16:creationId xmlns:a16="http://schemas.microsoft.com/office/drawing/2014/main" id="{AFB20F23-1F5C-4274-A166-632B4AD8CAB2}"/>
              </a:ext>
            </a:extLst>
          </p:cNvPr>
          <p:cNvSpPr/>
          <p:nvPr/>
        </p:nvSpPr>
        <p:spPr>
          <a:xfrm>
            <a:off x="3450916" y="1852198"/>
            <a:ext cx="4842428" cy="2585323"/>
          </a:xfrm>
          <a:prstGeom prst="rect">
            <a:avLst/>
          </a:prstGeom>
        </p:spPr>
        <p:txBody>
          <a:bodyPr wrap="square">
            <a:spAutoFit/>
          </a:bodyPr>
          <a:lstStyle/>
          <a:p>
            <a:pPr indent="360000" algn="just">
              <a:lnSpc>
                <a:spcPct val="150000"/>
              </a:lnSpc>
              <a:spcAft>
                <a:spcPts val="0"/>
              </a:spcAft>
            </a:pPr>
            <a:r>
              <a:rPr lang="zh-CN" altLang="zh-CN" sz="1200" dirty="0">
                <a:solidFill>
                  <a:srgbClr val="000000"/>
                </a:solidFill>
                <a:latin typeface="NEU-BZ-S92"/>
                <a:ea typeface="方正书宋_GBK"/>
                <a:cs typeface="Times New Roman" panose="02020603050405020304" pitchFamily="18" charset="0"/>
              </a:rPr>
              <a:t>图</a:t>
            </a:r>
            <a:r>
              <a:rPr lang="en-US" altLang="zh-CN" sz="1200" dirty="0">
                <a:solidFill>
                  <a:srgbClr val="000000"/>
                </a:solidFill>
                <a:latin typeface="NEU-BZ-S92"/>
                <a:ea typeface="方正书宋_GBK"/>
                <a:cs typeface="Times New Roman" panose="02020603050405020304" pitchFamily="18" charset="0"/>
              </a:rPr>
              <a:t>4-3</a:t>
            </a:r>
            <a:r>
              <a:rPr lang="zh-CN" altLang="zh-CN" sz="1200" dirty="0">
                <a:solidFill>
                  <a:srgbClr val="000000"/>
                </a:solidFill>
                <a:latin typeface="NEU-BZ-S92"/>
                <a:ea typeface="方正书宋_GBK"/>
                <a:cs typeface="Times New Roman" panose="02020603050405020304" pitchFamily="18" charset="0"/>
              </a:rPr>
              <a:t>所示为外啮合齿轮泵的工作原理。在泵的壳体内有一对外啮合齿轮</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齿轮两侧由端盖盖住</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图中未示出</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。壳体、端盖和齿轮的各个齿间槽组成了许多密封工作腔。当齿轮按图示方向旋转时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右侧吸油腔由于相互啮合的轮齿逐渐脱开</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密封工作腔容积逐渐增大</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形成部分真空</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油箱中的油液被吸进来</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将齿间槽充满</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并随着齿轮旋转</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把油液带到左侧压油腔去。在压油区一侧</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由于轮齿逐渐进入啮合</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密封工作腔容积不断减小</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油液便被挤出去。吸油区和压油区是由相互啮合的轮齿以及泵体和端盖分隔开的。</a:t>
            </a:r>
            <a:endParaRPr lang="zh-CN" altLang="zh-CN" sz="1200" dirty="0">
              <a:solidFill>
                <a:srgbClr val="000000"/>
              </a:solidFill>
              <a:effectLst/>
              <a:latin typeface="NEU-BZ-S92"/>
              <a:ea typeface="方正书宋_GBK"/>
              <a:cs typeface="Times New Roman" panose="02020603050405020304" pitchFamily="18" charset="0"/>
            </a:endParaRPr>
          </a:p>
        </p:txBody>
      </p:sp>
      <p:pic>
        <p:nvPicPr>
          <p:cNvPr id="13" name="4T3.EPS" descr="id:2147504385;FounderCES">
            <a:extLst>
              <a:ext uri="{FF2B5EF4-FFF2-40B4-BE49-F238E27FC236}">
                <a16:creationId xmlns:a16="http://schemas.microsoft.com/office/drawing/2014/main" id="{80E87F65-91CA-4509-8D46-927614BBF609}"/>
              </a:ext>
            </a:extLst>
          </p:cNvPr>
          <p:cNvPicPr/>
          <p:nvPr/>
        </p:nvPicPr>
        <p:blipFill>
          <a:blip r:embed="rId3"/>
          <a:stretch>
            <a:fillRect/>
          </a:stretch>
        </p:blipFill>
        <p:spPr>
          <a:xfrm>
            <a:off x="590209" y="1676004"/>
            <a:ext cx="2411095" cy="2555875"/>
          </a:xfrm>
          <a:prstGeom prst="rect">
            <a:avLst/>
          </a:prstGeom>
        </p:spPr>
      </p:pic>
      <p:sp>
        <p:nvSpPr>
          <p:cNvPr id="15" name="矩形 14">
            <a:extLst>
              <a:ext uri="{FF2B5EF4-FFF2-40B4-BE49-F238E27FC236}">
                <a16:creationId xmlns:a16="http://schemas.microsoft.com/office/drawing/2014/main" id="{FC20A0B5-7713-4E04-8872-3AB62800834F}"/>
              </a:ext>
            </a:extLst>
          </p:cNvPr>
          <p:cNvSpPr/>
          <p:nvPr/>
        </p:nvSpPr>
        <p:spPr>
          <a:xfrm>
            <a:off x="860425" y="4175058"/>
            <a:ext cx="1489510"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4-3</a:t>
            </a:r>
            <a:r>
              <a:rPr lang="zh-CN" altLang="zh-CN" sz="900" dirty="0">
                <a:solidFill>
                  <a:srgbClr val="000000"/>
                </a:solidFill>
                <a:latin typeface="NEU-BZ-S92"/>
                <a:ea typeface="方正书宋_GBK"/>
                <a:cs typeface="Times New Roman" panose="02020603050405020304" pitchFamily="18" charset="0"/>
              </a:rPr>
              <a:t>　外啮合齿轮泵</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777854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wheel(1)">
                                      <p:cBhvr>
                                        <p:cTn id="10" dur="20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二、排量计算和流量脉动</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9432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20934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2286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3789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97EF9C13-6625-4630-89DC-83DF870849DC}"/>
              </a:ext>
            </a:extLst>
          </p:cNvPr>
          <p:cNvSpPr txBox="1"/>
          <p:nvPr/>
        </p:nvSpPr>
        <p:spPr>
          <a:xfrm>
            <a:off x="82021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pic>
        <p:nvPicPr>
          <p:cNvPr id="13" name="图片 12">
            <a:extLst>
              <a:ext uri="{FF2B5EF4-FFF2-40B4-BE49-F238E27FC236}">
                <a16:creationId xmlns:a16="http://schemas.microsoft.com/office/drawing/2014/main" id="{8BFCB24A-24DB-4292-A738-D8B4B039BE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7353" y="1631895"/>
            <a:ext cx="2380638" cy="2446875"/>
          </a:xfrm>
          <a:prstGeom prst="rect">
            <a:avLst/>
          </a:prstGeom>
        </p:spPr>
      </p:pic>
      <p:sp>
        <p:nvSpPr>
          <p:cNvPr id="4" name="矩形 3">
            <a:extLst>
              <a:ext uri="{FF2B5EF4-FFF2-40B4-BE49-F238E27FC236}">
                <a16:creationId xmlns:a16="http://schemas.microsoft.com/office/drawing/2014/main" id="{E76655AB-2091-4837-9FF1-244906769C08}"/>
              </a:ext>
            </a:extLst>
          </p:cNvPr>
          <p:cNvSpPr/>
          <p:nvPr/>
        </p:nvSpPr>
        <p:spPr>
          <a:xfrm>
            <a:off x="2478085" y="1516847"/>
            <a:ext cx="6132997" cy="891719"/>
          </a:xfrm>
          <a:prstGeom prst="rect">
            <a:avLst/>
          </a:prstGeom>
        </p:spPr>
        <p:txBody>
          <a:bodyPr wrap="square">
            <a:spAutoFit/>
          </a:bodyPr>
          <a:lstStyle/>
          <a:p>
            <a:pPr indent="266700" algn="just">
              <a:lnSpc>
                <a:spcPct val="150000"/>
              </a:lnSpc>
              <a:spcAft>
                <a:spcPts val="0"/>
              </a:spcAft>
            </a:pPr>
            <a:r>
              <a:rPr lang="zh-CN" altLang="zh-CN" sz="1200" dirty="0">
                <a:solidFill>
                  <a:srgbClr val="000000"/>
                </a:solidFill>
                <a:latin typeface="NEU-BZ-S92"/>
                <a:ea typeface="黑体" panose="02010609060101010101" pitchFamily="49" charset="-122"/>
                <a:cs typeface="Times New Roman" panose="02020603050405020304" pitchFamily="18" charset="0"/>
              </a:rPr>
              <a:t>外啮合齿轮泵排量的精确计算应依啮合原理来进行。近似计算时可认为排量等于两个齿轮的不包括径向间隙容积的齿间槽容积之总和。设齿间槽的容积等于轮齿的体积</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则当齿轮齿数为</a:t>
            </a:r>
            <a:r>
              <a:rPr lang="en-US" altLang="zh-CN" sz="1200" i="1" dirty="0">
                <a:solidFill>
                  <a:srgbClr val="000000"/>
                </a:solidFill>
                <a:latin typeface="NEU-BZ-S92"/>
                <a:ea typeface="黑体" panose="02010609060101010101" pitchFamily="49" charset="-122"/>
                <a:cs typeface="Times New Roman" panose="02020603050405020304" pitchFamily="18" charset="0"/>
              </a:rPr>
              <a:t>z</a:t>
            </a:r>
            <a:r>
              <a:rPr lang="zh-CN" altLang="zh-CN" sz="1200" dirty="0">
                <a:solidFill>
                  <a:srgbClr val="000000"/>
                </a:solidFill>
                <a:latin typeface="NEU-BZ-S92"/>
                <a:ea typeface="黑体" panose="02010609060101010101" pitchFamily="49" charset="-122"/>
                <a:cs typeface="Times New Roman" panose="02020603050405020304" pitchFamily="18" charset="0"/>
              </a:rPr>
              <a:t>、分度圆直径为</a:t>
            </a:r>
            <a:r>
              <a:rPr lang="en-US" altLang="zh-CN" sz="1200" i="1" dirty="0">
                <a:solidFill>
                  <a:srgbClr val="000000"/>
                </a:solidFill>
                <a:latin typeface="NEU-BZ-S92"/>
                <a:ea typeface="黑体" panose="02010609060101010101" pitchFamily="49" charset="-122"/>
                <a:cs typeface="Times New Roman" panose="02020603050405020304" pitchFamily="18" charset="0"/>
              </a:rPr>
              <a:t>D</a:t>
            </a:r>
            <a:r>
              <a:rPr lang="zh-CN" altLang="zh-CN" sz="1200" dirty="0">
                <a:solidFill>
                  <a:srgbClr val="000000"/>
                </a:solidFill>
                <a:latin typeface="NEU-BZ-S92"/>
                <a:ea typeface="黑体" panose="02010609060101010101" pitchFamily="49" charset="-122"/>
                <a:cs typeface="Times New Roman" panose="02020603050405020304" pitchFamily="18" charset="0"/>
              </a:rPr>
              <a:t>、模数为</a:t>
            </a:r>
            <a:r>
              <a:rPr lang="en-US" altLang="zh-CN" sz="1200" i="1" dirty="0">
                <a:solidFill>
                  <a:srgbClr val="000000"/>
                </a:solidFill>
                <a:latin typeface="NEU-BZ-S92"/>
                <a:ea typeface="黑体" panose="02010609060101010101" pitchFamily="49" charset="-122"/>
                <a:cs typeface="Times New Roman" panose="02020603050405020304" pitchFamily="18" charset="0"/>
              </a:rPr>
              <a:t>m</a:t>
            </a:r>
            <a:r>
              <a:rPr lang="zh-CN" altLang="zh-CN" sz="1200" dirty="0">
                <a:solidFill>
                  <a:srgbClr val="000000"/>
                </a:solidFill>
                <a:latin typeface="NEU-BZ-S92"/>
                <a:ea typeface="黑体" panose="02010609060101010101" pitchFamily="49" charset="-122"/>
                <a:cs typeface="Times New Roman" panose="02020603050405020304" pitchFamily="18" charset="0"/>
              </a:rPr>
              <a:t>、工作齿高为</a:t>
            </a:r>
            <a:r>
              <a:rPr lang="en-US" altLang="zh-CN" sz="1200" i="1" dirty="0" err="1">
                <a:solidFill>
                  <a:srgbClr val="000000"/>
                </a:solidFill>
                <a:latin typeface="NEU-BZ-S92"/>
                <a:ea typeface="黑体" panose="02010609060101010101" pitchFamily="49" charset="-122"/>
                <a:cs typeface="Times New Roman" panose="02020603050405020304" pitchFamily="18" charset="0"/>
              </a:rPr>
              <a:t>h</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w</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en-US" altLang="zh-CN" sz="1200" i="1" dirty="0" err="1">
                <a:solidFill>
                  <a:srgbClr val="000000"/>
                </a:solidFill>
                <a:latin typeface="NEU-BZ-S92"/>
                <a:ea typeface="黑体" panose="02010609060101010101" pitchFamily="49" charset="-122"/>
                <a:cs typeface="Times New Roman" panose="02020603050405020304" pitchFamily="18" charset="0"/>
              </a:rPr>
              <a:t>h</a:t>
            </a:r>
            <a:r>
              <a:rPr lang="en-US" altLang="zh-CN" sz="1200" baseline="-25000" dirty="0" err="1">
                <a:solidFill>
                  <a:srgbClr val="000000"/>
                </a:solidFill>
                <a:latin typeface="NEU-BZ-S92"/>
                <a:ea typeface="黑体" panose="02010609060101010101" pitchFamily="49" charset="-122"/>
                <a:cs typeface="Times New Roman" panose="02020603050405020304" pitchFamily="18" charset="0"/>
              </a:rPr>
              <a:t>w</a:t>
            </a:r>
            <a:r>
              <a:rPr lang="en-US" altLang="zh-CN" sz="1200" dirty="0">
                <a:solidFill>
                  <a:srgbClr val="000000"/>
                </a:solidFill>
                <a:latin typeface="NEU-BZ-S92"/>
                <a:ea typeface="黑体" panose="02010609060101010101" pitchFamily="49" charset="-122"/>
                <a:cs typeface="Times New Roman" panose="02020603050405020304" pitchFamily="18" charset="0"/>
              </a:rPr>
              <a:t>=2</a:t>
            </a:r>
            <a:r>
              <a:rPr lang="en-US" altLang="zh-CN" sz="1200" i="1" dirty="0">
                <a:solidFill>
                  <a:srgbClr val="000000"/>
                </a:solidFill>
                <a:latin typeface="NEU-BZ-S92"/>
                <a:ea typeface="黑体" panose="02010609060101010101" pitchFamily="49" charset="-122"/>
                <a:cs typeface="Times New Roman" panose="02020603050405020304" pitchFamily="18" charset="0"/>
              </a:rPr>
              <a:t>m</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、齿宽为</a:t>
            </a:r>
            <a:r>
              <a:rPr lang="en-US" altLang="zh-CN" sz="1200" i="1" dirty="0">
                <a:solidFill>
                  <a:srgbClr val="000000"/>
                </a:solidFill>
                <a:latin typeface="NEU-BZ-S92"/>
                <a:ea typeface="黑体" panose="02010609060101010101" pitchFamily="49" charset="-122"/>
                <a:cs typeface="Times New Roman" panose="02020603050405020304" pitchFamily="18" charset="0"/>
              </a:rPr>
              <a:t>b</a:t>
            </a:r>
            <a:r>
              <a:rPr lang="zh-CN" altLang="zh-CN" sz="1200" dirty="0">
                <a:solidFill>
                  <a:srgbClr val="000000"/>
                </a:solidFill>
                <a:latin typeface="NEU-BZ-S92"/>
                <a:ea typeface="黑体" panose="02010609060101010101" pitchFamily="49" charset="-122"/>
                <a:cs typeface="Times New Roman" panose="02020603050405020304" pitchFamily="18" charset="0"/>
              </a:rPr>
              <a:t>时</a:t>
            </a:r>
            <a:r>
              <a:rPr lang="en-US" altLang="zh-CN" sz="1200" dirty="0">
                <a:solidFill>
                  <a:srgbClr val="000000"/>
                </a:solidFill>
                <a:latin typeface="NEU-BZ-S92"/>
                <a:ea typeface="黑体" panose="02010609060101010101" pitchFamily="49" charset="-122"/>
                <a:cs typeface="Times New Roman" panose="02020603050405020304" pitchFamily="18" charset="0"/>
              </a:rPr>
              <a:t>,</a:t>
            </a:r>
            <a:r>
              <a:rPr lang="zh-CN" altLang="zh-CN" sz="1200" dirty="0">
                <a:solidFill>
                  <a:srgbClr val="000000"/>
                </a:solidFill>
                <a:latin typeface="NEU-BZ-S92"/>
                <a:ea typeface="黑体" panose="02010609060101010101" pitchFamily="49" charset="-122"/>
                <a:cs typeface="Times New Roman" panose="02020603050405020304" pitchFamily="18" charset="0"/>
              </a:rPr>
              <a:t>泵的排量为</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4" name="矩形 13">
                <a:extLst>
                  <a:ext uri="{FF2B5EF4-FFF2-40B4-BE49-F238E27FC236}">
                    <a16:creationId xmlns:a16="http://schemas.microsoft.com/office/drawing/2014/main" id="{DF1A13AC-E4C9-41B4-9D81-F2E3F97E3533}"/>
                  </a:ext>
                </a:extLst>
              </p:cNvPr>
              <p:cNvSpPr/>
              <p:nvPr/>
            </p:nvSpPr>
            <p:spPr>
              <a:xfrm>
                <a:off x="4135447" y="2408566"/>
                <a:ext cx="2752548" cy="34413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𝑉</m:t>
                      </m:r>
                      <m:r>
                        <a:rPr lang="zh-CN" altLang="en-US" sz="1600" i="0">
                          <a:latin typeface="Cambria Math" panose="02040503050406030204" pitchFamily="18" charset="0"/>
                        </a:rPr>
                        <m:t>=</m:t>
                      </m:r>
                      <m:r>
                        <m:rPr>
                          <m:sty m:val="p"/>
                        </m:rPr>
                        <a:rPr lang="zh-CN" altLang="en-US" sz="1600" i="0">
                          <a:latin typeface="Cambria Math" panose="02040503050406030204" pitchFamily="18" charset="0"/>
                        </a:rPr>
                        <m:t>π</m:t>
                      </m:r>
                      <m:r>
                        <a:rPr lang="zh-CN" altLang="en-US" sz="1600" i="1">
                          <a:latin typeface="Cambria Math" panose="02040503050406030204" pitchFamily="18" charset="0"/>
                        </a:rPr>
                        <m:t>𝐷</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h</m:t>
                          </m:r>
                        </m:e>
                        <m:sub>
                          <m:r>
                            <m:rPr>
                              <m:sty m:val="p"/>
                            </m:rPr>
                            <a:rPr lang="zh-CN" altLang="en-US" sz="1600" i="0">
                              <a:latin typeface="Cambria Math" panose="02040503050406030204" pitchFamily="18" charset="0"/>
                            </a:rPr>
                            <m:t>w</m:t>
                          </m:r>
                        </m:sub>
                      </m:sSub>
                      <m:r>
                        <a:rPr lang="zh-CN" altLang="en-US" sz="1600" i="1">
                          <a:latin typeface="Cambria Math" panose="02040503050406030204" pitchFamily="18" charset="0"/>
                        </a:rPr>
                        <m:t>𝑏</m:t>
                      </m:r>
                      <m:r>
                        <a:rPr lang="zh-CN" altLang="en-US" sz="1600" i="0">
                          <a:latin typeface="Cambria Math" panose="02040503050406030204" pitchFamily="18" charset="0"/>
                        </a:rPr>
                        <m:t>=2</m:t>
                      </m:r>
                      <m:r>
                        <m:rPr>
                          <m:sty m:val="p"/>
                        </m:rPr>
                        <a:rPr lang="zh-CN" altLang="en-US" sz="1600" i="0">
                          <a:latin typeface="Cambria Math" panose="02040503050406030204" pitchFamily="18" charset="0"/>
                        </a:rPr>
                        <m:t>π</m:t>
                      </m:r>
                      <m:r>
                        <a:rPr lang="zh-CN" altLang="en-US" sz="1600" i="1">
                          <a:latin typeface="Cambria Math" panose="02040503050406030204" pitchFamily="18" charset="0"/>
                        </a:rPr>
                        <m:t>𝑧</m:t>
                      </m:r>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𝑚</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𝑏</m:t>
                      </m:r>
                      <m:r>
                        <m:rPr>
                          <m:nor/>
                        </m:rPr>
                        <a:rPr lang="zh-CN" altLang="en-US" sz="1600" i="1"/>
                        <m:t>(</m:t>
                      </m:r>
                      <m:r>
                        <a:rPr lang="zh-CN" altLang="en-US" sz="1600" i="0">
                          <a:latin typeface="Cambria Math" panose="02040503050406030204" pitchFamily="18" charset="0"/>
                        </a:rPr>
                        <m:t>4</m:t>
                      </m:r>
                      <m:r>
                        <m:rPr>
                          <m:nor/>
                        </m:rPr>
                        <a:rPr lang="zh-CN" altLang="en-US" sz="1600" i="1"/>
                        <m:t>−</m:t>
                      </m:r>
                      <m:r>
                        <a:rPr lang="zh-CN" altLang="en-US" sz="1600" i="0">
                          <a:latin typeface="Cambria Math" panose="02040503050406030204" pitchFamily="18" charset="0"/>
                        </a:rPr>
                        <m:t>9</m:t>
                      </m:r>
                      <m:r>
                        <m:rPr>
                          <m:nor/>
                        </m:rPr>
                        <a:rPr lang="zh-CN" altLang="en-US" sz="1600" i="1"/>
                        <m:t>)</m:t>
                      </m:r>
                    </m:oMath>
                  </m:oMathPara>
                </a14:m>
                <a:endParaRPr lang="zh-CN" altLang="en-US" sz="1600" dirty="0"/>
              </a:p>
            </p:txBody>
          </p:sp>
        </mc:Choice>
        <mc:Fallback xmlns="">
          <p:sp>
            <p:nvSpPr>
              <p:cNvPr id="14" name="矩形 13">
                <a:extLst>
                  <a:ext uri="{FF2B5EF4-FFF2-40B4-BE49-F238E27FC236}">
                    <a16:creationId xmlns:a16="http://schemas.microsoft.com/office/drawing/2014/main" id="{DF1A13AC-E4C9-41B4-9D81-F2E3F97E3533}"/>
                  </a:ext>
                </a:extLst>
              </p:cNvPr>
              <p:cNvSpPr>
                <a:spLocks noRot="1" noChangeAspect="1" noMove="1" noResize="1" noEditPoints="1" noAdjustHandles="1" noChangeArrowheads="1" noChangeShapeType="1" noTextEdit="1"/>
              </p:cNvSpPr>
              <p:nvPr/>
            </p:nvSpPr>
            <p:spPr>
              <a:xfrm>
                <a:off x="4135447" y="2408566"/>
                <a:ext cx="2752548" cy="344133"/>
              </a:xfrm>
              <a:prstGeom prst="rect">
                <a:avLst/>
              </a:prstGeom>
              <a:blipFill>
                <a:blip r:embed="rId4"/>
                <a:stretch>
                  <a:fillRect b="-10526"/>
                </a:stretch>
              </a:blipFill>
            </p:spPr>
            <p:txBody>
              <a:bodyPr/>
              <a:lstStyle/>
              <a:p>
                <a:r>
                  <a:rPr lang="zh-CN" altLang="en-US">
                    <a:noFill/>
                  </a:rPr>
                  <a:t> </a:t>
                </a:r>
              </a:p>
            </p:txBody>
          </p:sp>
        </mc:Fallback>
      </mc:AlternateContent>
      <p:sp>
        <p:nvSpPr>
          <p:cNvPr id="16" name="矩形 15">
            <a:extLst>
              <a:ext uri="{FF2B5EF4-FFF2-40B4-BE49-F238E27FC236}">
                <a16:creationId xmlns:a16="http://schemas.microsoft.com/office/drawing/2014/main" id="{02610E48-86E6-4BC8-BFAE-7B3F6160A43D}"/>
              </a:ext>
            </a:extLst>
          </p:cNvPr>
          <p:cNvSpPr/>
          <p:nvPr/>
        </p:nvSpPr>
        <p:spPr>
          <a:xfrm>
            <a:off x="3278577" y="2747120"/>
            <a:ext cx="4532010" cy="272190"/>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mn-ea"/>
                <a:cs typeface="Times New Roman" panose="02020603050405020304" pitchFamily="18" charset="0"/>
              </a:rPr>
              <a:t>考虑到齿间槽容积比轮齿的体积稍大些</a:t>
            </a:r>
            <a:r>
              <a:rPr lang="en-US" altLang="zh-CN" sz="1200" dirty="0">
                <a:solidFill>
                  <a:srgbClr val="000000"/>
                </a:solidFill>
                <a:latin typeface="+mn-ea"/>
                <a:cs typeface="Times New Roman" panose="02020603050405020304" pitchFamily="18" charset="0"/>
              </a:rPr>
              <a:t>,</a:t>
            </a:r>
            <a:r>
              <a:rPr lang="zh-CN" altLang="zh-CN" sz="1200" dirty="0">
                <a:solidFill>
                  <a:srgbClr val="000000"/>
                </a:solidFill>
                <a:latin typeface="+mn-ea"/>
                <a:cs typeface="Times New Roman" panose="02020603050405020304" pitchFamily="18" charset="0"/>
              </a:rPr>
              <a:t>所以通常按下式计算</a:t>
            </a:r>
            <a:endParaRPr lang="zh-CN" altLang="zh-CN" sz="1200" dirty="0">
              <a:solidFill>
                <a:srgbClr val="000000"/>
              </a:solidFill>
              <a:effectLst/>
              <a:latin typeface="+mn-ea"/>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7" name="矩形 16">
                <a:extLst>
                  <a:ext uri="{FF2B5EF4-FFF2-40B4-BE49-F238E27FC236}">
                    <a16:creationId xmlns:a16="http://schemas.microsoft.com/office/drawing/2014/main" id="{CE1E12B5-C6C2-49E2-9BDD-640973493951}"/>
                  </a:ext>
                </a:extLst>
              </p:cNvPr>
              <p:cNvSpPr/>
              <p:nvPr/>
            </p:nvSpPr>
            <p:spPr>
              <a:xfrm>
                <a:off x="2524806" y="2970569"/>
                <a:ext cx="23975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𝑉</m:t>
                      </m:r>
                      <m:r>
                        <a:rPr lang="zh-CN" altLang="en-US" i="0">
                          <a:latin typeface="Cambria Math" panose="02040503050406030204" pitchFamily="18" charset="0"/>
                        </a:rPr>
                        <m:t>=</m:t>
                      </m:r>
                      <m:r>
                        <a:rPr lang="zh-CN" altLang="en-US" i="1">
                          <a:latin typeface="Cambria Math" panose="02040503050406030204" pitchFamily="18" charset="0"/>
                        </a:rPr>
                        <m:t>𝐶</m:t>
                      </m:r>
                      <m:r>
                        <a:rPr lang="zh-CN" altLang="en-US" i="0">
                          <a:latin typeface="Cambria Math" panose="02040503050406030204" pitchFamily="18" charset="0"/>
                        </a:rPr>
                        <m:t>2</m:t>
                      </m:r>
                      <m:r>
                        <m:rPr>
                          <m:sty m:val="p"/>
                        </m:rPr>
                        <a:rPr lang="zh-CN" altLang="en-US" i="0">
                          <a:latin typeface="Cambria Math" panose="02040503050406030204" pitchFamily="18" charset="0"/>
                        </a:rPr>
                        <m:t>π</m:t>
                      </m:r>
                      <m:r>
                        <a:rPr lang="zh-CN" altLang="en-US" i="1">
                          <a:latin typeface="Cambria Math" panose="02040503050406030204" pitchFamily="18" charset="0"/>
                        </a:rPr>
                        <m:t>𝑧</m:t>
                      </m:r>
                      <m:sSup>
                        <m:sSupPr>
                          <m:ctrlPr>
                            <a:rPr lang="zh-CN" altLang="en-US" i="1">
                              <a:latin typeface="Cambria Math" panose="02040503050406030204" pitchFamily="18" charset="0"/>
                            </a:rPr>
                          </m:ctrlPr>
                        </m:sSupPr>
                        <m:e>
                          <m:r>
                            <a:rPr lang="zh-CN" altLang="en-US" i="1">
                              <a:latin typeface="Cambria Math" panose="02040503050406030204" pitchFamily="18" charset="0"/>
                            </a:rPr>
                            <m:t>𝑚</m:t>
                          </m:r>
                        </m:e>
                        <m:sup>
                          <m:r>
                            <a:rPr lang="zh-CN" altLang="en-US" i="0">
                              <a:latin typeface="Cambria Math" panose="02040503050406030204" pitchFamily="18" charset="0"/>
                            </a:rPr>
                            <m:t>2</m:t>
                          </m:r>
                        </m:sup>
                      </m:sSup>
                      <m:r>
                        <a:rPr lang="zh-CN" altLang="en-US" i="1">
                          <a:latin typeface="Cambria Math" panose="02040503050406030204" pitchFamily="18" charset="0"/>
                        </a:rPr>
                        <m:t>𝑏</m:t>
                      </m:r>
                      <m:r>
                        <m:rPr>
                          <m:nor/>
                        </m:rPr>
                        <a:rPr lang="zh-CN" altLang="en-US" i="1">
                          <a:latin typeface="Cambria Math" panose="02040503050406030204" pitchFamily="18" charset="0"/>
                        </a:rPr>
                        <m:t>(</m:t>
                      </m:r>
                      <m:r>
                        <a:rPr lang="zh-CN" altLang="en-US" i="0">
                          <a:latin typeface="Cambria Math" panose="02040503050406030204" pitchFamily="18" charset="0"/>
                        </a:rPr>
                        <m:t>4</m:t>
                      </m:r>
                      <m:r>
                        <m:rPr>
                          <m:nor/>
                        </m:rPr>
                        <a:rPr lang="zh-CN" altLang="en-US" i="1">
                          <a:latin typeface="Cambria Math" panose="02040503050406030204" pitchFamily="18" charset="0"/>
                        </a:rPr>
                        <m:t>−</m:t>
                      </m:r>
                      <m:r>
                        <a:rPr lang="zh-CN" altLang="en-US" i="0">
                          <a:latin typeface="Cambria Math" panose="02040503050406030204" pitchFamily="18" charset="0"/>
                        </a:rPr>
                        <m:t>10</m:t>
                      </m:r>
                      <m:r>
                        <m:rPr>
                          <m:nor/>
                        </m:rPr>
                        <a:rPr lang="zh-CN" altLang="en-US" i="1">
                          <a:latin typeface="Cambria Math" panose="02040503050406030204" pitchFamily="18" charset="0"/>
                        </a:rPr>
                        <m:t>)</m:t>
                      </m:r>
                    </m:oMath>
                  </m:oMathPara>
                </a14:m>
                <a:endParaRPr lang="zh-CN" altLang="en-US" dirty="0"/>
              </a:p>
            </p:txBody>
          </p:sp>
        </mc:Choice>
        <mc:Fallback xmlns="">
          <p:sp>
            <p:nvSpPr>
              <p:cNvPr id="17" name="矩形 16">
                <a:extLst>
                  <a:ext uri="{FF2B5EF4-FFF2-40B4-BE49-F238E27FC236}">
                    <a16:creationId xmlns:a16="http://schemas.microsoft.com/office/drawing/2014/main" id="{CE1E12B5-C6C2-49E2-9BDD-640973493951}"/>
                  </a:ext>
                </a:extLst>
              </p:cNvPr>
              <p:cNvSpPr>
                <a:spLocks noRot="1" noChangeAspect="1" noMove="1" noResize="1" noEditPoints="1" noAdjustHandles="1" noChangeArrowheads="1" noChangeShapeType="1" noTextEdit="1"/>
              </p:cNvSpPr>
              <p:nvPr/>
            </p:nvSpPr>
            <p:spPr>
              <a:xfrm>
                <a:off x="2524806" y="2970569"/>
                <a:ext cx="2397579" cy="369332"/>
              </a:xfrm>
              <a:prstGeom prst="rect">
                <a:avLst/>
              </a:prstGeom>
              <a:blipFill>
                <a:blip r:embed="rId5"/>
                <a:stretch>
                  <a:fillRect b="-14754"/>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77C2D14A-6178-4F42-83D6-E5AE2D1BDE46}"/>
              </a:ext>
            </a:extLst>
          </p:cNvPr>
          <p:cNvSpPr/>
          <p:nvPr/>
        </p:nvSpPr>
        <p:spPr>
          <a:xfrm>
            <a:off x="4785441" y="3028277"/>
            <a:ext cx="4120039" cy="253916"/>
          </a:xfrm>
          <a:prstGeom prst="rect">
            <a:avLst/>
          </a:prstGeom>
        </p:spPr>
        <p:txBody>
          <a:bodyPr wrap="none">
            <a:spAutoFit/>
          </a:bodyPr>
          <a:lstStyle/>
          <a:p>
            <a:r>
              <a:rPr lang="zh-CN" altLang="zh-CN" sz="1050" dirty="0">
                <a:solidFill>
                  <a:srgbClr val="FF0000"/>
                </a:solidFill>
                <a:cs typeface="Times New Roman" panose="02020603050405020304" pitchFamily="18" charset="0"/>
              </a:rPr>
              <a:t>式中　</a:t>
            </a:r>
            <a:r>
              <a:rPr lang="en-US" altLang="zh-CN" sz="1050" i="1" dirty="0">
                <a:solidFill>
                  <a:srgbClr val="FF0000"/>
                </a:solidFill>
                <a:cs typeface="Times New Roman" panose="02020603050405020304" pitchFamily="18" charset="0"/>
              </a:rPr>
              <a:t>C</a:t>
            </a:r>
            <a:r>
              <a:rPr lang="en-US" altLang="zh-CN" sz="1050" dirty="0">
                <a:solidFill>
                  <a:srgbClr val="FF0000"/>
                </a:solidFill>
                <a:cs typeface="Times New Roman" panose="02020603050405020304" pitchFamily="18" charset="0"/>
              </a:rPr>
              <a:t>——</a:t>
            </a:r>
            <a:r>
              <a:rPr lang="zh-CN" altLang="zh-CN" sz="1050" dirty="0">
                <a:solidFill>
                  <a:srgbClr val="FF0000"/>
                </a:solidFill>
                <a:cs typeface="Times New Roman" panose="02020603050405020304" pitchFamily="18" charset="0"/>
              </a:rPr>
              <a:t>修正系数</a:t>
            </a:r>
            <a:r>
              <a:rPr lang="en-US" altLang="zh-CN" sz="1050" dirty="0">
                <a:solidFill>
                  <a:srgbClr val="FF0000"/>
                </a:solidFill>
                <a:cs typeface="Times New Roman" panose="02020603050405020304" pitchFamily="18" charset="0"/>
              </a:rPr>
              <a:t>,</a:t>
            </a:r>
            <a:r>
              <a:rPr lang="en-US" altLang="zh-CN" sz="1050" i="1" dirty="0">
                <a:solidFill>
                  <a:srgbClr val="FF0000"/>
                </a:solidFill>
                <a:cs typeface="Times New Roman" panose="02020603050405020304" pitchFamily="18" charset="0"/>
              </a:rPr>
              <a:t>z </a:t>
            </a:r>
            <a:r>
              <a:rPr lang="en-US" altLang="zh-CN" sz="1050" dirty="0">
                <a:solidFill>
                  <a:srgbClr val="FF0000"/>
                </a:solidFill>
                <a:cs typeface="Times New Roman" panose="02020603050405020304" pitchFamily="18" charset="0"/>
              </a:rPr>
              <a:t>=13~20</a:t>
            </a:r>
            <a:r>
              <a:rPr lang="zh-CN" altLang="zh-CN" sz="1050" dirty="0">
                <a:solidFill>
                  <a:srgbClr val="FF0000"/>
                </a:solidFill>
                <a:cs typeface="Times New Roman" panose="02020603050405020304" pitchFamily="18" charset="0"/>
              </a:rPr>
              <a:t>时</a:t>
            </a:r>
            <a:r>
              <a:rPr lang="en-US" altLang="zh-CN" sz="1050" dirty="0">
                <a:solidFill>
                  <a:srgbClr val="FF0000"/>
                </a:solidFill>
                <a:cs typeface="Times New Roman" panose="02020603050405020304" pitchFamily="18" charset="0"/>
              </a:rPr>
              <a:t>,</a:t>
            </a:r>
            <a:r>
              <a:rPr lang="zh-CN" altLang="zh-CN" sz="1050" dirty="0">
                <a:solidFill>
                  <a:srgbClr val="FF0000"/>
                </a:solidFill>
                <a:cs typeface="Times New Roman" panose="02020603050405020304" pitchFamily="18" charset="0"/>
              </a:rPr>
              <a:t>取</a:t>
            </a:r>
            <a:r>
              <a:rPr lang="en-US" altLang="zh-CN" sz="1050" i="1" dirty="0">
                <a:solidFill>
                  <a:srgbClr val="FF0000"/>
                </a:solidFill>
                <a:cs typeface="Times New Roman" panose="02020603050405020304" pitchFamily="18" charset="0"/>
              </a:rPr>
              <a:t>C=</a:t>
            </a:r>
            <a:r>
              <a:rPr lang="en-US" altLang="zh-CN" sz="1050" dirty="0">
                <a:solidFill>
                  <a:srgbClr val="FF0000"/>
                </a:solidFill>
                <a:cs typeface="Times New Roman" panose="02020603050405020304" pitchFamily="18" charset="0"/>
              </a:rPr>
              <a:t>1</a:t>
            </a:r>
            <a:r>
              <a:rPr lang="en-US" altLang="zh-CN" sz="1050" i="1" dirty="0">
                <a:solidFill>
                  <a:srgbClr val="FF0000"/>
                </a:solidFill>
                <a:cs typeface="Times New Roman" panose="02020603050405020304" pitchFamily="18" charset="0"/>
              </a:rPr>
              <a:t>.</a:t>
            </a:r>
            <a:r>
              <a:rPr lang="en-US" altLang="zh-CN" sz="1050" dirty="0">
                <a:solidFill>
                  <a:srgbClr val="FF0000"/>
                </a:solidFill>
                <a:cs typeface="Times New Roman" panose="02020603050405020304" pitchFamily="18" charset="0"/>
              </a:rPr>
              <a:t>06;</a:t>
            </a:r>
            <a:r>
              <a:rPr lang="en-US" altLang="zh-CN" sz="1050" i="1" dirty="0">
                <a:solidFill>
                  <a:srgbClr val="FF0000"/>
                </a:solidFill>
                <a:cs typeface="Times New Roman" panose="02020603050405020304" pitchFamily="18" charset="0"/>
              </a:rPr>
              <a:t>z=</a:t>
            </a:r>
            <a:r>
              <a:rPr lang="en-US" altLang="zh-CN" sz="1050" dirty="0">
                <a:solidFill>
                  <a:srgbClr val="FF0000"/>
                </a:solidFill>
                <a:cs typeface="Times New Roman" panose="02020603050405020304" pitchFamily="18" charset="0"/>
              </a:rPr>
              <a:t>6</a:t>
            </a:r>
            <a:r>
              <a:rPr lang="en-US" altLang="zh-CN" sz="1050" i="1" dirty="0">
                <a:solidFill>
                  <a:srgbClr val="FF0000"/>
                </a:solidFill>
                <a:cs typeface="Times New Roman" panose="02020603050405020304" pitchFamily="18" charset="0"/>
              </a:rPr>
              <a:t>~</a:t>
            </a:r>
            <a:r>
              <a:rPr lang="en-US" altLang="zh-CN" sz="1050" dirty="0">
                <a:solidFill>
                  <a:srgbClr val="FF0000"/>
                </a:solidFill>
                <a:cs typeface="Times New Roman" panose="02020603050405020304" pitchFamily="18" charset="0"/>
              </a:rPr>
              <a:t>12</a:t>
            </a:r>
            <a:r>
              <a:rPr lang="zh-CN" altLang="zh-CN" sz="1050" dirty="0">
                <a:solidFill>
                  <a:srgbClr val="FF0000"/>
                </a:solidFill>
                <a:cs typeface="Times New Roman" panose="02020603050405020304" pitchFamily="18" charset="0"/>
              </a:rPr>
              <a:t>时</a:t>
            </a:r>
            <a:r>
              <a:rPr lang="en-US" altLang="zh-CN" sz="1050" dirty="0">
                <a:solidFill>
                  <a:srgbClr val="FF0000"/>
                </a:solidFill>
                <a:cs typeface="Times New Roman" panose="02020603050405020304" pitchFamily="18" charset="0"/>
              </a:rPr>
              <a:t>,</a:t>
            </a:r>
            <a:r>
              <a:rPr lang="zh-CN" altLang="zh-CN" sz="1050" dirty="0">
                <a:solidFill>
                  <a:srgbClr val="FF0000"/>
                </a:solidFill>
                <a:cs typeface="Times New Roman" panose="02020603050405020304" pitchFamily="18" charset="0"/>
              </a:rPr>
              <a:t>取</a:t>
            </a:r>
            <a:r>
              <a:rPr lang="en-US" altLang="zh-CN" sz="1050" i="1" dirty="0">
                <a:solidFill>
                  <a:srgbClr val="FF0000"/>
                </a:solidFill>
                <a:cs typeface="Times New Roman" panose="02020603050405020304" pitchFamily="18" charset="0"/>
              </a:rPr>
              <a:t>C=</a:t>
            </a:r>
            <a:r>
              <a:rPr lang="en-US" altLang="zh-CN" sz="1050" dirty="0">
                <a:solidFill>
                  <a:srgbClr val="FF0000"/>
                </a:solidFill>
                <a:cs typeface="Times New Roman" panose="02020603050405020304" pitchFamily="18" charset="0"/>
              </a:rPr>
              <a:t>1</a:t>
            </a:r>
            <a:r>
              <a:rPr lang="en-US" altLang="zh-CN" sz="1050" i="1" dirty="0">
                <a:solidFill>
                  <a:srgbClr val="FF0000"/>
                </a:solidFill>
                <a:cs typeface="Times New Roman" panose="02020603050405020304" pitchFamily="18" charset="0"/>
              </a:rPr>
              <a:t>.</a:t>
            </a:r>
            <a:r>
              <a:rPr lang="en-US" altLang="zh-CN" sz="1050" dirty="0">
                <a:solidFill>
                  <a:srgbClr val="FF0000"/>
                </a:solidFill>
                <a:cs typeface="Times New Roman" panose="02020603050405020304" pitchFamily="18" charset="0"/>
              </a:rPr>
              <a:t>115</a:t>
            </a:r>
            <a:r>
              <a:rPr lang="zh-CN" altLang="zh-CN" sz="1050" dirty="0">
                <a:solidFill>
                  <a:srgbClr val="FF0000"/>
                </a:solidFill>
                <a:cs typeface="Times New Roman" panose="02020603050405020304" pitchFamily="18" charset="0"/>
              </a:rPr>
              <a:t>。</a:t>
            </a:r>
            <a:endParaRPr lang="zh-CN" altLang="en-US" dirty="0">
              <a:solidFill>
                <a:srgbClr val="FF0000"/>
              </a:solidFill>
            </a:endParaRPr>
          </a:p>
        </p:txBody>
      </p:sp>
      <p:sp>
        <p:nvSpPr>
          <p:cNvPr id="22" name="矩形 21">
            <a:extLst>
              <a:ext uri="{FF2B5EF4-FFF2-40B4-BE49-F238E27FC236}">
                <a16:creationId xmlns:a16="http://schemas.microsoft.com/office/drawing/2014/main" id="{3AFCFBBC-F01D-4FBF-BEFD-EBEEC5DACD0B}"/>
              </a:ext>
            </a:extLst>
          </p:cNvPr>
          <p:cNvSpPr/>
          <p:nvPr/>
        </p:nvSpPr>
        <p:spPr>
          <a:xfrm>
            <a:off x="2524806" y="3333210"/>
            <a:ext cx="6086276" cy="611258"/>
          </a:xfrm>
          <a:prstGeom prst="rect">
            <a:avLst/>
          </a:prstGeom>
        </p:spPr>
        <p:txBody>
          <a:bodyPr wrap="square">
            <a:spAutoFit/>
          </a:bodyPr>
          <a:lstStyle/>
          <a:p>
            <a:pPr indent="324000" algn="just">
              <a:lnSpc>
                <a:spcPct val="150000"/>
              </a:lnSpc>
              <a:spcAft>
                <a:spcPts val="0"/>
              </a:spcAft>
            </a:pPr>
            <a:r>
              <a:rPr lang="zh-CN" altLang="zh-CN" sz="1200" dirty="0">
                <a:solidFill>
                  <a:srgbClr val="000000"/>
                </a:solidFill>
                <a:cs typeface="Times New Roman" panose="02020603050405020304" pitchFamily="18" charset="0"/>
              </a:rPr>
              <a:t>由于齿轮啮合过程中压油腔的容积变化率是不均匀的</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因此齿轮泵的瞬时流量是脉动的。设</a:t>
            </a:r>
            <a:r>
              <a:rPr lang="en-US" altLang="zh-CN" sz="1200" i="1" dirty="0" err="1">
                <a:solidFill>
                  <a:srgbClr val="000000"/>
                </a:solidFill>
                <a:cs typeface="Times New Roman" panose="02020603050405020304" pitchFamily="18" charset="0"/>
              </a:rPr>
              <a:t>q</a:t>
            </a:r>
            <a:r>
              <a:rPr lang="en-US" altLang="zh-CN" sz="1200" baseline="-25000" dirty="0" err="1">
                <a:solidFill>
                  <a:srgbClr val="000000"/>
                </a:solidFill>
                <a:cs typeface="Times New Roman" panose="02020603050405020304" pitchFamily="18" charset="0"/>
              </a:rPr>
              <a:t>max</a:t>
            </a:r>
            <a:r>
              <a:rPr lang="zh-CN" altLang="zh-CN" sz="1200" dirty="0">
                <a:solidFill>
                  <a:srgbClr val="000000"/>
                </a:solidFill>
                <a:cs typeface="Times New Roman" panose="02020603050405020304" pitchFamily="18" charset="0"/>
              </a:rPr>
              <a:t>、</a:t>
            </a:r>
            <a:r>
              <a:rPr lang="en-US" altLang="zh-CN" sz="1200" i="1" dirty="0" err="1">
                <a:solidFill>
                  <a:srgbClr val="000000"/>
                </a:solidFill>
                <a:cs typeface="Times New Roman" panose="02020603050405020304" pitchFamily="18" charset="0"/>
              </a:rPr>
              <a:t>q</a:t>
            </a:r>
            <a:r>
              <a:rPr lang="en-US" altLang="zh-CN" sz="1200" baseline="-25000" dirty="0" err="1">
                <a:solidFill>
                  <a:srgbClr val="000000"/>
                </a:solidFill>
                <a:cs typeface="Times New Roman" panose="02020603050405020304" pitchFamily="18" charset="0"/>
              </a:rPr>
              <a:t>min</a:t>
            </a:r>
            <a:r>
              <a:rPr lang="zh-CN" altLang="zh-CN" sz="1200" dirty="0">
                <a:solidFill>
                  <a:srgbClr val="000000"/>
                </a:solidFill>
                <a:cs typeface="Times New Roman" panose="02020603050405020304" pitchFamily="18" charset="0"/>
              </a:rPr>
              <a:t>表示最大、最小瞬时流量</a:t>
            </a:r>
            <a:r>
              <a:rPr lang="en-US" altLang="zh-CN" sz="1200" dirty="0">
                <a:solidFill>
                  <a:srgbClr val="000000"/>
                </a:solidFill>
                <a:cs typeface="Times New Roman" panose="02020603050405020304" pitchFamily="18" charset="0"/>
              </a:rPr>
              <a:t>,</a:t>
            </a:r>
            <a:r>
              <a:rPr lang="en-US" altLang="zh-CN" sz="1200" i="1" dirty="0">
                <a:solidFill>
                  <a:srgbClr val="000000"/>
                </a:solidFill>
                <a:cs typeface="Times New Roman" panose="02020603050405020304" pitchFamily="18" charset="0"/>
              </a:rPr>
              <a:t>q</a:t>
            </a:r>
            <a:r>
              <a:rPr lang="zh-CN" altLang="zh-CN" sz="1200" dirty="0">
                <a:solidFill>
                  <a:srgbClr val="000000"/>
                </a:solidFill>
                <a:cs typeface="Times New Roman" panose="02020603050405020304" pitchFamily="18" charset="0"/>
              </a:rPr>
              <a:t>表示平均流量。流量脉动率</a:t>
            </a:r>
            <a:r>
              <a:rPr lang="en-US" altLang="zh-CN" sz="1200" i="1" dirty="0">
                <a:solidFill>
                  <a:srgbClr val="000000"/>
                </a:solidFill>
                <a:cs typeface="Times New Roman" panose="02020603050405020304" pitchFamily="18" charset="0"/>
              </a:rPr>
              <a:t>σ</a:t>
            </a:r>
            <a:r>
              <a:rPr lang="zh-CN" altLang="zh-CN" sz="1200" dirty="0">
                <a:solidFill>
                  <a:srgbClr val="000000"/>
                </a:solidFill>
                <a:cs typeface="Times New Roman" panose="02020603050405020304" pitchFamily="18" charset="0"/>
              </a:rPr>
              <a:t>可用下式表示</a:t>
            </a:r>
            <a:endParaRPr lang="zh-CN" altLang="zh-CN" sz="120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4E4B7AE6-E0DE-4181-9944-8EAA6E22BDDF}"/>
                  </a:ext>
                </a:extLst>
              </p:cNvPr>
              <p:cNvSpPr/>
              <p:nvPr/>
            </p:nvSpPr>
            <p:spPr>
              <a:xfrm>
                <a:off x="4390452" y="3951681"/>
                <a:ext cx="1921552" cy="49757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𝜎</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𝑞</m:t>
                              </m:r>
                            </m:e>
                            <m:sub>
                              <m:r>
                                <m:rPr>
                                  <m:sty m:val="p"/>
                                </m:rPr>
                                <a:rPr lang="zh-CN" altLang="en-US" sz="1400" i="0">
                                  <a:latin typeface="Cambria Math" panose="02040503050406030204" pitchFamily="18" charset="0"/>
                                </a:rPr>
                                <m:t>max</m:t>
                              </m:r>
                            </m:sub>
                          </m:sSub>
                          <m:r>
                            <m:rPr>
                              <m:nor/>
                            </m:rPr>
                            <a:rPr lang="zh-CN" altLang="en-US" sz="1400" i="1"/>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𝑞</m:t>
                              </m:r>
                            </m:e>
                            <m:sub>
                              <m:r>
                                <m:rPr>
                                  <m:sty m:val="p"/>
                                </m:rPr>
                                <a:rPr lang="zh-CN" altLang="en-US" sz="1400" i="0">
                                  <a:latin typeface="Cambria Math" panose="02040503050406030204" pitchFamily="18" charset="0"/>
                                </a:rPr>
                                <m:t>min</m:t>
                              </m:r>
                            </m:sub>
                          </m:sSub>
                        </m:num>
                        <m:den>
                          <m:r>
                            <a:rPr lang="zh-CN" altLang="en-US" sz="1400" i="1">
                              <a:latin typeface="Cambria Math" panose="02040503050406030204" pitchFamily="18" charset="0"/>
                            </a:rPr>
                            <m:t>𝑞</m:t>
                          </m:r>
                        </m:den>
                      </m:f>
                      <m:r>
                        <m:rPr>
                          <m:nor/>
                        </m:rPr>
                        <a:rPr lang="zh-CN" altLang="en-US" sz="1400" i="1"/>
                        <m:t>(</m:t>
                      </m:r>
                      <m:r>
                        <a:rPr lang="zh-CN" altLang="en-US" sz="1400" i="0">
                          <a:latin typeface="Cambria Math" panose="02040503050406030204" pitchFamily="18" charset="0"/>
                        </a:rPr>
                        <m:t>4</m:t>
                      </m:r>
                      <m:r>
                        <m:rPr>
                          <m:nor/>
                        </m:rPr>
                        <a:rPr lang="zh-CN" altLang="en-US" sz="1400" i="1"/>
                        <m:t>−</m:t>
                      </m:r>
                      <m:r>
                        <a:rPr lang="zh-CN" altLang="en-US" sz="1400" i="0">
                          <a:latin typeface="Cambria Math" panose="02040503050406030204" pitchFamily="18" charset="0"/>
                        </a:rPr>
                        <m:t>11</m:t>
                      </m:r>
                      <m:r>
                        <m:rPr>
                          <m:nor/>
                        </m:rPr>
                        <a:rPr lang="zh-CN" altLang="en-US" sz="1400" i="1"/>
                        <m:t>)</m:t>
                      </m:r>
                    </m:oMath>
                  </m:oMathPara>
                </a14:m>
                <a:endParaRPr lang="zh-CN" altLang="en-US" sz="1400" dirty="0"/>
              </a:p>
            </p:txBody>
          </p:sp>
        </mc:Choice>
        <mc:Fallback xmlns="">
          <p:sp>
            <p:nvSpPr>
              <p:cNvPr id="23" name="矩形 22">
                <a:extLst>
                  <a:ext uri="{FF2B5EF4-FFF2-40B4-BE49-F238E27FC236}">
                    <a16:creationId xmlns:a16="http://schemas.microsoft.com/office/drawing/2014/main" id="{4E4B7AE6-E0DE-4181-9944-8EAA6E22BDDF}"/>
                  </a:ext>
                </a:extLst>
              </p:cNvPr>
              <p:cNvSpPr>
                <a:spLocks noRot="1" noChangeAspect="1" noMove="1" noResize="1" noEditPoints="1" noAdjustHandles="1" noChangeArrowheads="1" noChangeShapeType="1" noTextEdit="1"/>
              </p:cNvSpPr>
              <p:nvPr/>
            </p:nvSpPr>
            <p:spPr>
              <a:xfrm>
                <a:off x="4390452" y="3951681"/>
                <a:ext cx="1921552" cy="497572"/>
              </a:xfrm>
              <a:prstGeom prst="rect">
                <a:avLst/>
              </a:prstGeom>
              <a:blipFill>
                <a:blip r:embed="rId6"/>
                <a:stretch>
                  <a:fillRect b="-1220"/>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E2BB32D3-3A6F-4E15-AB12-E4EE5C5F2A43}"/>
              </a:ext>
            </a:extLst>
          </p:cNvPr>
          <p:cNvSpPr/>
          <p:nvPr/>
        </p:nvSpPr>
        <p:spPr>
          <a:xfrm>
            <a:off x="599613" y="4461607"/>
            <a:ext cx="8077531" cy="415498"/>
          </a:xfrm>
          <a:prstGeom prst="rect">
            <a:avLst/>
          </a:prstGeom>
        </p:spPr>
        <p:txBody>
          <a:bodyPr wrap="square">
            <a:spAutoFit/>
          </a:bodyPr>
          <a:lstStyle/>
          <a:p>
            <a:pPr>
              <a:lnSpc>
                <a:spcPct val="150000"/>
              </a:lnSpc>
            </a:pPr>
            <a:r>
              <a:rPr lang="zh-CN" altLang="zh-CN" sz="1400" b="1" dirty="0">
                <a:solidFill>
                  <a:srgbClr val="FF0000"/>
                </a:solidFill>
                <a:latin typeface="NEU-BZ-S92"/>
                <a:ea typeface="方正书宋_GBK"/>
                <a:cs typeface="Times New Roman" panose="02020603050405020304" pitchFamily="18" charset="0"/>
              </a:rPr>
              <a:t>外啮合齿轮泵的齿数愈少</a:t>
            </a:r>
            <a:r>
              <a:rPr lang="en-US" altLang="zh-CN" sz="1400" b="1" dirty="0">
                <a:solidFill>
                  <a:srgbClr val="FF0000"/>
                </a:solidFill>
                <a:latin typeface="方正书宋_GBK"/>
                <a:cs typeface="Times New Roman" panose="02020603050405020304" pitchFamily="18" charset="0"/>
              </a:rPr>
              <a:t>,</a:t>
            </a:r>
            <a:r>
              <a:rPr lang="zh-CN" altLang="zh-CN" sz="1400" b="1" dirty="0">
                <a:solidFill>
                  <a:srgbClr val="FF0000"/>
                </a:solidFill>
                <a:latin typeface="NEU-BZ-S92"/>
                <a:ea typeface="方正书宋_GBK"/>
                <a:cs typeface="Times New Roman" panose="02020603050405020304" pitchFamily="18" charset="0"/>
              </a:rPr>
              <a:t>脉动率</a:t>
            </a:r>
            <a:r>
              <a:rPr lang="en-US" altLang="zh-CN" sz="1400" b="1" i="1" dirty="0">
                <a:solidFill>
                  <a:srgbClr val="FF0000"/>
                </a:solidFill>
                <a:latin typeface="NEU-BZ-S92"/>
                <a:ea typeface="方正书宋_GBK"/>
                <a:cs typeface="Times New Roman" panose="02020603050405020304" pitchFamily="18" charset="0"/>
              </a:rPr>
              <a:t>σ</a:t>
            </a:r>
            <a:r>
              <a:rPr lang="zh-CN" altLang="zh-CN" sz="1400" b="1" dirty="0">
                <a:solidFill>
                  <a:srgbClr val="FF0000"/>
                </a:solidFill>
                <a:latin typeface="NEU-BZ-S92"/>
                <a:ea typeface="方正书宋_GBK"/>
                <a:cs typeface="Times New Roman" panose="02020603050405020304" pitchFamily="18" charset="0"/>
              </a:rPr>
              <a:t>就愈大</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其值最高可达</a:t>
            </a:r>
            <a:r>
              <a:rPr lang="en-US" altLang="zh-CN" sz="1400" dirty="0">
                <a:solidFill>
                  <a:srgbClr val="000000"/>
                </a:solidFill>
                <a:latin typeface="NEU-BZ-S92"/>
                <a:ea typeface="方正书宋_GBK"/>
                <a:cs typeface="Times New Roman" panose="02020603050405020304" pitchFamily="18" charset="0"/>
              </a:rPr>
              <a:t>0.20</a:t>
            </a:r>
            <a:r>
              <a:rPr lang="zh-CN" altLang="zh-CN" sz="1400" dirty="0">
                <a:solidFill>
                  <a:srgbClr val="000000"/>
                </a:solidFill>
                <a:latin typeface="NEU-BZ-S92"/>
                <a:ea typeface="方正书宋_GBK"/>
                <a:cs typeface="Times New Roman" panose="02020603050405020304" pitchFamily="18" charset="0"/>
              </a:rPr>
              <a:t>以上</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内啮合齿轮泵的流量脉动率就小得多。</a:t>
            </a:r>
            <a:endParaRPr lang="zh-CN" altLang="en-US" sz="2800" dirty="0"/>
          </a:p>
        </p:txBody>
      </p:sp>
    </p:spTree>
    <p:extLst>
      <p:ext uri="{BB962C8B-B14F-4D97-AF65-F5344CB8AC3E}">
        <p14:creationId xmlns:p14="http://schemas.microsoft.com/office/powerpoint/2010/main" val="3787626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heel(1)">
                                      <p:cBhvr>
                                        <p:cTn id="7" dur="20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10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6"/>
                                        </p:tgtEl>
                                        <p:attrNameLst>
                                          <p:attrName>style.visibility</p:attrName>
                                        </p:attrNameLst>
                                      </p:cBhvr>
                                      <p:to>
                                        <p:strVal val="visible"/>
                                      </p:to>
                                    </p:set>
                                    <p:animEffect transition="in" filter="fade">
                                      <p:cBhvr>
                                        <p:cTn id="24" dur="1000"/>
                                        <p:tgtEl>
                                          <p:spTgt spid="16"/>
                                        </p:tgtEl>
                                      </p:cBhvr>
                                    </p:animEffect>
                                    <p:anim calcmode="lin" valueType="num">
                                      <p:cBhvr>
                                        <p:cTn id="25" dur="1000" fill="hold"/>
                                        <p:tgtEl>
                                          <p:spTgt spid="16"/>
                                        </p:tgtEl>
                                        <p:attrNameLst>
                                          <p:attrName>ppt_x</p:attrName>
                                        </p:attrNameLst>
                                      </p:cBhvr>
                                      <p:tavLst>
                                        <p:tav tm="0">
                                          <p:val>
                                            <p:strVal val="#ppt_x"/>
                                          </p:val>
                                        </p:tav>
                                        <p:tav tm="100000">
                                          <p:val>
                                            <p:strVal val="#ppt_x"/>
                                          </p:val>
                                        </p:tav>
                                      </p:tavLst>
                                    </p:anim>
                                    <p:anim calcmode="lin" valueType="num">
                                      <p:cBhvr>
                                        <p:cTn id="2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ipe(left)">
                                      <p:cBhvr>
                                        <p:cTn id="31" dur="10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 calcmode="lin" valueType="num">
                                      <p:cBhvr additive="base">
                                        <p:cTn id="36" dur="500" fill="hold"/>
                                        <p:tgtEl>
                                          <p:spTgt spid="19"/>
                                        </p:tgtEl>
                                        <p:attrNameLst>
                                          <p:attrName>ppt_x</p:attrName>
                                        </p:attrNameLst>
                                      </p:cBhvr>
                                      <p:tavLst>
                                        <p:tav tm="0">
                                          <p:val>
                                            <p:strVal val="#ppt_x"/>
                                          </p:val>
                                        </p:tav>
                                        <p:tav tm="100000">
                                          <p:val>
                                            <p:strVal val="#ppt_x"/>
                                          </p:val>
                                        </p:tav>
                                      </p:tavLst>
                                    </p:anim>
                                    <p:anim calcmode="lin" valueType="num">
                                      <p:cBhvr additive="base">
                                        <p:cTn id="37"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wipe(left)">
                                      <p:cBhvr>
                                        <p:cTn id="49" dur="1000"/>
                                        <p:tgtEl>
                                          <p:spTgt spid="23"/>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5"/>
                                        </p:tgtEl>
                                        <p:attrNameLst>
                                          <p:attrName>style.visibility</p:attrName>
                                        </p:attrNameLst>
                                      </p:cBhvr>
                                      <p:to>
                                        <p:strVal val="visible"/>
                                      </p:to>
                                    </p:set>
                                    <p:animEffect transition="in" filter="fade">
                                      <p:cBhvr>
                                        <p:cTn id="54" dur="1000"/>
                                        <p:tgtEl>
                                          <p:spTgt spid="25"/>
                                        </p:tgtEl>
                                      </p:cBhvr>
                                    </p:animEffect>
                                    <p:anim calcmode="lin" valueType="num">
                                      <p:cBhvr>
                                        <p:cTn id="55" dur="1000" fill="hold"/>
                                        <p:tgtEl>
                                          <p:spTgt spid="25"/>
                                        </p:tgtEl>
                                        <p:attrNameLst>
                                          <p:attrName>ppt_x</p:attrName>
                                        </p:attrNameLst>
                                      </p:cBhvr>
                                      <p:tavLst>
                                        <p:tav tm="0">
                                          <p:val>
                                            <p:strVal val="#ppt_x"/>
                                          </p:val>
                                        </p:tav>
                                        <p:tav tm="100000">
                                          <p:val>
                                            <p:strVal val="#ppt_x"/>
                                          </p:val>
                                        </p:tav>
                                      </p:tavLst>
                                    </p:anim>
                                    <p:anim calcmode="lin" valueType="num">
                                      <p:cBhvr>
                                        <p:cTn id="56"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6" grpId="0"/>
      <p:bldP spid="17" grpId="0"/>
      <p:bldP spid="19" grpId="0"/>
      <p:bldP spid="22" grpId="0"/>
      <p:bldP spid="23" grpId="0"/>
      <p:bldP spid="2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602006" y="86566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342695"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492942"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709741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72476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8474E29-C010-449E-90DA-FE2BE180AC43}"/>
              </a:ext>
            </a:extLst>
          </p:cNvPr>
          <p:cNvSpPr txBox="1"/>
          <p:nvPr/>
        </p:nvSpPr>
        <p:spPr>
          <a:xfrm>
            <a:off x="635414" y="110704"/>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13" name="直角三角形 12">
            <a:extLst>
              <a:ext uri="{FF2B5EF4-FFF2-40B4-BE49-F238E27FC236}">
                <a16:creationId xmlns:a16="http://schemas.microsoft.com/office/drawing/2014/main" id="{B19F59DD-0B33-40E3-A318-9CDF91E97EE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DF4FB5A2-310A-452A-B503-AC7160C29138}"/>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13B52FF9-651C-437C-BC36-605A8FDA569D}"/>
              </a:ext>
            </a:extLst>
          </p:cNvPr>
          <p:cNvSpPr txBox="1">
            <a:spLocks noChangeArrowheads="1"/>
          </p:cNvSpPr>
          <p:nvPr/>
        </p:nvSpPr>
        <p:spPr bwMode="auto">
          <a:xfrm>
            <a:off x="588276" y="1444473"/>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（一）困油</a:t>
            </a:r>
          </a:p>
        </p:txBody>
      </p:sp>
      <p:sp>
        <p:nvSpPr>
          <p:cNvPr id="4" name="矩形 3">
            <a:extLst>
              <a:ext uri="{FF2B5EF4-FFF2-40B4-BE49-F238E27FC236}">
                <a16:creationId xmlns:a16="http://schemas.microsoft.com/office/drawing/2014/main" id="{07818865-24A6-46BB-9A0F-8E451992FDE4}"/>
              </a:ext>
            </a:extLst>
          </p:cNvPr>
          <p:cNvSpPr/>
          <p:nvPr/>
        </p:nvSpPr>
        <p:spPr>
          <a:xfrm>
            <a:off x="314945" y="1872187"/>
            <a:ext cx="2674877" cy="1200329"/>
          </a:xfrm>
          <a:prstGeom prst="rect">
            <a:avLst/>
          </a:prstGeom>
        </p:spPr>
        <p:txBody>
          <a:bodyPr wrap="square">
            <a:spAutoFit/>
          </a:bodyPr>
          <a:lstStyle/>
          <a:p>
            <a:pPr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齿轮泵要平稳工作</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齿轮啮合的重合度必须大于</a:t>
            </a:r>
            <a:r>
              <a:rPr lang="en-US" altLang="zh-CN" sz="1200" dirty="0">
                <a:solidFill>
                  <a:srgbClr val="000000"/>
                </a:solidFill>
                <a:latin typeface="Times New Roman" panose="02020603050405020304" pitchFamily="18" charset="0"/>
                <a:ea typeface="黑体" panose="02010609060101010101" pitchFamily="49" charset="-122"/>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于是总有两对轮齿同时啮合</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并有一部分油液被围困在两对轮齿所形成的封闭容腔之间</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200" dirty="0">
                <a:solidFill>
                  <a:srgbClr val="000000"/>
                </a:solidFill>
                <a:latin typeface="Times New Roman" panose="02020603050405020304" pitchFamily="18" charset="0"/>
                <a:ea typeface="黑体" panose="02010609060101010101" pitchFamily="49" charset="-122"/>
              </a:rPr>
              <a:t>4-4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sz="2400" dirty="0"/>
          </a:p>
        </p:txBody>
      </p:sp>
      <p:pic>
        <p:nvPicPr>
          <p:cNvPr id="16" name="4T4.EPS" descr="id:2147504423;FounderCES">
            <a:extLst>
              <a:ext uri="{FF2B5EF4-FFF2-40B4-BE49-F238E27FC236}">
                <a16:creationId xmlns:a16="http://schemas.microsoft.com/office/drawing/2014/main" id="{25FFAC38-8859-4986-A4FF-13FDE543187B}"/>
              </a:ext>
            </a:extLst>
          </p:cNvPr>
          <p:cNvPicPr/>
          <p:nvPr/>
        </p:nvPicPr>
        <p:blipFill>
          <a:blip r:embed="rId3"/>
          <a:stretch>
            <a:fillRect/>
          </a:stretch>
        </p:blipFill>
        <p:spPr>
          <a:xfrm>
            <a:off x="3230491" y="1572955"/>
            <a:ext cx="5218430" cy="1403350"/>
          </a:xfrm>
          <a:prstGeom prst="rect">
            <a:avLst/>
          </a:prstGeom>
        </p:spPr>
      </p:pic>
      <p:sp>
        <p:nvSpPr>
          <p:cNvPr id="18" name="矩形 17">
            <a:extLst>
              <a:ext uri="{FF2B5EF4-FFF2-40B4-BE49-F238E27FC236}">
                <a16:creationId xmlns:a16="http://schemas.microsoft.com/office/drawing/2014/main" id="{E4AD6C76-2EA8-4229-A185-D8075667894B}"/>
              </a:ext>
            </a:extLst>
          </p:cNvPr>
          <p:cNvSpPr/>
          <p:nvPr/>
        </p:nvSpPr>
        <p:spPr>
          <a:xfrm>
            <a:off x="5208764" y="2876702"/>
            <a:ext cx="1261884"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4-4</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困油现象</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9" name="圆角矩形 6">
            <a:extLst>
              <a:ext uri="{FF2B5EF4-FFF2-40B4-BE49-F238E27FC236}">
                <a16:creationId xmlns:a16="http://schemas.microsoft.com/office/drawing/2014/main" id="{2EDF5412-84F3-4F71-8207-B97A7DA6E2CD}"/>
              </a:ext>
            </a:extLst>
          </p:cNvPr>
          <p:cNvSpPr/>
          <p:nvPr/>
        </p:nvSpPr>
        <p:spPr>
          <a:xfrm>
            <a:off x="3245659" y="1514042"/>
            <a:ext cx="5203261" cy="163452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CF5736A0-27D7-4021-9A49-27334F341FC5}"/>
              </a:ext>
            </a:extLst>
          </p:cNvPr>
          <p:cNvSpPr/>
          <p:nvPr/>
        </p:nvSpPr>
        <p:spPr>
          <a:xfrm>
            <a:off x="745157" y="3208877"/>
            <a:ext cx="7968630" cy="253916"/>
          </a:xfrm>
          <a:prstGeom prst="rect">
            <a:avLst/>
          </a:prstGeom>
        </p:spPr>
        <p:txBody>
          <a:bodyPr wrap="square">
            <a:spAutoFit/>
          </a:bodyPr>
          <a:lstStyle/>
          <a:p>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个封闭腔的容积</a:t>
            </a:r>
            <a:r>
              <a:rPr lang="en-US" altLang="zh-CN" sz="1050" dirty="0">
                <a:solidFill>
                  <a:srgbClr val="FF0000"/>
                </a:solidFill>
                <a:latin typeface="Times New Roman" panose="02020603050405020304" pitchFamily="18" charset="0"/>
                <a:ea typeface="黑体" panose="02010609060101010101" pitchFamily="49" charset="-122"/>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开始时随着齿轮的转动逐渐减小</a:t>
            </a:r>
            <a:r>
              <a:rPr lang="en-US" altLang="zh-CN" sz="1050" dirty="0">
                <a:solidFill>
                  <a:srgbClr val="FF0000"/>
                </a:solidFill>
                <a:latin typeface="Times New Roman" panose="02020603050405020304" pitchFamily="18" charset="0"/>
                <a:ea typeface="黑体" panose="02010609060101010101" pitchFamily="49" charset="-122"/>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从图</a:t>
            </a:r>
            <a:r>
              <a:rPr lang="en-US" altLang="zh-CN" sz="1050" dirty="0">
                <a:solidFill>
                  <a:srgbClr val="FF0000"/>
                </a:solidFill>
                <a:latin typeface="Times New Roman" panose="02020603050405020304" pitchFamily="18" charset="0"/>
                <a:ea typeface="黑体" panose="02010609060101010101" pitchFamily="49" charset="-122"/>
              </a:rPr>
              <a:t>4-4a</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到图</a:t>
            </a:r>
            <a:r>
              <a:rPr lang="en-US" altLang="zh-CN" sz="1050" dirty="0">
                <a:solidFill>
                  <a:srgbClr val="FF0000"/>
                </a:solidFill>
                <a:latin typeface="Times New Roman" panose="02020603050405020304" pitchFamily="18" charset="0"/>
                <a:ea typeface="黑体" panose="02010609060101010101" pitchFamily="49" charset="-122"/>
              </a:rPr>
              <a:t>4-4b</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的过程中</a:t>
            </a:r>
            <a:r>
              <a:rPr lang="en-US" altLang="zh-CN" sz="1050" dirty="0">
                <a:solidFill>
                  <a:srgbClr val="FF0000"/>
                </a:solidFill>
                <a:latin typeface="Times New Roman" panose="02020603050405020304" pitchFamily="18" charset="0"/>
                <a:ea typeface="黑体" panose="02010609060101010101" pitchFamily="49" charset="-122"/>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以后又逐渐加大</a:t>
            </a:r>
            <a:r>
              <a:rPr lang="en-US" altLang="zh-CN" sz="1050" dirty="0">
                <a:solidFill>
                  <a:srgbClr val="FF0000"/>
                </a:solidFill>
                <a:latin typeface="Times New Roman" panose="02020603050405020304" pitchFamily="18" charset="0"/>
                <a:ea typeface="黑体" panose="02010609060101010101" pitchFamily="49" charset="-122"/>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从图</a:t>
            </a:r>
            <a:r>
              <a:rPr lang="en-US" altLang="zh-CN" sz="1050" dirty="0">
                <a:solidFill>
                  <a:srgbClr val="FF0000"/>
                </a:solidFill>
                <a:latin typeface="Times New Roman" panose="02020603050405020304" pitchFamily="18" charset="0"/>
                <a:ea typeface="黑体" panose="02010609060101010101" pitchFamily="49" charset="-122"/>
              </a:rPr>
              <a:t>4-4b</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到图</a:t>
            </a:r>
            <a:r>
              <a:rPr lang="en-US" altLang="zh-CN" sz="1050" dirty="0">
                <a:solidFill>
                  <a:srgbClr val="FF0000"/>
                </a:solidFill>
                <a:latin typeface="Times New Roman" panose="02020603050405020304" pitchFamily="18" charset="0"/>
                <a:ea typeface="黑体" panose="02010609060101010101" pitchFamily="49" charset="-122"/>
              </a:rPr>
              <a:t>4-4c</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的过程中</a:t>
            </a:r>
            <a:r>
              <a:rPr lang="en-US" altLang="zh-CN" sz="1050" dirty="0">
                <a:solidFill>
                  <a:srgbClr val="FF0000"/>
                </a:solidFill>
                <a:latin typeface="Times New Roman" panose="02020603050405020304" pitchFamily="18" charset="0"/>
                <a:ea typeface="黑体" panose="02010609060101010101" pitchFamily="49" charset="-122"/>
              </a:rPr>
              <a:t>)</a:t>
            </a:r>
            <a:r>
              <a:rPr lang="zh-CN" altLang="zh-CN" sz="105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solidFill>
                <a:srgbClr val="FF0000"/>
              </a:solidFill>
            </a:endParaRPr>
          </a:p>
        </p:txBody>
      </p:sp>
      <p:sp>
        <p:nvSpPr>
          <p:cNvPr id="23" name="矩形 22">
            <a:extLst>
              <a:ext uri="{FF2B5EF4-FFF2-40B4-BE49-F238E27FC236}">
                <a16:creationId xmlns:a16="http://schemas.microsoft.com/office/drawing/2014/main" id="{A3EA4014-4CBF-41AD-A47D-31CB61E2A8B2}"/>
              </a:ext>
            </a:extLst>
          </p:cNvPr>
          <p:cNvSpPr/>
          <p:nvPr/>
        </p:nvSpPr>
        <p:spPr>
          <a:xfrm>
            <a:off x="588276" y="3434256"/>
            <a:ext cx="7860644" cy="969496"/>
          </a:xfrm>
          <a:prstGeom prst="rect">
            <a:avLst/>
          </a:prstGeom>
        </p:spPr>
        <p:txBody>
          <a:bodyPr wrap="square">
            <a:spAutoFit/>
          </a:bodyPr>
          <a:lstStyle/>
          <a:p>
            <a:pPr indent="3240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封闭腔容积的减小会使被困油液受挤压而产生很高的压力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并从缝隙中挤出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导致油液发热</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并使机件</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如轴承等</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受到额外的负载</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而封闭腔容积的增大又会造成局部真空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使油液中溶解的气体分离</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产生气穴现象。这些都将使泵产生强烈的振动和噪声</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这就是齿轮泵的</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困油现象</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25" name="矩形 24">
            <a:extLst>
              <a:ext uri="{FF2B5EF4-FFF2-40B4-BE49-F238E27FC236}">
                <a16:creationId xmlns:a16="http://schemas.microsoft.com/office/drawing/2014/main" id="{78F91901-CBAB-4776-B559-21169C92312C}"/>
              </a:ext>
            </a:extLst>
          </p:cNvPr>
          <p:cNvSpPr/>
          <p:nvPr/>
        </p:nvSpPr>
        <p:spPr>
          <a:xfrm>
            <a:off x="588276" y="4286780"/>
            <a:ext cx="8031468" cy="692497"/>
          </a:xfrm>
          <a:prstGeom prst="rect">
            <a:avLst/>
          </a:prstGeom>
        </p:spPr>
        <p:txBody>
          <a:bodyPr wrap="square">
            <a:spAutoFit/>
          </a:bodyPr>
          <a:lstStyle/>
          <a:p>
            <a:pPr indent="324000">
              <a:lnSpc>
                <a:spcPct val="150000"/>
              </a:lnSpc>
            </a:pP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消除困油的方法</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通常是在两侧盖板上开卸荷槽</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中的双点画线所示</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使封闭腔容积减小时通过左边的卸荷槽与压油腔相通</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4-4a),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容积增大时通过右边的卸荷槽与吸油腔相通</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4-4c)</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718478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9"/>
                                        </p:tgtEl>
                                        <p:attrNameLst>
                                          <p:attrName>style.visibility</p:attrName>
                                        </p:attrNameLst>
                                      </p:cBhvr>
                                      <p:to>
                                        <p:strVal val="visible"/>
                                      </p:to>
                                    </p:set>
                                    <p:animEffect transition="in" filter="fade">
                                      <p:cBhvr>
                                        <p:cTn id="14" dur="1000"/>
                                        <p:tgtEl>
                                          <p:spTgt spid="19"/>
                                        </p:tgtEl>
                                      </p:cBhvr>
                                    </p:animEffect>
                                    <p:anim calcmode="lin" valueType="num">
                                      <p:cBhvr>
                                        <p:cTn id="15" dur="1000" fill="hold"/>
                                        <p:tgtEl>
                                          <p:spTgt spid="19"/>
                                        </p:tgtEl>
                                        <p:attrNameLst>
                                          <p:attrName>ppt_x</p:attrName>
                                        </p:attrNameLst>
                                      </p:cBhvr>
                                      <p:tavLst>
                                        <p:tav tm="0">
                                          <p:val>
                                            <p:strVal val="#ppt_x"/>
                                          </p:val>
                                        </p:tav>
                                        <p:tav tm="100000">
                                          <p:val>
                                            <p:strVal val="#ppt_x"/>
                                          </p:val>
                                        </p:tav>
                                      </p:tavLst>
                                    </p:anim>
                                    <p:anim calcmode="lin" valueType="num">
                                      <p:cBhvr>
                                        <p:cTn id="16" dur="1000" fill="hold"/>
                                        <p:tgtEl>
                                          <p:spTgt spid="1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anim calcmode="lin" valueType="num">
                                      <p:cBhvr>
                                        <p:cTn id="20" dur="1000" fill="hold"/>
                                        <p:tgtEl>
                                          <p:spTgt spid="16"/>
                                        </p:tgtEl>
                                        <p:attrNameLst>
                                          <p:attrName>ppt_x</p:attrName>
                                        </p:attrNameLst>
                                      </p:cBhvr>
                                      <p:tavLst>
                                        <p:tav tm="0">
                                          <p:val>
                                            <p:strVal val="#ppt_x"/>
                                          </p:val>
                                        </p:tav>
                                        <p:tav tm="100000">
                                          <p:val>
                                            <p:strVal val="#ppt_x"/>
                                          </p:val>
                                        </p:tav>
                                      </p:tavLst>
                                    </p:anim>
                                    <p:anim calcmode="lin" valueType="num">
                                      <p:cBhvr>
                                        <p:cTn id="21" dur="1000" fill="hold"/>
                                        <p:tgtEl>
                                          <p:spTgt spid="1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wipe(up)">
                                      <p:cBhvr>
                                        <p:cTn id="36" dur="1000"/>
                                        <p:tgtEl>
                                          <p:spTgt spid="23"/>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wipe(up)">
                                      <p:cBhvr>
                                        <p:cTn id="41" dur="1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19" grpId="0" animBg="1"/>
      <p:bldP spid="21" grpId="0"/>
      <p:bldP spid="23" grpId="0"/>
      <p:bldP spid="2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602006" y="86566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342695"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492942"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709741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72476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8474E29-C010-449E-90DA-FE2BE180AC43}"/>
              </a:ext>
            </a:extLst>
          </p:cNvPr>
          <p:cNvSpPr txBox="1"/>
          <p:nvPr/>
        </p:nvSpPr>
        <p:spPr>
          <a:xfrm>
            <a:off x="635413" y="11637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13" name="直角三角形 12">
            <a:extLst>
              <a:ext uri="{FF2B5EF4-FFF2-40B4-BE49-F238E27FC236}">
                <a16:creationId xmlns:a16="http://schemas.microsoft.com/office/drawing/2014/main" id="{B19F59DD-0B33-40E3-A318-9CDF91E97EE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DF4FB5A2-310A-452A-B503-AC7160C29138}"/>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13B52FF9-651C-437C-BC36-605A8FDA569D}"/>
              </a:ext>
            </a:extLst>
          </p:cNvPr>
          <p:cNvSpPr txBox="1">
            <a:spLocks noChangeArrowheads="1"/>
          </p:cNvSpPr>
          <p:nvPr/>
        </p:nvSpPr>
        <p:spPr bwMode="auto">
          <a:xfrm>
            <a:off x="588276" y="1444473"/>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（一）困油</a:t>
            </a:r>
          </a:p>
        </p:txBody>
      </p:sp>
      <p:pic>
        <p:nvPicPr>
          <p:cNvPr id="20" name="4T5.EPS" descr="id:2147504430;FounderCES">
            <a:extLst>
              <a:ext uri="{FF2B5EF4-FFF2-40B4-BE49-F238E27FC236}">
                <a16:creationId xmlns:a16="http://schemas.microsoft.com/office/drawing/2014/main" id="{28F457EE-A0C5-43A4-82D4-DCB60E96C3F9}"/>
              </a:ext>
            </a:extLst>
          </p:cNvPr>
          <p:cNvPicPr/>
          <p:nvPr/>
        </p:nvPicPr>
        <p:blipFill>
          <a:blip r:embed="rId3"/>
          <a:stretch>
            <a:fillRect/>
          </a:stretch>
        </p:blipFill>
        <p:spPr>
          <a:xfrm>
            <a:off x="2659186" y="1492604"/>
            <a:ext cx="3850640" cy="1943100"/>
          </a:xfrm>
          <a:prstGeom prst="rect">
            <a:avLst/>
          </a:prstGeom>
        </p:spPr>
      </p:pic>
      <p:sp>
        <p:nvSpPr>
          <p:cNvPr id="19" name="圆角矩形 6">
            <a:extLst>
              <a:ext uri="{FF2B5EF4-FFF2-40B4-BE49-F238E27FC236}">
                <a16:creationId xmlns:a16="http://schemas.microsoft.com/office/drawing/2014/main" id="{2EDF5412-84F3-4F71-8207-B97A7DA6E2CD}"/>
              </a:ext>
            </a:extLst>
          </p:cNvPr>
          <p:cNvSpPr/>
          <p:nvPr/>
        </p:nvSpPr>
        <p:spPr>
          <a:xfrm>
            <a:off x="2510302" y="1476180"/>
            <a:ext cx="4139879" cy="230790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7" name="矩形 16">
            <a:extLst>
              <a:ext uri="{FF2B5EF4-FFF2-40B4-BE49-F238E27FC236}">
                <a16:creationId xmlns:a16="http://schemas.microsoft.com/office/drawing/2014/main" id="{36AE0236-2E5C-487E-8134-F23AE69056D9}"/>
              </a:ext>
            </a:extLst>
          </p:cNvPr>
          <p:cNvSpPr/>
          <p:nvPr/>
        </p:nvSpPr>
        <p:spPr>
          <a:xfrm>
            <a:off x="3776174" y="3494476"/>
            <a:ext cx="1608133" cy="230832"/>
          </a:xfrm>
          <a:prstGeom prst="rect">
            <a:avLst/>
          </a:prstGeom>
        </p:spPr>
        <p:txBody>
          <a:bodyPr wrap="none">
            <a:spAutoFit/>
          </a:bodyPr>
          <a:lstStyle/>
          <a:p>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900" dirty="0">
                <a:solidFill>
                  <a:srgbClr val="000000"/>
                </a:solidFill>
                <a:latin typeface="Times New Roman" panose="02020603050405020304" pitchFamily="18" charset="0"/>
                <a:ea typeface="黑体" panose="02010609060101010101" pitchFamily="49" charset="-122"/>
              </a:rPr>
              <a:t>4-5</a:t>
            </a:r>
            <a:r>
              <a:rPr lang="zh-CN" altLang="zh-CN" sz="9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几种异形困油卸荷槽</a:t>
            </a:r>
            <a:endParaRPr lang="zh-CN" altLang="en-US" dirty="0"/>
          </a:p>
        </p:txBody>
      </p:sp>
      <p:sp>
        <p:nvSpPr>
          <p:cNvPr id="24" name="矩形 23">
            <a:extLst>
              <a:ext uri="{FF2B5EF4-FFF2-40B4-BE49-F238E27FC236}">
                <a16:creationId xmlns:a16="http://schemas.microsoft.com/office/drawing/2014/main" id="{6E8C095E-D28C-4BE0-9008-649DB39BB1A0}"/>
              </a:ext>
            </a:extLst>
          </p:cNvPr>
          <p:cNvSpPr/>
          <p:nvPr/>
        </p:nvSpPr>
        <p:spPr>
          <a:xfrm>
            <a:off x="2510302" y="3842070"/>
            <a:ext cx="4572000" cy="279115"/>
          </a:xfrm>
          <a:prstGeom prst="rect">
            <a:avLst/>
          </a:prstGeom>
        </p:spPr>
        <p:txBody>
          <a:bodyPr>
            <a:spAutoFit/>
          </a:bodyPr>
          <a:lstStyle/>
          <a:p>
            <a:pPr indent="266700">
              <a:lnSpc>
                <a:spcPts val="1575"/>
              </a:lnSpc>
              <a:spcAft>
                <a:spcPts val="0"/>
              </a:spcAft>
            </a:pP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4-5</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所示为几种异形卸荷槽</a:t>
            </a:r>
            <a:r>
              <a:rPr lang="en-US"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5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其消除困油现象的效果更佳。</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26" name="矩形 25">
            <a:extLst>
              <a:ext uri="{FF2B5EF4-FFF2-40B4-BE49-F238E27FC236}">
                <a16:creationId xmlns:a16="http://schemas.microsoft.com/office/drawing/2014/main" id="{EBEE5F95-20ED-4EEF-B50D-3CF55DDEFC4F}"/>
              </a:ext>
            </a:extLst>
          </p:cNvPr>
          <p:cNvSpPr/>
          <p:nvPr/>
        </p:nvSpPr>
        <p:spPr>
          <a:xfrm>
            <a:off x="227920" y="4130767"/>
            <a:ext cx="8451317" cy="830997"/>
          </a:xfrm>
          <a:prstGeom prst="rect">
            <a:avLst/>
          </a:prstGeom>
        </p:spPr>
        <p:txBody>
          <a:bodyPr wrap="square">
            <a:spAutoFit/>
          </a:bodyPr>
          <a:lstStyle/>
          <a:p>
            <a:pPr indent="432000" algn="ctr">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应当指出</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困油现象在其他液压泵中同样存在</a:t>
            </a:r>
            <a:r>
              <a:rPr lang="en-US" altLang="zh-CN" sz="1600" b="1" dirty="0">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是个共性问题。</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32000" algn="ctr">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在设计与制造液压泵时应竭力避免。</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748510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ntr" presetSubtype="0" fill="hold" grpId="0"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580">
                                          <p:stCondLst>
                                            <p:cond delay="0"/>
                                          </p:stCondLst>
                                        </p:cTn>
                                        <p:tgtEl>
                                          <p:spTgt spid="24"/>
                                        </p:tgtEl>
                                      </p:cBhvr>
                                    </p:animEffect>
                                    <p:anim calcmode="lin" valueType="num">
                                      <p:cBhvr>
                                        <p:cTn id="25"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30" dur="26">
                                          <p:stCondLst>
                                            <p:cond delay="650"/>
                                          </p:stCondLst>
                                        </p:cTn>
                                        <p:tgtEl>
                                          <p:spTgt spid="24"/>
                                        </p:tgtEl>
                                      </p:cBhvr>
                                      <p:to x="100000" y="60000"/>
                                    </p:animScale>
                                    <p:animScale>
                                      <p:cBhvr>
                                        <p:cTn id="31" dur="166" decel="50000">
                                          <p:stCondLst>
                                            <p:cond delay="676"/>
                                          </p:stCondLst>
                                        </p:cTn>
                                        <p:tgtEl>
                                          <p:spTgt spid="24"/>
                                        </p:tgtEl>
                                      </p:cBhvr>
                                      <p:to x="100000" y="100000"/>
                                    </p:animScale>
                                    <p:animScale>
                                      <p:cBhvr>
                                        <p:cTn id="32" dur="26">
                                          <p:stCondLst>
                                            <p:cond delay="1312"/>
                                          </p:stCondLst>
                                        </p:cTn>
                                        <p:tgtEl>
                                          <p:spTgt spid="24"/>
                                        </p:tgtEl>
                                      </p:cBhvr>
                                      <p:to x="100000" y="80000"/>
                                    </p:animScale>
                                    <p:animScale>
                                      <p:cBhvr>
                                        <p:cTn id="33" dur="166" decel="50000">
                                          <p:stCondLst>
                                            <p:cond delay="1338"/>
                                          </p:stCondLst>
                                        </p:cTn>
                                        <p:tgtEl>
                                          <p:spTgt spid="24"/>
                                        </p:tgtEl>
                                      </p:cBhvr>
                                      <p:to x="100000" y="100000"/>
                                    </p:animScale>
                                    <p:animScale>
                                      <p:cBhvr>
                                        <p:cTn id="34" dur="26">
                                          <p:stCondLst>
                                            <p:cond delay="1642"/>
                                          </p:stCondLst>
                                        </p:cTn>
                                        <p:tgtEl>
                                          <p:spTgt spid="24"/>
                                        </p:tgtEl>
                                      </p:cBhvr>
                                      <p:to x="100000" y="90000"/>
                                    </p:animScale>
                                    <p:animScale>
                                      <p:cBhvr>
                                        <p:cTn id="35" dur="166" decel="50000">
                                          <p:stCondLst>
                                            <p:cond delay="1668"/>
                                          </p:stCondLst>
                                        </p:cTn>
                                        <p:tgtEl>
                                          <p:spTgt spid="24"/>
                                        </p:tgtEl>
                                      </p:cBhvr>
                                      <p:to x="100000" y="100000"/>
                                    </p:animScale>
                                    <p:animScale>
                                      <p:cBhvr>
                                        <p:cTn id="36" dur="26">
                                          <p:stCondLst>
                                            <p:cond delay="1808"/>
                                          </p:stCondLst>
                                        </p:cTn>
                                        <p:tgtEl>
                                          <p:spTgt spid="24"/>
                                        </p:tgtEl>
                                      </p:cBhvr>
                                      <p:to x="100000" y="95000"/>
                                    </p:animScale>
                                    <p:animScale>
                                      <p:cBhvr>
                                        <p:cTn id="37" dur="166" decel="50000">
                                          <p:stCondLst>
                                            <p:cond delay="1834"/>
                                          </p:stCondLst>
                                        </p:cTn>
                                        <p:tgtEl>
                                          <p:spTgt spid="24"/>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grpId="0" nodeType="clickEffect">
                                  <p:stCondLst>
                                    <p:cond delay="0"/>
                                  </p:stCondLst>
                                  <p:childTnLst>
                                    <p:set>
                                      <p:cBhvr>
                                        <p:cTn id="41" dur="1" fill="hold">
                                          <p:stCondLst>
                                            <p:cond delay="0"/>
                                          </p:stCondLst>
                                        </p:cTn>
                                        <p:tgtEl>
                                          <p:spTgt spid="26"/>
                                        </p:tgtEl>
                                        <p:attrNameLst>
                                          <p:attrName>style.visibility</p:attrName>
                                        </p:attrNameLst>
                                      </p:cBhvr>
                                      <p:to>
                                        <p:strVal val="visible"/>
                                      </p:to>
                                    </p:set>
                                    <p:anim calcmode="lin" valueType="num">
                                      <p:cBhvr>
                                        <p:cTn id="42" dur="500" fill="hold"/>
                                        <p:tgtEl>
                                          <p:spTgt spid="26"/>
                                        </p:tgtEl>
                                        <p:attrNameLst>
                                          <p:attrName>ppt_w</p:attrName>
                                        </p:attrNameLst>
                                      </p:cBhvr>
                                      <p:tavLst>
                                        <p:tav tm="0">
                                          <p:val>
                                            <p:fltVal val="0"/>
                                          </p:val>
                                        </p:tav>
                                        <p:tav tm="100000">
                                          <p:val>
                                            <p:strVal val="#ppt_w"/>
                                          </p:val>
                                        </p:tav>
                                      </p:tavLst>
                                    </p:anim>
                                    <p:anim calcmode="lin" valueType="num">
                                      <p:cBhvr>
                                        <p:cTn id="43" dur="500" fill="hold"/>
                                        <p:tgtEl>
                                          <p:spTgt spid="26"/>
                                        </p:tgtEl>
                                        <p:attrNameLst>
                                          <p:attrName>ppt_h</p:attrName>
                                        </p:attrNameLst>
                                      </p:cBhvr>
                                      <p:tavLst>
                                        <p:tav tm="0">
                                          <p:val>
                                            <p:fltVal val="0"/>
                                          </p:val>
                                        </p:tav>
                                        <p:tav tm="100000">
                                          <p:val>
                                            <p:strVal val="#ppt_h"/>
                                          </p:val>
                                        </p:tav>
                                      </p:tavLst>
                                    </p:anim>
                                    <p:animEffect transition="in" filter="fade">
                                      <p:cBhvr>
                                        <p:cTn id="4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7" grpId="0"/>
      <p:bldP spid="24" grpId="0"/>
      <p:bldP spid="2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37F5F5F-733D-4B04-B3D7-B7859C374AAF}"/>
              </a:ext>
            </a:extLst>
          </p:cNvPr>
          <p:cNvSpPr/>
          <p:nvPr/>
        </p:nvSpPr>
        <p:spPr>
          <a:xfrm>
            <a:off x="5656488" y="946609"/>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概述</a:t>
            </a:r>
          </a:p>
        </p:txBody>
      </p:sp>
      <p:sp>
        <p:nvSpPr>
          <p:cNvPr id="6" name="文本框 5">
            <a:extLst>
              <a:ext uri="{FF2B5EF4-FFF2-40B4-BE49-F238E27FC236}">
                <a16:creationId xmlns:a16="http://schemas.microsoft.com/office/drawing/2014/main" id="{42340508-3A5D-4E4E-904B-720EC70EDC22}"/>
              </a:ext>
            </a:extLst>
          </p:cNvPr>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第四章</a:t>
            </a:r>
          </a:p>
        </p:txBody>
      </p:sp>
      <p:sp>
        <p:nvSpPr>
          <p:cNvPr id="7" name="矩形 6">
            <a:extLst>
              <a:ext uri="{FF2B5EF4-FFF2-40B4-BE49-F238E27FC236}">
                <a16:creationId xmlns:a16="http://schemas.microsoft.com/office/drawing/2014/main" id="{CF508671-31D2-4EF4-BA4A-636566B1952C}"/>
              </a:ext>
            </a:extLst>
          </p:cNvPr>
          <p:cNvSpPr/>
          <p:nvPr/>
        </p:nvSpPr>
        <p:spPr>
          <a:xfrm>
            <a:off x="918429" y="3540257"/>
            <a:ext cx="2118914" cy="1077218"/>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液压泵和</a:t>
            </a:r>
            <a:endParaRPr lang="en-US" altLang="zh-CN" sz="3200" dirty="0">
              <a:solidFill>
                <a:schemeClr val="bg1">
                  <a:lumMod val="95000"/>
                </a:schemeClr>
              </a:solidFill>
              <a:latin typeface="Times New Roman" panose="02020603050405020304" pitchFamily="18" charset="0"/>
              <a:ea typeface="黑体" panose="02010609060101010101" pitchFamily="49" charset="-122"/>
            </a:endParaRPr>
          </a:p>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液压马达</a:t>
            </a:r>
          </a:p>
        </p:txBody>
      </p:sp>
      <p:sp>
        <p:nvSpPr>
          <p:cNvPr id="12" name="矩形 11">
            <a:extLst>
              <a:ext uri="{FF2B5EF4-FFF2-40B4-BE49-F238E27FC236}">
                <a16:creationId xmlns:a16="http://schemas.microsoft.com/office/drawing/2014/main" id="{ABA23DB7-FD74-465D-9F41-D8C869E6CF03}"/>
              </a:ext>
            </a:extLst>
          </p:cNvPr>
          <p:cNvSpPr/>
          <p:nvPr/>
        </p:nvSpPr>
        <p:spPr>
          <a:xfrm>
            <a:off x="5656488" y="239707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齿轮泵</a:t>
            </a:r>
          </a:p>
        </p:txBody>
      </p:sp>
      <p:sp>
        <p:nvSpPr>
          <p:cNvPr id="13" name="矩形 12">
            <a:extLst>
              <a:ext uri="{FF2B5EF4-FFF2-40B4-BE49-F238E27FC236}">
                <a16:creationId xmlns:a16="http://schemas.microsoft.com/office/drawing/2014/main" id="{9E5FF98F-37BA-4B31-A813-5BA7EF9BB7F7}"/>
              </a:ext>
            </a:extLst>
          </p:cNvPr>
          <p:cNvSpPr/>
          <p:nvPr/>
        </p:nvSpPr>
        <p:spPr>
          <a:xfrm>
            <a:off x="5656488" y="3848033"/>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叶片泵</a:t>
            </a:r>
          </a:p>
        </p:txBody>
      </p:sp>
    </p:spTree>
    <p:extLst>
      <p:ext uri="{BB962C8B-B14F-4D97-AF65-F5344CB8AC3E}">
        <p14:creationId xmlns:p14="http://schemas.microsoft.com/office/powerpoint/2010/main" val="2675485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6"/>
                                        </p:tgtEl>
                                      </p:cBhvr>
                                    </p:animEffect>
                                    <p:animScale>
                                      <p:cBhvr>
                                        <p:cTn id="7" dur="250" autoRev="1" fill="hold"/>
                                        <p:tgtEl>
                                          <p:spTgt spid="6"/>
                                        </p:tgtEl>
                                      </p:cBhvr>
                                      <p:by x="105000" y="105000"/>
                                    </p:animScale>
                                  </p:childTnLst>
                                </p:cTn>
                              </p:par>
                            </p:childTnLst>
                          </p:cTn>
                        </p:par>
                        <p:par>
                          <p:cTn id="8" fill="hold">
                            <p:stCondLst>
                              <p:cond delay="500"/>
                            </p:stCondLst>
                            <p:childTnLst>
                              <p:par>
                                <p:cTn id="9" presetID="26" presetClass="emph" presetSubtype="0" fill="hold" grpId="0" nodeType="afterEffect">
                                  <p:stCondLst>
                                    <p:cond delay="0"/>
                                  </p:stCondLst>
                                  <p:childTnLst>
                                    <p:animEffect transition="out" filter="fade">
                                      <p:cBhvr>
                                        <p:cTn id="10" dur="500" tmFilter="0, 0; .2, .5; .8, .5; 1, 0"/>
                                        <p:tgtEl>
                                          <p:spTgt spid="7"/>
                                        </p:tgtEl>
                                      </p:cBhvr>
                                    </p:animEffect>
                                    <p:animScale>
                                      <p:cBhvr>
                                        <p:cTn id="11" dur="250" autoRev="1" fill="hold"/>
                                        <p:tgtEl>
                                          <p:spTgt spid="7"/>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1000"/>
                                        <p:tgtEl>
                                          <p:spTgt spid="4"/>
                                        </p:tgtEl>
                                      </p:cBhvr>
                                    </p:animEffect>
                                    <p:anim calcmode="lin" valueType="num">
                                      <p:cBhvr>
                                        <p:cTn id="17" dur="1000" fill="hold"/>
                                        <p:tgtEl>
                                          <p:spTgt spid="4"/>
                                        </p:tgtEl>
                                        <p:attrNameLst>
                                          <p:attrName>ppt_x</p:attrName>
                                        </p:attrNameLst>
                                      </p:cBhvr>
                                      <p:tavLst>
                                        <p:tav tm="0">
                                          <p:val>
                                            <p:strVal val="#ppt_x"/>
                                          </p:val>
                                        </p:tav>
                                        <p:tav tm="100000">
                                          <p:val>
                                            <p:strVal val="#ppt_x"/>
                                          </p:val>
                                        </p:tav>
                                      </p:tavLst>
                                    </p:anim>
                                    <p:anim calcmode="lin" valueType="num">
                                      <p:cBhvr>
                                        <p:cTn id="1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grpId="0" nodeType="clickEffect">
                                  <p:stCondLst>
                                    <p:cond delay="0"/>
                                  </p:stCondLst>
                                  <p:childTnLst>
                                    <p:set>
                                      <p:cBhvr>
                                        <p:cTn id="29" dur="1" fill="hold">
                                          <p:stCondLst>
                                            <p:cond delay="0"/>
                                          </p:stCondLst>
                                        </p:cTn>
                                        <p:tgtEl>
                                          <p:spTgt spid="13"/>
                                        </p:tgtEl>
                                        <p:attrNameLst>
                                          <p:attrName>style.visibility</p:attrName>
                                        </p:attrNameLst>
                                      </p:cBhvr>
                                      <p:to>
                                        <p:strVal val="visible"/>
                                      </p:to>
                                    </p:set>
                                    <p:animEffect transition="in" filter="fade">
                                      <p:cBhvr>
                                        <p:cTn id="30" dur="1000"/>
                                        <p:tgtEl>
                                          <p:spTgt spid="13"/>
                                        </p:tgtEl>
                                      </p:cBhvr>
                                    </p:animEffect>
                                    <p:anim calcmode="lin" valueType="num">
                                      <p:cBhvr>
                                        <p:cTn id="31" dur="1000" fill="hold"/>
                                        <p:tgtEl>
                                          <p:spTgt spid="13"/>
                                        </p:tgtEl>
                                        <p:attrNameLst>
                                          <p:attrName>ppt_x</p:attrName>
                                        </p:attrNameLst>
                                      </p:cBhvr>
                                      <p:tavLst>
                                        <p:tav tm="0">
                                          <p:val>
                                            <p:strVal val="#ppt_x"/>
                                          </p:val>
                                        </p:tav>
                                        <p:tav tm="100000">
                                          <p:val>
                                            <p:strVal val="#ppt_x"/>
                                          </p:val>
                                        </p:tav>
                                      </p:tavLst>
                                    </p:anim>
                                    <p:anim calcmode="lin" valueType="num">
                                      <p:cBhvr>
                                        <p:cTn id="32"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602006" y="86566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342695"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492942"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709741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72476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8474E29-C010-449E-90DA-FE2BE180AC43}"/>
              </a:ext>
            </a:extLst>
          </p:cNvPr>
          <p:cNvSpPr txBox="1"/>
          <p:nvPr/>
        </p:nvSpPr>
        <p:spPr>
          <a:xfrm>
            <a:off x="635414" y="111541"/>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13" name="直角三角形 12">
            <a:extLst>
              <a:ext uri="{FF2B5EF4-FFF2-40B4-BE49-F238E27FC236}">
                <a16:creationId xmlns:a16="http://schemas.microsoft.com/office/drawing/2014/main" id="{E85A0DFB-B9B4-4843-A7D2-B40CA2F3DCE2}"/>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86DFD130-54E6-4CC9-917F-0FBF2ADF8AB4}"/>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3ACAF566-F489-4E60-8ADF-08D071FBA4B8}"/>
              </a:ext>
            </a:extLst>
          </p:cNvPr>
          <p:cNvSpPr txBox="1">
            <a:spLocks noChangeArrowheads="1"/>
          </p:cNvSpPr>
          <p:nvPr/>
        </p:nvSpPr>
        <p:spPr bwMode="auto">
          <a:xfrm>
            <a:off x="588276" y="1444473"/>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（二）泄漏</a:t>
            </a:r>
          </a:p>
        </p:txBody>
      </p:sp>
      <p:sp>
        <p:nvSpPr>
          <p:cNvPr id="16" name="矩形 15">
            <a:extLst>
              <a:ext uri="{FF2B5EF4-FFF2-40B4-BE49-F238E27FC236}">
                <a16:creationId xmlns:a16="http://schemas.microsoft.com/office/drawing/2014/main" id="{186DEF72-818F-410D-8ADE-C1EF2CEC01ED}"/>
              </a:ext>
            </a:extLst>
          </p:cNvPr>
          <p:cNvSpPr/>
          <p:nvPr/>
        </p:nvSpPr>
        <p:spPr>
          <a:xfrm>
            <a:off x="899108" y="1930951"/>
            <a:ext cx="7152142" cy="2400657"/>
          </a:xfrm>
          <a:prstGeom prst="rect">
            <a:avLst/>
          </a:prstGeom>
        </p:spPr>
        <p:txBody>
          <a:bodyPr wrap="square">
            <a:spAutoFit/>
          </a:bodyPr>
          <a:lstStyle/>
          <a:p>
            <a:pPr algn="ctr">
              <a:lnSpc>
                <a:spcPct val="150000"/>
              </a:lnSpc>
            </a:pPr>
            <a:r>
              <a:rPr lang="zh-CN" altLang="en-US" sz="1600" dirty="0"/>
              <a:t>外啮合齿轮泵高压腔的压力油可通过</a:t>
            </a:r>
            <a:endParaRPr lang="en-US" altLang="zh-CN" sz="1600" dirty="0"/>
          </a:p>
          <a:p>
            <a:pPr algn="ctr">
              <a:lnSpc>
                <a:spcPct val="150000"/>
              </a:lnSpc>
            </a:pPr>
            <a:r>
              <a:rPr lang="zh-CN" altLang="en-US" sz="2000" b="1" dirty="0"/>
              <a:t>齿轮两侧面和两端盖间轴向间隙</a:t>
            </a:r>
            <a:r>
              <a:rPr lang="zh-CN" altLang="en-US" sz="1600" dirty="0"/>
              <a:t>、</a:t>
            </a:r>
            <a:r>
              <a:rPr lang="zh-CN" altLang="en-US" sz="2000" b="1" dirty="0"/>
              <a:t>泵体内孔和齿顶圆间的径向间隙</a:t>
            </a:r>
            <a:r>
              <a:rPr lang="zh-CN" altLang="en-US" sz="1600" dirty="0"/>
              <a:t>及</a:t>
            </a:r>
            <a:r>
              <a:rPr lang="zh-CN" altLang="en-US" sz="2000" b="1" dirty="0"/>
              <a:t>齿轮啮合线处的间隙</a:t>
            </a:r>
            <a:r>
              <a:rPr lang="zh-CN" altLang="en-US" sz="1600" dirty="0"/>
              <a:t>泄漏到低压腔中去。</a:t>
            </a:r>
            <a:endParaRPr lang="en-US" altLang="zh-CN" sz="1600" dirty="0"/>
          </a:p>
          <a:p>
            <a:pPr algn="ctr">
              <a:lnSpc>
                <a:spcPct val="150000"/>
              </a:lnSpc>
            </a:pPr>
            <a:r>
              <a:rPr lang="zh-CN" altLang="en-US" sz="1600" dirty="0"/>
              <a:t>其中</a:t>
            </a:r>
            <a:r>
              <a:rPr lang="zh-CN" altLang="en-US" sz="2000" b="1" dirty="0"/>
              <a:t>对泄漏影响</a:t>
            </a:r>
            <a:r>
              <a:rPr lang="zh-CN" altLang="en-US" sz="2000" dirty="0"/>
              <a:t>最大</a:t>
            </a:r>
            <a:r>
              <a:rPr lang="zh-CN" altLang="en-US" sz="1600" dirty="0"/>
              <a:t>的是</a:t>
            </a:r>
            <a:r>
              <a:rPr lang="zh-CN" altLang="en-US" sz="2000" b="1" dirty="0">
                <a:solidFill>
                  <a:srgbClr val="FF0000"/>
                </a:solidFill>
              </a:rPr>
              <a:t>轴向间隙</a:t>
            </a:r>
            <a:r>
              <a:rPr lang="en-US" altLang="zh-CN" sz="1600" dirty="0"/>
              <a:t>,</a:t>
            </a:r>
            <a:r>
              <a:rPr lang="zh-CN" altLang="en-US" sz="1600" dirty="0"/>
              <a:t>可占总泄漏量的</a:t>
            </a:r>
            <a:r>
              <a:rPr lang="en-US" altLang="zh-CN" sz="2800" b="1" dirty="0">
                <a:solidFill>
                  <a:srgbClr val="FF0000"/>
                </a:solidFill>
              </a:rPr>
              <a:t>75%~80%</a:t>
            </a:r>
            <a:r>
              <a:rPr lang="zh-CN" altLang="en-US" sz="1600" dirty="0"/>
              <a:t>。</a:t>
            </a:r>
            <a:endParaRPr lang="en-US" altLang="zh-CN" sz="1600" dirty="0"/>
          </a:p>
          <a:p>
            <a:pPr algn="ctr">
              <a:lnSpc>
                <a:spcPct val="150000"/>
              </a:lnSpc>
            </a:pPr>
            <a:r>
              <a:rPr lang="zh-CN" altLang="en-US" sz="1600" dirty="0"/>
              <a:t>它是影响齿轮泵压力提高的首要问题。</a:t>
            </a:r>
          </a:p>
        </p:txBody>
      </p:sp>
    </p:spTree>
    <p:extLst>
      <p:ext uri="{BB962C8B-B14F-4D97-AF65-F5344CB8AC3E}">
        <p14:creationId xmlns:p14="http://schemas.microsoft.com/office/powerpoint/2010/main" val="9318815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602006" y="86566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342695"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492942"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709741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72476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8474E29-C010-449E-90DA-FE2BE180AC43}"/>
              </a:ext>
            </a:extLst>
          </p:cNvPr>
          <p:cNvSpPr txBox="1"/>
          <p:nvPr/>
        </p:nvSpPr>
        <p:spPr>
          <a:xfrm>
            <a:off x="635414"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13" name="直角三角形 12">
            <a:extLst>
              <a:ext uri="{FF2B5EF4-FFF2-40B4-BE49-F238E27FC236}">
                <a16:creationId xmlns:a16="http://schemas.microsoft.com/office/drawing/2014/main" id="{504D8778-BDF8-4317-8DED-249DBD2442FE}"/>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968C0D05-CB0B-4F6F-B100-5FD0465C98DF}"/>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5ED84376-3FAE-4DFD-B025-6054AE050E92}"/>
              </a:ext>
            </a:extLst>
          </p:cNvPr>
          <p:cNvSpPr txBox="1">
            <a:spLocks noChangeArrowheads="1"/>
          </p:cNvSpPr>
          <p:nvPr/>
        </p:nvSpPr>
        <p:spPr bwMode="auto">
          <a:xfrm>
            <a:off x="588275" y="1444473"/>
            <a:ext cx="225723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（三）径向不平衡力</a:t>
            </a:r>
          </a:p>
        </p:txBody>
      </p:sp>
      <p:sp>
        <p:nvSpPr>
          <p:cNvPr id="4" name="矩形 3">
            <a:extLst>
              <a:ext uri="{FF2B5EF4-FFF2-40B4-BE49-F238E27FC236}">
                <a16:creationId xmlns:a16="http://schemas.microsoft.com/office/drawing/2014/main" id="{0896179D-E3DD-4A9C-B19A-7F947DAF996A}"/>
              </a:ext>
            </a:extLst>
          </p:cNvPr>
          <p:cNvSpPr/>
          <p:nvPr/>
        </p:nvSpPr>
        <p:spPr>
          <a:xfrm>
            <a:off x="430212" y="1860622"/>
            <a:ext cx="7988237" cy="2585323"/>
          </a:xfrm>
          <a:prstGeom prst="rect">
            <a:avLst/>
          </a:prstGeom>
        </p:spPr>
        <p:txBody>
          <a:bodyPr wrap="square">
            <a:spAutoFit/>
          </a:bodyPr>
          <a:lstStyle/>
          <a:p>
            <a:pPr indent="4572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齿轮泵中</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从压油腔经过泵体内孔和齿顶圆间的</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径向间隙向吸油腔泄漏的油液</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其压力随径向位置而不同。</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可以认为</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从压油腔到吸油腔的压力是逐级下降的</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其合力相当于给齿轮轴一个径向作用力</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此力称为径向不平衡力。</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lnSpc>
                <a:spcPct val="150000"/>
              </a:lnSpc>
              <a:spcAft>
                <a:spcPts val="0"/>
              </a:spcAft>
            </a:pP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工作压力越高</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径向不平衡力也越大</a:t>
            </a:r>
            <a:r>
              <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直接影响轴承的寿命。</a:t>
            </a:r>
            <a:endParaRPr lang="en-US"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indent="457200"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径向不平衡力很大时能使轴弯曲、齿顶和壳体内表面产生摩擦。</a:t>
            </a:r>
            <a:endParaRPr lang="zh-CN" altLang="zh-CN"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94008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2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602006" y="865662"/>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三、外啮合齿轮泵的结构特点和优缺点</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342695"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492942" y="89281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7097416"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7247663"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8474E29-C010-449E-90DA-FE2BE180AC43}"/>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13" name="直角三角形 12">
            <a:extLst>
              <a:ext uri="{FF2B5EF4-FFF2-40B4-BE49-F238E27FC236}">
                <a16:creationId xmlns:a16="http://schemas.microsoft.com/office/drawing/2014/main" id="{E675CC63-02BB-41DA-98A3-FA47E2215A22}"/>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96A08EBD-FBD1-40E5-8791-5EC3696233F5}"/>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4BF9999A-8B0F-4A60-953E-E84509B0F112}"/>
              </a:ext>
            </a:extLst>
          </p:cNvPr>
          <p:cNvSpPr txBox="1">
            <a:spLocks noChangeArrowheads="1"/>
          </p:cNvSpPr>
          <p:nvPr/>
        </p:nvSpPr>
        <p:spPr bwMode="auto">
          <a:xfrm>
            <a:off x="588275" y="1444473"/>
            <a:ext cx="156024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（四）优缺点</a:t>
            </a:r>
          </a:p>
        </p:txBody>
      </p:sp>
      <p:sp>
        <p:nvSpPr>
          <p:cNvPr id="4" name="矩形 3">
            <a:extLst>
              <a:ext uri="{FF2B5EF4-FFF2-40B4-BE49-F238E27FC236}">
                <a16:creationId xmlns:a16="http://schemas.microsoft.com/office/drawing/2014/main" id="{846380B8-98B6-4D4D-AAC2-71EBEEA07F08}"/>
              </a:ext>
            </a:extLst>
          </p:cNvPr>
          <p:cNvSpPr/>
          <p:nvPr/>
        </p:nvSpPr>
        <p:spPr>
          <a:xfrm>
            <a:off x="737159" y="1709612"/>
            <a:ext cx="7423150" cy="2677656"/>
          </a:xfrm>
          <a:prstGeom prst="rect">
            <a:avLst/>
          </a:prstGeom>
        </p:spPr>
        <p:txBody>
          <a:bodyPr wrap="square">
            <a:spAutoFit/>
          </a:bodyPr>
          <a:lstStyle/>
          <a:p>
            <a:pPr indent="457200">
              <a:lnSpc>
                <a:spcPct val="200000"/>
              </a:lnSpc>
            </a:pPr>
            <a:r>
              <a:rPr lang="zh-CN" altLang="en-US" dirty="0"/>
              <a:t>外啮合齿轮泵的</a:t>
            </a:r>
            <a:r>
              <a:rPr lang="zh-CN" altLang="en-US" sz="2400" b="1" dirty="0">
                <a:solidFill>
                  <a:srgbClr val="FF0000"/>
                </a:solidFill>
              </a:rPr>
              <a:t>优点</a:t>
            </a:r>
            <a:r>
              <a:rPr lang="zh-CN" altLang="en-US" dirty="0"/>
              <a:t>是结构简单</a:t>
            </a:r>
            <a:r>
              <a:rPr lang="en-US" altLang="zh-CN" dirty="0"/>
              <a:t>,</a:t>
            </a:r>
            <a:r>
              <a:rPr lang="zh-CN" altLang="en-US" dirty="0"/>
              <a:t>尺寸小</a:t>
            </a:r>
            <a:r>
              <a:rPr lang="en-US" altLang="zh-CN" dirty="0"/>
              <a:t>,</a:t>
            </a:r>
            <a:r>
              <a:rPr lang="zh-CN" altLang="en-US" dirty="0"/>
              <a:t>制造方便</a:t>
            </a:r>
            <a:r>
              <a:rPr lang="en-US" altLang="zh-CN" dirty="0"/>
              <a:t>,</a:t>
            </a:r>
            <a:r>
              <a:rPr lang="zh-CN" altLang="en-US" dirty="0"/>
              <a:t>价格低廉</a:t>
            </a:r>
            <a:r>
              <a:rPr lang="en-US" altLang="zh-CN" dirty="0"/>
              <a:t>,</a:t>
            </a:r>
            <a:r>
              <a:rPr lang="zh-CN" altLang="en-US" dirty="0"/>
              <a:t>工作可靠</a:t>
            </a:r>
            <a:r>
              <a:rPr lang="en-US" altLang="zh-CN" dirty="0"/>
              <a:t>,</a:t>
            </a:r>
            <a:r>
              <a:rPr lang="zh-CN" altLang="en-US" dirty="0"/>
              <a:t>自吸能力强</a:t>
            </a:r>
            <a:r>
              <a:rPr lang="en-US" altLang="zh-CN" dirty="0"/>
              <a:t>,</a:t>
            </a:r>
            <a:r>
              <a:rPr lang="zh-CN" altLang="en-US" dirty="0"/>
              <a:t>对油液污染不敏感</a:t>
            </a:r>
            <a:r>
              <a:rPr lang="en-US" altLang="zh-CN" dirty="0"/>
              <a:t>,</a:t>
            </a:r>
            <a:r>
              <a:rPr lang="zh-CN" altLang="en-US" dirty="0"/>
              <a:t>维护容易。</a:t>
            </a:r>
            <a:endParaRPr lang="en-US" altLang="zh-CN" dirty="0"/>
          </a:p>
          <a:p>
            <a:pPr indent="457200">
              <a:lnSpc>
                <a:spcPct val="200000"/>
              </a:lnSpc>
            </a:pPr>
            <a:r>
              <a:rPr lang="zh-CN" altLang="en-US" dirty="0"/>
              <a:t>它的</a:t>
            </a:r>
            <a:r>
              <a:rPr lang="zh-CN" altLang="en-US" sz="2400" b="1" dirty="0">
                <a:solidFill>
                  <a:srgbClr val="FF0000"/>
                </a:solidFill>
              </a:rPr>
              <a:t>缺点</a:t>
            </a:r>
            <a:r>
              <a:rPr lang="zh-CN" altLang="en-US" dirty="0"/>
              <a:t>是一些机件承受不平衡径向力</a:t>
            </a:r>
            <a:r>
              <a:rPr lang="en-US" altLang="zh-CN" dirty="0"/>
              <a:t>,</a:t>
            </a:r>
            <a:r>
              <a:rPr lang="zh-CN" altLang="en-US" dirty="0"/>
              <a:t>磨损严重</a:t>
            </a:r>
            <a:r>
              <a:rPr lang="en-US" altLang="zh-CN" dirty="0"/>
              <a:t>,</a:t>
            </a:r>
            <a:r>
              <a:rPr lang="zh-CN" altLang="en-US" dirty="0"/>
              <a:t>泄漏大。此外</a:t>
            </a:r>
            <a:r>
              <a:rPr lang="en-US" altLang="zh-CN" dirty="0"/>
              <a:t>,</a:t>
            </a:r>
            <a:r>
              <a:rPr lang="zh-CN" altLang="en-US" dirty="0"/>
              <a:t>它的流量脉动大</a:t>
            </a:r>
            <a:r>
              <a:rPr lang="en-US" altLang="zh-CN" dirty="0"/>
              <a:t>,</a:t>
            </a:r>
            <a:r>
              <a:rPr lang="zh-CN" altLang="en-US" dirty="0"/>
              <a:t>因而压力脉动和噪声都较大。</a:t>
            </a:r>
          </a:p>
        </p:txBody>
      </p:sp>
    </p:spTree>
    <p:extLst>
      <p:ext uri="{BB962C8B-B14F-4D97-AF65-F5344CB8AC3E}">
        <p14:creationId xmlns:p14="http://schemas.microsoft.com/office/powerpoint/2010/main" val="59980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四、提高外啮合齿轮泵压力的措施</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410465"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560712"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842900"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993147"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B3FA644-00F6-483B-8A97-1163C5B6BF26}"/>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2" name="矩形 1">
            <a:extLst>
              <a:ext uri="{FF2B5EF4-FFF2-40B4-BE49-F238E27FC236}">
                <a16:creationId xmlns:a16="http://schemas.microsoft.com/office/drawing/2014/main" id="{2FE88C03-F5BC-4021-93BC-47CB660DE68E}"/>
              </a:ext>
            </a:extLst>
          </p:cNvPr>
          <p:cNvSpPr/>
          <p:nvPr/>
        </p:nvSpPr>
        <p:spPr>
          <a:xfrm>
            <a:off x="33603" y="1402158"/>
            <a:ext cx="9209552" cy="1569660"/>
          </a:xfrm>
          <a:prstGeom prst="rect">
            <a:avLst/>
          </a:prstGeom>
        </p:spPr>
        <p:txBody>
          <a:bodyPr wrap="square">
            <a:spAutoFit/>
          </a:bodyPr>
          <a:lstStyle/>
          <a:p>
            <a:pPr algn="ctr">
              <a:lnSpc>
                <a:spcPct val="150000"/>
              </a:lnSpc>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要提高齿轮泵工作压力</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首要的问题是解决轴向泄漏。</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而造成轴向泄漏的原因是齿轮端面和端盖侧面的间隙。</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解决这问题的关键是要在齿轮泵长期工作时</a:t>
            </a:r>
            <a:r>
              <a:rPr lang="en-US" altLang="zh-CN" sz="1600" dirty="0">
                <a:solidFill>
                  <a:srgbClr val="000000"/>
                </a:solidFill>
                <a:latin typeface="Times New Roman" panose="02020603050405020304" pitchFamily="18" charset="0"/>
                <a:ea typeface="黑体" panose="02010609060101010101" pitchFamily="49" charset="-122"/>
              </a:rPr>
              <a:t>,</a:t>
            </a:r>
          </a:p>
          <a:p>
            <a:pPr algn="ctr">
              <a:lnSpc>
                <a:spcPct val="150000"/>
              </a:lnSpc>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如何控制齿轮端面和端盖侧面之间保持一个合适的间隙。</a:t>
            </a:r>
            <a:endParaRPr lang="zh-CN" altLang="en-US" sz="1600" dirty="0"/>
          </a:p>
        </p:txBody>
      </p:sp>
      <p:sp>
        <p:nvSpPr>
          <p:cNvPr id="14" name="矩形 13">
            <a:extLst>
              <a:ext uri="{FF2B5EF4-FFF2-40B4-BE49-F238E27FC236}">
                <a16:creationId xmlns:a16="http://schemas.microsoft.com/office/drawing/2014/main" id="{4438EE71-7F57-4F96-AD07-D13927EDDBC3}"/>
              </a:ext>
            </a:extLst>
          </p:cNvPr>
          <p:cNvSpPr/>
          <p:nvPr/>
        </p:nvSpPr>
        <p:spPr>
          <a:xfrm>
            <a:off x="1081863" y="3051017"/>
            <a:ext cx="6511808" cy="400110"/>
          </a:xfrm>
          <a:prstGeom prst="rect">
            <a:avLst/>
          </a:prstGeom>
        </p:spPr>
        <p:txBody>
          <a:bodyPr wrap="square">
            <a:spAutoFit/>
          </a:bodyPr>
          <a:lstStyle/>
          <a:p>
            <a:r>
              <a:rPr lang="zh-CN" altLang="en-US" sz="2000" b="1" dirty="0">
                <a:solidFill>
                  <a:srgbClr val="FF0000"/>
                </a:solidFill>
              </a:rPr>
              <a:t>在高、中压齿轮泵中</a:t>
            </a:r>
            <a:r>
              <a:rPr lang="en-US" altLang="zh-CN" sz="2000" b="1" dirty="0">
                <a:solidFill>
                  <a:srgbClr val="FF0000"/>
                </a:solidFill>
              </a:rPr>
              <a:t>,</a:t>
            </a:r>
            <a:r>
              <a:rPr lang="zh-CN" altLang="en-US" sz="2000" b="1" dirty="0">
                <a:solidFill>
                  <a:srgbClr val="FF0000"/>
                </a:solidFill>
              </a:rPr>
              <a:t>一般采用轴向间隙自动补偿的办法。</a:t>
            </a:r>
          </a:p>
        </p:txBody>
      </p:sp>
      <p:sp>
        <p:nvSpPr>
          <p:cNvPr id="16" name="矩形 15">
            <a:extLst>
              <a:ext uri="{FF2B5EF4-FFF2-40B4-BE49-F238E27FC236}">
                <a16:creationId xmlns:a16="http://schemas.microsoft.com/office/drawing/2014/main" id="{F8D6D583-2D67-496D-8F11-0BC4B62EED81}"/>
              </a:ext>
            </a:extLst>
          </p:cNvPr>
          <p:cNvSpPr/>
          <p:nvPr/>
        </p:nvSpPr>
        <p:spPr>
          <a:xfrm>
            <a:off x="600533" y="3561143"/>
            <a:ext cx="7792994" cy="1061829"/>
          </a:xfrm>
          <a:prstGeom prst="rect">
            <a:avLst/>
          </a:prstGeom>
        </p:spPr>
        <p:txBody>
          <a:bodyPr wrap="square">
            <a:spAutoFit/>
          </a:bodyPr>
          <a:lstStyle/>
          <a:p>
            <a:pPr indent="360000" algn="just">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其原理是把与齿轮端面相接触的部件制作成轴向可移动的</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并将压油腔的压力油经专门的通道引入到这个可动部件背面一定形状的油腔中</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使该部件始终受到一个与工作压力成比例的轴向力压向齿轮端面</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从而保证泵的轴向间隙能与工作压力自动适应且长期稳定。</a:t>
            </a:r>
            <a:endParaRPr lang="zh-CN" altLang="en-US" sz="2800" dirty="0"/>
          </a:p>
        </p:txBody>
      </p:sp>
      <p:sp>
        <p:nvSpPr>
          <p:cNvPr id="17" name="圆角矩形 6">
            <a:extLst>
              <a:ext uri="{FF2B5EF4-FFF2-40B4-BE49-F238E27FC236}">
                <a16:creationId xmlns:a16="http://schemas.microsoft.com/office/drawing/2014/main" id="{433E163B-27BF-4810-8FEE-B09F2BBE5B62}"/>
              </a:ext>
            </a:extLst>
          </p:cNvPr>
          <p:cNvSpPr/>
          <p:nvPr/>
        </p:nvSpPr>
        <p:spPr>
          <a:xfrm>
            <a:off x="519604" y="1356471"/>
            <a:ext cx="7954854" cy="163452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8" name="圆角矩形 6">
            <a:extLst>
              <a:ext uri="{FF2B5EF4-FFF2-40B4-BE49-F238E27FC236}">
                <a16:creationId xmlns:a16="http://schemas.microsoft.com/office/drawing/2014/main" id="{6B5BA684-2773-4C60-AFBA-A16FD34F19C2}"/>
              </a:ext>
            </a:extLst>
          </p:cNvPr>
          <p:cNvSpPr/>
          <p:nvPr/>
        </p:nvSpPr>
        <p:spPr>
          <a:xfrm>
            <a:off x="519603" y="3465810"/>
            <a:ext cx="7954854" cy="127739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341440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6"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down)">
                                      <p:cBhvr>
                                        <p:cTn id="19" dur="580">
                                          <p:stCondLst>
                                            <p:cond delay="0"/>
                                          </p:stCondLst>
                                        </p:cTn>
                                        <p:tgtEl>
                                          <p:spTgt spid="14"/>
                                        </p:tgtEl>
                                      </p:cBhvr>
                                    </p:animEffect>
                                    <p:anim calcmode="lin" valueType="num">
                                      <p:cBhvr>
                                        <p:cTn id="20"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21"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22"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23"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24"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25" dur="26">
                                          <p:stCondLst>
                                            <p:cond delay="650"/>
                                          </p:stCondLst>
                                        </p:cTn>
                                        <p:tgtEl>
                                          <p:spTgt spid="14"/>
                                        </p:tgtEl>
                                      </p:cBhvr>
                                      <p:to x="100000" y="60000"/>
                                    </p:animScale>
                                    <p:animScale>
                                      <p:cBhvr>
                                        <p:cTn id="26" dur="166" decel="50000">
                                          <p:stCondLst>
                                            <p:cond delay="676"/>
                                          </p:stCondLst>
                                        </p:cTn>
                                        <p:tgtEl>
                                          <p:spTgt spid="14"/>
                                        </p:tgtEl>
                                      </p:cBhvr>
                                      <p:to x="100000" y="100000"/>
                                    </p:animScale>
                                    <p:animScale>
                                      <p:cBhvr>
                                        <p:cTn id="27" dur="26">
                                          <p:stCondLst>
                                            <p:cond delay="1312"/>
                                          </p:stCondLst>
                                        </p:cTn>
                                        <p:tgtEl>
                                          <p:spTgt spid="14"/>
                                        </p:tgtEl>
                                      </p:cBhvr>
                                      <p:to x="100000" y="80000"/>
                                    </p:animScale>
                                    <p:animScale>
                                      <p:cBhvr>
                                        <p:cTn id="28" dur="166" decel="50000">
                                          <p:stCondLst>
                                            <p:cond delay="1338"/>
                                          </p:stCondLst>
                                        </p:cTn>
                                        <p:tgtEl>
                                          <p:spTgt spid="14"/>
                                        </p:tgtEl>
                                      </p:cBhvr>
                                      <p:to x="100000" y="100000"/>
                                    </p:animScale>
                                    <p:animScale>
                                      <p:cBhvr>
                                        <p:cTn id="29" dur="26">
                                          <p:stCondLst>
                                            <p:cond delay="1642"/>
                                          </p:stCondLst>
                                        </p:cTn>
                                        <p:tgtEl>
                                          <p:spTgt spid="14"/>
                                        </p:tgtEl>
                                      </p:cBhvr>
                                      <p:to x="100000" y="90000"/>
                                    </p:animScale>
                                    <p:animScale>
                                      <p:cBhvr>
                                        <p:cTn id="30" dur="166" decel="50000">
                                          <p:stCondLst>
                                            <p:cond delay="1668"/>
                                          </p:stCondLst>
                                        </p:cTn>
                                        <p:tgtEl>
                                          <p:spTgt spid="14"/>
                                        </p:tgtEl>
                                      </p:cBhvr>
                                      <p:to x="100000" y="100000"/>
                                    </p:animScale>
                                    <p:animScale>
                                      <p:cBhvr>
                                        <p:cTn id="31" dur="26">
                                          <p:stCondLst>
                                            <p:cond delay="1808"/>
                                          </p:stCondLst>
                                        </p:cTn>
                                        <p:tgtEl>
                                          <p:spTgt spid="14"/>
                                        </p:tgtEl>
                                      </p:cBhvr>
                                      <p:to x="100000" y="95000"/>
                                    </p:animScale>
                                    <p:animScale>
                                      <p:cBhvr>
                                        <p:cTn id="32" dur="166" decel="50000">
                                          <p:stCondLst>
                                            <p:cond delay="1834"/>
                                          </p:stCondLst>
                                        </p:cTn>
                                        <p:tgtEl>
                                          <p:spTgt spid="14"/>
                                        </p:tgtEl>
                                      </p:cBhvr>
                                      <p:to x="100000" y="100000"/>
                                    </p:animScale>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1000"/>
                                        <p:tgtEl>
                                          <p:spTgt spid="18"/>
                                        </p:tgtEl>
                                      </p:cBhvr>
                                    </p:animEffect>
                                    <p:anim calcmode="lin" valueType="num">
                                      <p:cBhvr>
                                        <p:cTn id="38" dur="1000" fill="hold"/>
                                        <p:tgtEl>
                                          <p:spTgt spid="18"/>
                                        </p:tgtEl>
                                        <p:attrNameLst>
                                          <p:attrName>ppt_x</p:attrName>
                                        </p:attrNameLst>
                                      </p:cBhvr>
                                      <p:tavLst>
                                        <p:tav tm="0">
                                          <p:val>
                                            <p:strVal val="#ppt_x"/>
                                          </p:val>
                                        </p:tav>
                                        <p:tav tm="100000">
                                          <p:val>
                                            <p:strVal val="#ppt_x"/>
                                          </p:val>
                                        </p:tav>
                                      </p:tavLst>
                                    </p:anim>
                                    <p:anim calcmode="lin" valueType="num">
                                      <p:cBhvr>
                                        <p:cTn id="39" dur="1000" fill="hold"/>
                                        <p:tgtEl>
                                          <p:spTgt spid="18"/>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4" grpId="0"/>
      <p:bldP spid="16" grpId="0"/>
      <p:bldP spid="17" grpId="0" animBg="1"/>
      <p:bldP spid="1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四、提高外啮合齿轮泵压力的措施</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410465"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560712"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842900"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993147" y="926806"/>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文本框 11">
            <a:extLst>
              <a:ext uri="{FF2B5EF4-FFF2-40B4-BE49-F238E27FC236}">
                <a16:creationId xmlns:a16="http://schemas.microsoft.com/office/drawing/2014/main" id="{4B3FA644-00F6-483B-8A97-1163C5B6BF26}"/>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4" name="矩形 3">
            <a:extLst>
              <a:ext uri="{FF2B5EF4-FFF2-40B4-BE49-F238E27FC236}">
                <a16:creationId xmlns:a16="http://schemas.microsoft.com/office/drawing/2014/main" id="{36BBEB55-42EE-4A90-9AE4-8DB07CD3578E}"/>
              </a:ext>
            </a:extLst>
          </p:cNvPr>
          <p:cNvSpPr/>
          <p:nvPr/>
        </p:nvSpPr>
        <p:spPr>
          <a:xfrm>
            <a:off x="2703427" y="1567110"/>
            <a:ext cx="1465726" cy="1615827"/>
          </a:xfrm>
          <a:prstGeom prst="rect">
            <a:avLst/>
          </a:prstGeom>
        </p:spPr>
        <p:txBody>
          <a:bodyPr wrap="square">
            <a:spAutoFit/>
          </a:bodyPr>
          <a:lstStyle/>
          <a:p>
            <a:pPr algn="ctr">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这个可动部件可以是能整体移动的</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如浮动轴套</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4-6)</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或浮动侧板</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4-7),</a:t>
            </a:r>
          </a:p>
          <a:p>
            <a:pPr algn="ctr">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也可以是能产生一定挠度的弹性侧板。</a:t>
            </a:r>
            <a:endParaRPr lang="zh-CN" altLang="zh-CN" sz="1100" dirty="0">
              <a:solidFill>
                <a:srgbClr val="000000"/>
              </a:solidFill>
              <a:effectLst/>
              <a:latin typeface="NEU-BZ-S92"/>
              <a:ea typeface="方正书宋_GBK"/>
              <a:cs typeface="Times New Roman" panose="02020603050405020304" pitchFamily="18" charset="0"/>
            </a:endParaRPr>
          </a:p>
        </p:txBody>
      </p:sp>
      <p:pic>
        <p:nvPicPr>
          <p:cNvPr id="13" name="4T6.EPS">
            <a:extLst>
              <a:ext uri="{FF2B5EF4-FFF2-40B4-BE49-F238E27FC236}">
                <a16:creationId xmlns:a16="http://schemas.microsoft.com/office/drawing/2014/main" id="{F22F8375-47CE-4509-83BE-7FC7532E06D4}"/>
              </a:ext>
            </a:extLst>
          </p:cNvPr>
          <p:cNvPicPr/>
          <p:nvPr/>
        </p:nvPicPr>
        <p:blipFill>
          <a:blip r:embed="rId3"/>
          <a:stretch>
            <a:fillRect/>
          </a:stretch>
        </p:blipFill>
        <p:spPr>
          <a:xfrm>
            <a:off x="6524261" y="1380312"/>
            <a:ext cx="2167220" cy="1845004"/>
          </a:xfrm>
          <a:prstGeom prst="rect">
            <a:avLst/>
          </a:prstGeom>
        </p:spPr>
      </p:pic>
      <p:pic>
        <p:nvPicPr>
          <p:cNvPr id="14" name="4T7.EPS">
            <a:extLst>
              <a:ext uri="{FF2B5EF4-FFF2-40B4-BE49-F238E27FC236}">
                <a16:creationId xmlns:a16="http://schemas.microsoft.com/office/drawing/2014/main" id="{CA7653BF-F62F-4010-8715-C086B5E86C3B}"/>
              </a:ext>
            </a:extLst>
          </p:cNvPr>
          <p:cNvPicPr/>
          <p:nvPr/>
        </p:nvPicPr>
        <p:blipFill>
          <a:blip r:embed="rId4"/>
          <a:stretch>
            <a:fillRect/>
          </a:stretch>
        </p:blipFill>
        <p:spPr>
          <a:xfrm>
            <a:off x="4354678" y="1246251"/>
            <a:ext cx="2303953" cy="2140264"/>
          </a:xfrm>
          <a:prstGeom prst="rect">
            <a:avLst/>
          </a:prstGeom>
        </p:spPr>
      </p:pic>
      <p:sp>
        <p:nvSpPr>
          <p:cNvPr id="16" name="矩形 15">
            <a:extLst>
              <a:ext uri="{FF2B5EF4-FFF2-40B4-BE49-F238E27FC236}">
                <a16:creationId xmlns:a16="http://schemas.microsoft.com/office/drawing/2014/main" id="{611C6898-5D63-45EE-B984-391D6D4DC856}"/>
              </a:ext>
            </a:extLst>
          </p:cNvPr>
          <p:cNvSpPr/>
          <p:nvPr/>
        </p:nvSpPr>
        <p:spPr>
          <a:xfrm>
            <a:off x="7399140" y="3123933"/>
            <a:ext cx="1292341"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rPr>
              <a:t>4-6</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带浮动轴套的齿轮泵</a:t>
            </a:r>
            <a:endParaRPr lang="zh-CN" altLang="en-US" sz="1400" dirty="0"/>
          </a:p>
        </p:txBody>
      </p:sp>
      <p:sp>
        <p:nvSpPr>
          <p:cNvPr id="18" name="矩形 17">
            <a:extLst>
              <a:ext uri="{FF2B5EF4-FFF2-40B4-BE49-F238E27FC236}">
                <a16:creationId xmlns:a16="http://schemas.microsoft.com/office/drawing/2014/main" id="{49FCB961-FD69-4D47-8AFC-9D8B2C09439F}"/>
              </a:ext>
            </a:extLst>
          </p:cNvPr>
          <p:cNvSpPr/>
          <p:nvPr/>
        </p:nvSpPr>
        <p:spPr>
          <a:xfrm>
            <a:off x="4971921" y="3125302"/>
            <a:ext cx="1292341"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rPr>
              <a:t>4-7</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带浮动侧板的齿轮泵</a:t>
            </a:r>
            <a:endParaRPr lang="zh-CN" altLang="en-US" sz="1400" dirty="0"/>
          </a:p>
        </p:txBody>
      </p:sp>
      <p:sp>
        <p:nvSpPr>
          <p:cNvPr id="19" name="圆角矩形 6">
            <a:extLst>
              <a:ext uri="{FF2B5EF4-FFF2-40B4-BE49-F238E27FC236}">
                <a16:creationId xmlns:a16="http://schemas.microsoft.com/office/drawing/2014/main" id="{FEA72438-B728-4FE6-B075-1BB94B707AE5}"/>
              </a:ext>
            </a:extLst>
          </p:cNvPr>
          <p:cNvSpPr/>
          <p:nvPr/>
        </p:nvSpPr>
        <p:spPr>
          <a:xfrm>
            <a:off x="2630412" y="1499119"/>
            <a:ext cx="1589896" cy="163452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303CC01D-3D90-491D-A4D3-1C61E095D7F7}"/>
              </a:ext>
            </a:extLst>
          </p:cNvPr>
          <p:cNvSpPr/>
          <p:nvPr/>
        </p:nvSpPr>
        <p:spPr>
          <a:xfrm>
            <a:off x="325432" y="3422661"/>
            <a:ext cx="8178528" cy="1523494"/>
          </a:xfrm>
          <a:prstGeom prst="rect">
            <a:avLst/>
          </a:prstGeom>
        </p:spPr>
        <p:txBody>
          <a:bodyPr wrap="square">
            <a:spAutoFit/>
          </a:bodyPr>
          <a:lstStyle/>
          <a:p>
            <a:pPr indent="324000"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齿轮泵的不平衡径向力也是影响其压力提高的另一个重要问题。</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24000"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目前应用广泛的一种</a:t>
            </a:r>
            <a:r>
              <a:rPr lang="zh-CN" altLang="zh-CN" sz="1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解决办法</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缩小压油口并用扩大泵体内腔高压区径向间隙来实现径向补偿</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24000"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此法的优点在于</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在用浮动轴套产生轴向补偿的同时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由于齿顶处高压油的作用</a:t>
            </a:r>
            <a:r>
              <a:rPr lang="en-US" altLang="zh-CN" sz="1200" dirty="0">
                <a:solidFill>
                  <a:srgbClr val="000000"/>
                </a:solidFill>
                <a:latin typeface="Times New Roman" panose="02020603050405020304" pitchFamily="18" charset="0"/>
                <a:ea typeface="黑体" panose="02010609060101010101" pitchFamily="49" charset="-122"/>
              </a:rPr>
              <a:t>,</a:t>
            </a:r>
          </a:p>
          <a:p>
            <a:pPr indent="324000"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尚可使轴套与齿轮副一起在泵体内浮动</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从而自动地将齿顶圆压紧在泵体的吸油腔侧内壁面上</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200" dirty="0">
                <a:solidFill>
                  <a:srgbClr val="000000"/>
                </a:solidFill>
                <a:latin typeface="Times New Roman" panose="02020603050405020304" pitchFamily="18" charset="0"/>
                <a:ea typeface="黑体" panose="02010609060101010101" pitchFamily="49" charset="-122"/>
              </a:rPr>
              <a:t>4-8),</a:t>
            </a:r>
          </a:p>
          <a:p>
            <a:pPr indent="324000" algn="ctr">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不仅结构简单</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且能使轴承的受力有所减轻。</a:t>
            </a:r>
            <a:endParaRPr lang="zh-CN" altLang="en-US" sz="2400" dirty="0"/>
          </a:p>
        </p:txBody>
      </p:sp>
      <p:pic>
        <p:nvPicPr>
          <p:cNvPr id="22" name="4T8.EPS">
            <a:extLst>
              <a:ext uri="{FF2B5EF4-FFF2-40B4-BE49-F238E27FC236}">
                <a16:creationId xmlns:a16="http://schemas.microsoft.com/office/drawing/2014/main" id="{35678C18-847D-4162-9051-2CAFC1E8E798}"/>
              </a:ext>
            </a:extLst>
          </p:cNvPr>
          <p:cNvPicPr/>
          <p:nvPr/>
        </p:nvPicPr>
        <p:blipFill>
          <a:blip r:embed="rId5"/>
          <a:stretch>
            <a:fillRect/>
          </a:stretch>
        </p:blipFill>
        <p:spPr>
          <a:xfrm>
            <a:off x="191746" y="1517445"/>
            <a:ext cx="2288404" cy="1407482"/>
          </a:xfrm>
          <a:prstGeom prst="rect">
            <a:avLst/>
          </a:prstGeom>
        </p:spPr>
      </p:pic>
      <p:sp>
        <p:nvSpPr>
          <p:cNvPr id="24" name="矩形 23">
            <a:extLst>
              <a:ext uri="{FF2B5EF4-FFF2-40B4-BE49-F238E27FC236}">
                <a16:creationId xmlns:a16="http://schemas.microsoft.com/office/drawing/2014/main" id="{B9468133-05D3-48DF-8395-332339BDFD1A}"/>
              </a:ext>
            </a:extLst>
          </p:cNvPr>
          <p:cNvSpPr/>
          <p:nvPr/>
        </p:nvSpPr>
        <p:spPr>
          <a:xfrm>
            <a:off x="574806" y="2992920"/>
            <a:ext cx="1651414" cy="200055"/>
          </a:xfrm>
          <a:prstGeom prst="rect">
            <a:avLst/>
          </a:prstGeom>
        </p:spPr>
        <p:txBody>
          <a:bodyPr wrap="none">
            <a:spAutoFit/>
          </a:bodyPr>
          <a:lstStyle/>
          <a:p>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700" dirty="0">
                <a:solidFill>
                  <a:srgbClr val="000000"/>
                </a:solidFill>
                <a:latin typeface="Times New Roman" panose="02020603050405020304" pitchFamily="18" charset="0"/>
                <a:ea typeface="黑体" panose="02010609060101010101" pitchFamily="49" charset="-122"/>
              </a:rPr>
              <a:t>4-8</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扩大高压区径向间隙的齿轮泵</a:t>
            </a:r>
            <a:endParaRPr lang="zh-CN" altLang="en-US" sz="1400" dirty="0"/>
          </a:p>
        </p:txBody>
      </p:sp>
    </p:spTree>
    <p:extLst>
      <p:ext uri="{BB962C8B-B14F-4D97-AF65-F5344CB8AC3E}">
        <p14:creationId xmlns:p14="http://schemas.microsoft.com/office/powerpoint/2010/main" val="1489310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9"/>
                                        </p:tgtEl>
                                        <p:attrNameLst>
                                          <p:attrName>style.visibility</p:attrName>
                                        </p:attrNameLst>
                                      </p:cBhvr>
                                      <p:to>
                                        <p:strVal val="visible"/>
                                      </p:to>
                                    </p:set>
                                    <p:anim calcmode="lin" valueType="num">
                                      <p:cBhvr additive="base">
                                        <p:cTn id="11" dur="500" fill="hold"/>
                                        <p:tgtEl>
                                          <p:spTgt spid="19"/>
                                        </p:tgtEl>
                                        <p:attrNameLst>
                                          <p:attrName>ppt_x</p:attrName>
                                        </p:attrNameLst>
                                      </p:cBhvr>
                                      <p:tavLst>
                                        <p:tav tm="0">
                                          <p:val>
                                            <p:strVal val="#ppt_x"/>
                                          </p:val>
                                        </p:tav>
                                        <p:tav tm="100000">
                                          <p:val>
                                            <p:strVal val="#ppt_x"/>
                                          </p:val>
                                        </p:tav>
                                      </p:tavLst>
                                    </p:anim>
                                    <p:anim calcmode="lin" valueType="num">
                                      <p:cBhvr additive="base">
                                        <p:cTn id="12"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1000"/>
                                        <p:tgtEl>
                                          <p:spTgt spid="14"/>
                                        </p:tgtEl>
                                      </p:cBhvr>
                                    </p:animEffect>
                                    <p:anim calcmode="lin" valueType="num">
                                      <p:cBhvr>
                                        <p:cTn id="23" dur="1000" fill="hold"/>
                                        <p:tgtEl>
                                          <p:spTgt spid="14"/>
                                        </p:tgtEl>
                                        <p:attrNameLst>
                                          <p:attrName>ppt_x</p:attrName>
                                        </p:attrNameLst>
                                      </p:cBhvr>
                                      <p:tavLst>
                                        <p:tav tm="0">
                                          <p:val>
                                            <p:strVal val="#ppt_x"/>
                                          </p:val>
                                        </p:tav>
                                        <p:tav tm="100000">
                                          <p:val>
                                            <p:strVal val="#ppt_x"/>
                                          </p:val>
                                        </p:tav>
                                      </p:tavLst>
                                    </p:anim>
                                    <p:anim calcmode="lin" valueType="num">
                                      <p:cBhvr>
                                        <p:cTn id="24" dur="1000" fill="hold"/>
                                        <p:tgtEl>
                                          <p:spTgt spid="14"/>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Effect transition="in" filter="fade">
                                      <p:cBhvr>
                                        <p:cTn id="27" dur="1000"/>
                                        <p:tgtEl>
                                          <p:spTgt spid="16"/>
                                        </p:tgtEl>
                                      </p:cBhvr>
                                    </p:animEffect>
                                    <p:anim calcmode="lin" valueType="num">
                                      <p:cBhvr>
                                        <p:cTn id="28" dur="1000" fill="hold"/>
                                        <p:tgtEl>
                                          <p:spTgt spid="16"/>
                                        </p:tgtEl>
                                        <p:attrNameLst>
                                          <p:attrName>ppt_x</p:attrName>
                                        </p:attrNameLst>
                                      </p:cBhvr>
                                      <p:tavLst>
                                        <p:tav tm="0">
                                          <p:val>
                                            <p:strVal val="#ppt_x"/>
                                          </p:val>
                                        </p:tav>
                                        <p:tav tm="100000">
                                          <p:val>
                                            <p:strVal val="#ppt_x"/>
                                          </p:val>
                                        </p:tav>
                                      </p:tavLst>
                                    </p:anim>
                                    <p:anim calcmode="lin" valueType="num">
                                      <p:cBhvr>
                                        <p:cTn id="29" dur="1000" fill="hold"/>
                                        <p:tgtEl>
                                          <p:spTgt spid="16"/>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1000"/>
                                        <p:tgtEl>
                                          <p:spTgt spid="13"/>
                                        </p:tgtEl>
                                      </p:cBhvr>
                                    </p:animEffect>
                                    <p:anim calcmode="lin" valueType="num">
                                      <p:cBhvr>
                                        <p:cTn id="33" dur="1000" fill="hold"/>
                                        <p:tgtEl>
                                          <p:spTgt spid="13"/>
                                        </p:tgtEl>
                                        <p:attrNameLst>
                                          <p:attrName>ppt_x</p:attrName>
                                        </p:attrNameLst>
                                      </p:cBhvr>
                                      <p:tavLst>
                                        <p:tav tm="0">
                                          <p:val>
                                            <p:strVal val="#ppt_x"/>
                                          </p:val>
                                        </p:tav>
                                        <p:tav tm="100000">
                                          <p:val>
                                            <p:strVal val="#ppt_x"/>
                                          </p:val>
                                        </p:tav>
                                      </p:tavLst>
                                    </p:anim>
                                    <p:anim calcmode="lin" valueType="num">
                                      <p:cBhvr>
                                        <p:cTn id="3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wheel(1)">
                                      <p:cBhvr>
                                        <p:cTn id="39" dur="2000"/>
                                        <p:tgtEl>
                                          <p:spTgt spid="22"/>
                                        </p:tgtEl>
                                      </p:cBhvr>
                                    </p:animEffect>
                                  </p:childTnLst>
                                </p:cTn>
                              </p:par>
                              <p:par>
                                <p:cTn id="40" presetID="21" presetClass="entr" presetSubtype="1" fill="hold" grpId="0"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wheel(1)">
                                      <p:cBhvr>
                                        <p:cTn id="42" dur="20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fill="hold"/>
                                        <p:tgtEl>
                                          <p:spTgt spid="21"/>
                                        </p:tgtEl>
                                        <p:attrNameLst>
                                          <p:attrName>ppt_x</p:attrName>
                                        </p:attrNameLst>
                                      </p:cBhvr>
                                      <p:tavLst>
                                        <p:tav tm="0">
                                          <p:val>
                                            <p:strVal val="#ppt_x"/>
                                          </p:val>
                                        </p:tav>
                                        <p:tav tm="100000">
                                          <p:val>
                                            <p:strVal val="#ppt_x"/>
                                          </p:val>
                                        </p:tav>
                                      </p:tavLst>
                                    </p:anim>
                                    <p:anim calcmode="lin" valueType="num">
                                      <p:cBhvr additive="base">
                                        <p:cTn id="48"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6" grpId="0"/>
      <p:bldP spid="18" grpId="0"/>
      <p:bldP spid="19" grpId="0" animBg="1"/>
      <p:bldP spid="21" grpId="0"/>
      <p:bldP spid="2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7200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8702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5003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6505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0BC73119-3338-450C-9783-9E698CD250D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直角三角形 12">
            <a:extLst>
              <a:ext uri="{FF2B5EF4-FFF2-40B4-BE49-F238E27FC236}">
                <a16:creationId xmlns:a16="http://schemas.microsoft.com/office/drawing/2014/main" id="{BDB54023-E996-4047-A765-004866AD7C0C}"/>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文本框 13">
            <a:extLst>
              <a:ext uri="{FF2B5EF4-FFF2-40B4-BE49-F238E27FC236}">
                <a16:creationId xmlns:a16="http://schemas.microsoft.com/office/drawing/2014/main" id="{435C9116-8A50-4EA0-A827-59C053F119F8}"/>
              </a:ext>
            </a:extLst>
          </p:cNvPr>
          <p:cNvSpPr txBox="1">
            <a:spLocks noChangeArrowheads="1"/>
          </p:cNvSpPr>
          <p:nvPr/>
        </p:nvSpPr>
        <p:spPr bwMode="auto">
          <a:xfrm>
            <a:off x="588276" y="1444473"/>
            <a:ext cx="1566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（一）螺杆泵</a:t>
            </a:r>
          </a:p>
        </p:txBody>
      </p:sp>
      <p:sp>
        <p:nvSpPr>
          <p:cNvPr id="16" name="矩形 15">
            <a:extLst>
              <a:ext uri="{FF2B5EF4-FFF2-40B4-BE49-F238E27FC236}">
                <a16:creationId xmlns:a16="http://schemas.microsoft.com/office/drawing/2014/main" id="{E2346EF2-DD35-4247-9AC6-406BC718A9E2}"/>
              </a:ext>
            </a:extLst>
          </p:cNvPr>
          <p:cNvSpPr/>
          <p:nvPr/>
        </p:nvSpPr>
        <p:spPr>
          <a:xfrm>
            <a:off x="2214035" y="1506028"/>
            <a:ext cx="6589435" cy="307777"/>
          </a:xfrm>
          <a:prstGeom prst="rect">
            <a:avLst/>
          </a:prstGeom>
        </p:spPr>
        <p:txBody>
          <a:bodyPr wrap="squar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螺杆泵实质上是一种外啮合的摆线齿轮泵</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泵内的螺杆可以有两个</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也可以有三个。</a:t>
            </a:r>
            <a:endParaRPr lang="zh-CN" altLang="en-US" sz="2800" dirty="0"/>
          </a:p>
        </p:txBody>
      </p:sp>
      <p:sp>
        <p:nvSpPr>
          <p:cNvPr id="18" name="矩形 17">
            <a:extLst>
              <a:ext uri="{FF2B5EF4-FFF2-40B4-BE49-F238E27FC236}">
                <a16:creationId xmlns:a16="http://schemas.microsoft.com/office/drawing/2014/main" id="{A28E0935-3516-4122-9D46-642B7130FDBA}"/>
              </a:ext>
            </a:extLst>
          </p:cNvPr>
          <p:cNvSpPr/>
          <p:nvPr/>
        </p:nvSpPr>
        <p:spPr>
          <a:xfrm>
            <a:off x="3074712" y="1988493"/>
            <a:ext cx="5545031" cy="1200329"/>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rPr>
              <a:t>4-9</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所示为三螺杆泵的工作原理。三个相互啮合的双头螺杆装在壳体内</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主动螺杆</a:t>
            </a:r>
            <a:r>
              <a:rPr lang="en-US" altLang="zh-CN" sz="1200" dirty="0">
                <a:solidFill>
                  <a:srgbClr val="000000"/>
                </a:solidFill>
                <a:latin typeface="Times New Roman" panose="02020603050405020304" pitchFamily="18" charset="0"/>
                <a:ea typeface="黑体" panose="02010609060101010101" pitchFamily="49" charset="-122"/>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是凸螺杆</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从动螺杆</a:t>
            </a:r>
            <a:r>
              <a:rPr lang="en-US" altLang="zh-CN" sz="1200" dirty="0">
                <a:solidFill>
                  <a:srgbClr val="000000"/>
                </a:solidFill>
                <a:latin typeface="Times New Roman" panose="02020603050405020304" pitchFamily="18" charset="0"/>
                <a:ea typeface="黑体" panose="02010609060101010101" pitchFamily="49" charset="-122"/>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是凹螺杆。三个螺杆的外圆与壳体的对应弧面保持着良好的配合。</a:t>
            </a:r>
            <a:r>
              <a:rPr lang="zh-CN" altLang="en-US"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在横截面内</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它们的齿廓由几对摆线共轭曲线组成</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螺杆的啮合线把主动螺杆和从动螺杆的螺旋槽分割成多个相互隔离的密封工作腔。</a:t>
            </a:r>
            <a:endParaRPr lang="zh-CN" altLang="en-US" sz="2400" dirty="0"/>
          </a:p>
        </p:txBody>
      </p:sp>
      <p:pic>
        <p:nvPicPr>
          <p:cNvPr id="19" name="4T9.EPS">
            <a:extLst>
              <a:ext uri="{FF2B5EF4-FFF2-40B4-BE49-F238E27FC236}">
                <a16:creationId xmlns:a16="http://schemas.microsoft.com/office/drawing/2014/main" id="{6BD78C73-349B-405F-B3AF-0FB863129669}"/>
              </a:ext>
            </a:extLst>
          </p:cNvPr>
          <p:cNvPicPr/>
          <p:nvPr/>
        </p:nvPicPr>
        <p:blipFill>
          <a:blip r:embed="rId3"/>
          <a:stretch>
            <a:fillRect/>
          </a:stretch>
        </p:blipFill>
        <p:spPr>
          <a:xfrm>
            <a:off x="367571" y="2142443"/>
            <a:ext cx="2555875" cy="1583055"/>
          </a:xfrm>
          <a:prstGeom prst="rect">
            <a:avLst/>
          </a:prstGeom>
        </p:spPr>
      </p:pic>
      <p:sp>
        <p:nvSpPr>
          <p:cNvPr id="21" name="矩形 20">
            <a:extLst>
              <a:ext uri="{FF2B5EF4-FFF2-40B4-BE49-F238E27FC236}">
                <a16:creationId xmlns:a16="http://schemas.microsoft.com/office/drawing/2014/main" id="{B64B8783-7022-4718-81CC-610C86F2A503}"/>
              </a:ext>
            </a:extLst>
          </p:cNvPr>
          <p:cNvSpPr/>
          <p:nvPr/>
        </p:nvSpPr>
        <p:spPr>
          <a:xfrm>
            <a:off x="-640491" y="3784827"/>
            <a:ext cx="4572000" cy="379591"/>
          </a:xfrm>
          <a:prstGeom prst="rect">
            <a:avLst/>
          </a:prstGeom>
        </p:spPr>
        <p:txBody>
          <a:bodyPr>
            <a:spAutoFit/>
          </a:bodyPr>
          <a:lstStyle/>
          <a:p>
            <a:pPr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4-9</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螺杆泵</a:t>
            </a:r>
            <a:endParaRPr lang="zh-CN" altLang="zh-CN" sz="1000" dirty="0">
              <a:solidFill>
                <a:srgbClr val="000000"/>
              </a:solidFill>
              <a:latin typeface="NEU-BZ-S92"/>
              <a:ea typeface="方正书宋_GBK"/>
              <a:cs typeface="Times New Roman" panose="02020603050405020304" pitchFamily="18" charset="0"/>
            </a:endParaRPr>
          </a:p>
          <a:p>
            <a:pPr algn="ctr"/>
            <a:r>
              <a:rPr lang="en-US" altLang="zh-CN" sz="700" dirty="0">
                <a:solidFill>
                  <a:srgbClr val="000000"/>
                </a:solidFill>
                <a:latin typeface="Times New Roman" panose="02020603050405020304" pitchFamily="18" charset="0"/>
                <a:ea typeface="黑体" panose="02010609060101010101" pitchFamily="49" charset="-122"/>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从动螺杆　</a:t>
            </a:r>
            <a:r>
              <a:rPr lang="en-US" altLang="zh-CN" sz="700" dirty="0">
                <a:solidFill>
                  <a:srgbClr val="000000"/>
                </a:solidFill>
                <a:latin typeface="Times New Roman" panose="02020603050405020304" pitchFamily="18" charset="0"/>
                <a:ea typeface="黑体" panose="02010609060101010101" pitchFamily="49" charset="-122"/>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吸油口　</a:t>
            </a:r>
            <a:r>
              <a:rPr lang="en-US" altLang="zh-CN" sz="700" dirty="0">
                <a:solidFill>
                  <a:srgbClr val="000000"/>
                </a:solidFill>
                <a:latin typeface="Times New Roman" panose="02020603050405020304" pitchFamily="18" charset="0"/>
                <a:ea typeface="黑体" panose="02010609060101010101" pitchFamily="49" charset="-122"/>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主动螺杆　</a:t>
            </a:r>
            <a:r>
              <a:rPr lang="en-US" altLang="zh-CN" sz="700" dirty="0">
                <a:solidFill>
                  <a:srgbClr val="000000"/>
                </a:solidFill>
                <a:latin typeface="Times New Roman" panose="02020603050405020304" pitchFamily="18" charset="0"/>
                <a:ea typeface="黑体" panose="02010609060101010101" pitchFamily="49" charset="-122"/>
              </a:rPr>
              <a:t>4—</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压油口</a:t>
            </a:r>
            <a:endParaRPr lang="zh-CN" altLang="en-US" sz="1600" dirty="0"/>
          </a:p>
        </p:txBody>
      </p:sp>
      <p:sp>
        <p:nvSpPr>
          <p:cNvPr id="23" name="矩形 22">
            <a:extLst>
              <a:ext uri="{FF2B5EF4-FFF2-40B4-BE49-F238E27FC236}">
                <a16:creationId xmlns:a16="http://schemas.microsoft.com/office/drawing/2014/main" id="{0FB53263-2CC2-455E-89F2-40EEECC8E63A}"/>
              </a:ext>
            </a:extLst>
          </p:cNvPr>
          <p:cNvSpPr/>
          <p:nvPr/>
        </p:nvSpPr>
        <p:spPr>
          <a:xfrm>
            <a:off x="3074712" y="3235959"/>
            <a:ext cx="5545032" cy="1477328"/>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随着螺杆的旋转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这些密封工作腔一个接一个地在左端形成</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不断从左向右移动</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主动螺杆每转一转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每个密封工作腔移动一个螺旋导程</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并在右端消失。密封工作腔形成时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它的容积逐渐增大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进行吸油</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消失时容积逐渐缩小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将油压出。螺杆泵的螺杆直径愈大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螺旋槽愈深</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排量就愈大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螺杆愈长</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吸油口</a:t>
            </a:r>
            <a:r>
              <a:rPr lang="en-US" altLang="zh-CN" sz="1200" dirty="0">
                <a:solidFill>
                  <a:srgbClr val="000000"/>
                </a:solidFill>
                <a:latin typeface="Times New Roman" panose="02020603050405020304" pitchFamily="18" charset="0"/>
                <a:ea typeface="黑体" panose="02010609060101010101" pitchFamily="49" charset="-122"/>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和压油口</a:t>
            </a:r>
            <a:r>
              <a:rPr lang="en-US" altLang="zh-CN" sz="1200" dirty="0">
                <a:solidFill>
                  <a:srgbClr val="000000"/>
                </a:solidFill>
                <a:latin typeface="Times New Roman" panose="02020603050405020304" pitchFamily="18" charset="0"/>
                <a:ea typeface="黑体" panose="02010609060101010101" pitchFamily="49" charset="-122"/>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之间的密封层次愈多</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密封就愈好</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泵的额定压力就愈高。</a:t>
            </a:r>
            <a:endParaRPr lang="zh-CN" altLang="en-US" sz="2400" dirty="0"/>
          </a:p>
        </p:txBody>
      </p:sp>
      <p:sp>
        <p:nvSpPr>
          <p:cNvPr id="24" name="圆角矩形 6">
            <a:extLst>
              <a:ext uri="{FF2B5EF4-FFF2-40B4-BE49-F238E27FC236}">
                <a16:creationId xmlns:a16="http://schemas.microsoft.com/office/drawing/2014/main" id="{589801F1-0D8B-46DC-9227-239D4B4DE8E4}"/>
              </a:ext>
            </a:extLst>
          </p:cNvPr>
          <p:cNvSpPr/>
          <p:nvPr/>
        </p:nvSpPr>
        <p:spPr>
          <a:xfrm>
            <a:off x="2923445" y="1949961"/>
            <a:ext cx="5891833" cy="127739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5" name="圆角矩形 6">
            <a:extLst>
              <a:ext uri="{FF2B5EF4-FFF2-40B4-BE49-F238E27FC236}">
                <a16:creationId xmlns:a16="http://schemas.microsoft.com/office/drawing/2014/main" id="{C0D47841-F114-4278-848A-BBBA3C9FF495}"/>
              </a:ext>
            </a:extLst>
          </p:cNvPr>
          <p:cNvSpPr/>
          <p:nvPr/>
        </p:nvSpPr>
        <p:spPr>
          <a:xfrm>
            <a:off x="2923445" y="3265885"/>
            <a:ext cx="5891833" cy="144740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30721645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80">
                                          <p:stCondLst>
                                            <p:cond delay="0"/>
                                          </p:stCondLst>
                                        </p:cTn>
                                        <p:tgtEl>
                                          <p:spTgt spid="16"/>
                                        </p:tgtEl>
                                      </p:cBhvr>
                                    </p:animEffect>
                                    <p:anim calcmode="lin" valueType="num">
                                      <p:cBhvr>
                                        <p:cTn id="8" dur="1822" tmFilter="0,0; 0.14,0.36; 0.43,0.73; 0.71,0.91; 1.0,1.0">
                                          <p:stCondLst>
                                            <p:cond delay="0"/>
                                          </p:stCondLst>
                                        </p:cTn>
                                        <p:tgtEl>
                                          <p:spTgt spid="16"/>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16"/>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16"/>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16"/>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16"/>
                                        </p:tgtEl>
                                        <p:attrNameLst>
                                          <p:attrName>ppt_y</p:attrName>
                                        </p:attrNameLst>
                                      </p:cBhvr>
                                      <p:tavLst>
                                        <p:tav tm="0" fmla="#ppt_y-sin(pi*$)/81">
                                          <p:val>
                                            <p:fltVal val="0"/>
                                          </p:val>
                                        </p:tav>
                                        <p:tav tm="100000">
                                          <p:val>
                                            <p:fltVal val="1"/>
                                          </p:val>
                                        </p:tav>
                                      </p:tavLst>
                                    </p:anim>
                                    <p:animScale>
                                      <p:cBhvr>
                                        <p:cTn id="13" dur="26">
                                          <p:stCondLst>
                                            <p:cond delay="650"/>
                                          </p:stCondLst>
                                        </p:cTn>
                                        <p:tgtEl>
                                          <p:spTgt spid="16"/>
                                        </p:tgtEl>
                                      </p:cBhvr>
                                      <p:to x="100000" y="60000"/>
                                    </p:animScale>
                                    <p:animScale>
                                      <p:cBhvr>
                                        <p:cTn id="14" dur="166" decel="50000">
                                          <p:stCondLst>
                                            <p:cond delay="676"/>
                                          </p:stCondLst>
                                        </p:cTn>
                                        <p:tgtEl>
                                          <p:spTgt spid="16"/>
                                        </p:tgtEl>
                                      </p:cBhvr>
                                      <p:to x="100000" y="100000"/>
                                    </p:animScale>
                                    <p:animScale>
                                      <p:cBhvr>
                                        <p:cTn id="15" dur="26">
                                          <p:stCondLst>
                                            <p:cond delay="1312"/>
                                          </p:stCondLst>
                                        </p:cTn>
                                        <p:tgtEl>
                                          <p:spTgt spid="16"/>
                                        </p:tgtEl>
                                      </p:cBhvr>
                                      <p:to x="100000" y="80000"/>
                                    </p:animScale>
                                    <p:animScale>
                                      <p:cBhvr>
                                        <p:cTn id="16" dur="166" decel="50000">
                                          <p:stCondLst>
                                            <p:cond delay="1338"/>
                                          </p:stCondLst>
                                        </p:cTn>
                                        <p:tgtEl>
                                          <p:spTgt spid="16"/>
                                        </p:tgtEl>
                                      </p:cBhvr>
                                      <p:to x="100000" y="100000"/>
                                    </p:animScale>
                                    <p:animScale>
                                      <p:cBhvr>
                                        <p:cTn id="17" dur="26">
                                          <p:stCondLst>
                                            <p:cond delay="1642"/>
                                          </p:stCondLst>
                                        </p:cTn>
                                        <p:tgtEl>
                                          <p:spTgt spid="16"/>
                                        </p:tgtEl>
                                      </p:cBhvr>
                                      <p:to x="100000" y="90000"/>
                                    </p:animScale>
                                    <p:animScale>
                                      <p:cBhvr>
                                        <p:cTn id="18" dur="166" decel="50000">
                                          <p:stCondLst>
                                            <p:cond delay="1668"/>
                                          </p:stCondLst>
                                        </p:cTn>
                                        <p:tgtEl>
                                          <p:spTgt spid="16"/>
                                        </p:tgtEl>
                                      </p:cBhvr>
                                      <p:to x="100000" y="100000"/>
                                    </p:animScale>
                                    <p:animScale>
                                      <p:cBhvr>
                                        <p:cTn id="19" dur="26">
                                          <p:stCondLst>
                                            <p:cond delay="1808"/>
                                          </p:stCondLst>
                                        </p:cTn>
                                        <p:tgtEl>
                                          <p:spTgt spid="16"/>
                                        </p:tgtEl>
                                      </p:cBhvr>
                                      <p:to x="100000" y="95000"/>
                                    </p:animScale>
                                    <p:animScale>
                                      <p:cBhvr>
                                        <p:cTn id="20" dur="166" decel="50000">
                                          <p:stCondLst>
                                            <p:cond delay="1834"/>
                                          </p:stCondLst>
                                        </p:cTn>
                                        <p:tgtEl>
                                          <p:spTgt spid="16"/>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wheel(1)">
                                      <p:cBhvr>
                                        <p:cTn id="25" dur="2000"/>
                                        <p:tgtEl>
                                          <p:spTgt spid="19"/>
                                        </p:tgtEl>
                                      </p:cBhvr>
                                    </p:animEffect>
                                  </p:childTnLst>
                                </p:cTn>
                              </p:par>
                              <p:par>
                                <p:cTn id="26" presetID="21" presetClass="entr" presetSubtype="1" fill="hold" grpId="0" nodeType="with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wheel(1)">
                                      <p:cBhvr>
                                        <p:cTn id="28" dur="2000"/>
                                        <p:tgtEl>
                                          <p:spTgt spid="21"/>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1000"/>
                                        <p:tgtEl>
                                          <p:spTgt spid="24"/>
                                        </p:tgtEl>
                                      </p:cBhvr>
                                    </p:animEffect>
                                    <p:anim calcmode="lin" valueType="num">
                                      <p:cBhvr>
                                        <p:cTn id="34" dur="1000" fill="hold"/>
                                        <p:tgtEl>
                                          <p:spTgt spid="24"/>
                                        </p:tgtEl>
                                        <p:attrNameLst>
                                          <p:attrName>ppt_x</p:attrName>
                                        </p:attrNameLst>
                                      </p:cBhvr>
                                      <p:tavLst>
                                        <p:tav tm="0">
                                          <p:val>
                                            <p:strVal val="#ppt_x"/>
                                          </p:val>
                                        </p:tav>
                                        <p:tav tm="100000">
                                          <p:val>
                                            <p:strVal val="#ppt_x"/>
                                          </p:val>
                                        </p:tav>
                                      </p:tavLst>
                                    </p:anim>
                                    <p:anim calcmode="lin" valueType="num">
                                      <p:cBhvr>
                                        <p:cTn id="35" dur="1000" fill="hold"/>
                                        <p:tgtEl>
                                          <p:spTgt spid="24"/>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fade">
                                      <p:cBhvr>
                                        <p:cTn id="38" dur="1000"/>
                                        <p:tgtEl>
                                          <p:spTgt spid="18"/>
                                        </p:tgtEl>
                                      </p:cBhvr>
                                    </p:animEffect>
                                    <p:anim calcmode="lin" valueType="num">
                                      <p:cBhvr>
                                        <p:cTn id="39" dur="1000" fill="hold"/>
                                        <p:tgtEl>
                                          <p:spTgt spid="18"/>
                                        </p:tgtEl>
                                        <p:attrNameLst>
                                          <p:attrName>ppt_x</p:attrName>
                                        </p:attrNameLst>
                                      </p:cBhvr>
                                      <p:tavLst>
                                        <p:tav tm="0">
                                          <p:val>
                                            <p:strVal val="#ppt_x"/>
                                          </p:val>
                                        </p:tav>
                                        <p:tav tm="100000">
                                          <p:val>
                                            <p:strVal val="#ppt_x"/>
                                          </p:val>
                                        </p:tav>
                                      </p:tavLst>
                                    </p:anim>
                                    <p:anim calcmode="lin" valueType="num">
                                      <p:cBhvr>
                                        <p:cTn id="4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1000"/>
                                        <p:tgtEl>
                                          <p:spTgt spid="23"/>
                                        </p:tgtEl>
                                      </p:cBhvr>
                                    </p:animEffect>
                                    <p:anim calcmode="lin" valueType="num">
                                      <p:cBhvr>
                                        <p:cTn id="51" dur="1000" fill="hold"/>
                                        <p:tgtEl>
                                          <p:spTgt spid="23"/>
                                        </p:tgtEl>
                                        <p:attrNameLst>
                                          <p:attrName>ppt_x</p:attrName>
                                        </p:attrNameLst>
                                      </p:cBhvr>
                                      <p:tavLst>
                                        <p:tav tm="0">
                                          <p:val>
                                            <p:strVal val="#ppt_x"/>
                                          </p:val>
                                        </p:tav>
                                        <p:tav tm="100000">
                                          <p:val>
                                            <p:strVal val="#ppt_x"/>
                                          </p:val>
                                        </p:tav>
                                      </p:tavLst>
                                    </p:anim>
                                    <p:anim calcmode="lin" valueType="num">
                                      <p:cBhvr>
                                        <p:cTn id="52"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1" grpId="0"/>
      <p:bldP spid="23" grpId="0"/>
      <p:bldP spid="24" grpId="0" animBg="1"/>
      <p:bldP spid="25"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7200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8702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5003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6505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0BC73119-3338-450C-9783-9E698CD250D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直角三角形 12">
            <a:extLst>
              <a:ext uri="{FF2B5EF4-FFF2-40B4-BE49-F238E27FC236}">
                <a16:creationId xmlns:a16="http://schemas.microsoft.com/office/drawing/2014/main" id="{BDB54023-E996-4047-A765-004866AD7C0C}"/>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文本框 13">
            <a:extLst>
              <a:ext uri="{FF2B5EF4-FFF2-40B4-BE49-F238E27FC236}">
                <a16:creationId xmlns:a16="http://schemas.microsoft.com/office/drawing/2014/main" id="{435C9116-8A50-4EA0-A827-59C053F119F8}"/>
              </a:ext>
            </a:extLst>
          </p:cNvPr>
          <p:cNvSpPr txBox="1">
            <a:spLocks noChangeArrowheads="1"/>
          </p:cNvSpPr>
          <p:nvPr/>
        </p:nvSpPr>
        <p:spPr bwMode="auto">
          <a:xfrm>
            <a:off x="588276" y="1444473"/>
            <a:ext cx="15662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（一）螺杆泵</a:t>
            </a:r>
          </a:p>
        </p:txBody>
      </p:sp>
      <p:sp>
        <p:nvSpPr>
          <p:cNvPr id="25" name="圆角矩形 6">
            <a:extLst>
              <a:ext uri="{FF2B5EF4-FFF2-40B4-BE49-F238E27FC236}">
                <a16:creationId xmlns:a16="http://schemas.microsoft.com/office/drawing/2014/main" id="{C0D47841-F114-4278-848A-BBBA3C9FF495}"/>
              </a:ext>
            </a:extLst>
          </p:cNvPr>
          <p:cNvSpPr/>
          <p:nvPr/>
        </p:nvSpPr>
        <p:spPr>
          <a:xfrm>
            <a:off x="519603" y="1977079"/>
            <a:ext cx="4199468" cy="227748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5" name="矩形 14">
            <a:extLst>
              <a:ext uri="{FF2B5EF4-FFF2-40B4-BE49-F238E27FC236}">
                <a16:creationId xmlns:a16="http://schemas.microsoft.com/office/drawing/2014/main" id="{AA9CB093-1B0A-442A-ABC2-7B3E82B9186D}"/>
              </a:ext>
            </a:extLst>
          </p:cNvPr>
          <p:cNvSpPr/>
          <p:nvPr/>
        </p:nvSpPr>
        <p:spPr>
          <a:xfrm>
            <a:off x="588276" y="2075118"/>
            <a:ext cx="4018016" cy="2031325"/>
          </a:xfrm>
          <a:prstGeom prst="rect">
            <a:avLst/>
          </a:prstGeom>
        </p:spPr>
        <p:txBody>
          <a:bodyPr wrap="square">
            <a:spAutoFit/>
          </a:bodyPr>
          <a:lstStyle/>
          <a:p>
            <a:pPr indent="3600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螺杆泵的结构简单</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紧凑</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体积和质量都小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运转平稳</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输油均匀</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噪声小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容许采用高转速</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容积效率较高</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90%~95%),</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对油液污染不敏感</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因此它在一些精密工作机械的液压系统中得到了应用。螺杆泵的主要缺点是螺杆形状复杂</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加工较困难</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不易保证精度。</a:t>
            </a:r>
            <a:endParaRPr lang="zh-CN" altLang="zh-CN" sz="1400" dirty="0">
              <a:solidFill>
                <a:srgbClr val="000000"/>
              </a:solidFill>
              <a:effectLst/>
              <a:latin typeface="NEU-BZ-S92"/>
              <a:ea typeface="方正书宋_GBK"/>
              <a:cs typeface="Times New Roman" panose="02020603050405020304" pitchFamily="18" charset="0"/>
            </a:endParaRPr>
          </a:p>
        </p:txBody>
      </p:sp>
      <p:pic>
        <p:nvPicPr>
          <p:cNvPr id="29" name="图片 28">
            <a:extLst>
              <a:ext uri="{FF2B5EF4-FFF2-40B4-BE49-F238E27FC236}">
                <a16:creationId xmlns:a16="http://schemas.microsoft.com/office/drawing/2014/main" id="{964DEDDE-B0C5-48C0-A497-1CC0BC9FD238}"/>
              </a:ext>
            </a:extLst>
          </p:cNvPr>
          <p:cNvPicPr>
            <a:picLocks noChangeAspect="1"/>
          </p:cNvPicPr>
          <p:nvPr/>
        </p:nvPicPr>
        <p:blipFill>
          <a:blip r:embed="rId3">
            <a:extLst>
              <a:ext uri="{BEBA8EAE-BF5A-486C-A8C5-ECC9F3942E4B}">
                <a14:imgProps xmlns:a14="http://schemas.microsoft.com/office/drawing/2010/main">
                  <a14:imgLayer r:embed="rId4">
                    <a14:imgEffect>
                      <a14:saturation sat="400000"/>
                    </a14:imgEffect>
                  </a14:imgLayer>
                </a14:imgProps>
              </a:ext>
              <a:ext uri="{28A0092B-C50C-407E-A947-70E740481C1C}">
                <a14:useLocalDpi xmlns:a14="http://schemas.microsoft.com/office/drawing/2010/main" val="0"/>
              </a:ext>
            </a:extLst>
          </a:blip>
          <a:stretch>
            <a:fillRect/>
          </a:stretch>
        </p:blipFill>
        <p:spPr>
          <a:xfrm>
            <a:off x="5058147" y="2091996"/>
            <a:ext cx="3753352" cy="2047653"/>
          </a:xfrm>
          <a:prstGeom prst="rect">
            <a:avLst/>
          </a:prstGeom>
        </p:spPr>
      </p:pic>
    </p:spTree>
    <p:extLst>
      <p:ext uri="{BB962C8B-B14F-4D97-AF65-F5344CB8AC3E}">
        <p14:creationId xmlns:p14="http://schemas.microsoft.com/office/powerpoint/2010/main" val="1511766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animEffect transition="in" filter="fade">
                                      <p:cBhvr>
                                        <p:cTn id="17" dur="1000"/>
                                        <p:tgtEl>
                                          <p:spTgt spid="15"/>
                                        </p:tgtEl>
                                      </p:cBhvr>
                                    </p:animEffect>
                                    <p:anim calcmode="lin" valueType="num">
                                      <p:cBhvr>
                                        <p:cTn id="18" dur="1000" fill="hold"/>
                                        <p:tgtEl>
                                          <p:spTgt spid="15"/>
                                        </p:tgtEl>
                                        <p:attrNameLst>
                                          <p:attrName>ppt_x</p:attrName>
                                        </p:attrNameLst>
                                      </p:cBhvr>
                                      <p:tavLst>
                                        <p:tav tm="0">
                                          <p:val>
                                            <p:strVal val="#ppt_x"/>
                                          </p:val>
                                        </p:tav>
                                        <p:tav tm="100000">
                                          <p:val>
                                            <p:strVal val="#ppt_x"/>
                                          </p:val>
                                        </p:tav>
                                      </p:tavLst>
                                    </p:anim>
                                    <p:anim calcmode="lin" valueType="num">
                                      <p:cBhvr>
                                        <p:cTn id="1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1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7200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8702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5003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6505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E56EC2A2-B191-4A7E-B510-657549346681}"/>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直角三角形 12">
            <a:extLst>
              <a:ext uri="{FF2B5EF4-FFF2-40B4-BE49-F238E27FC236}">
                <a16:creationId xmlns:a16="http://schemas.microsoft.com/office/drawing/2014/main" id="{20A7DF41-C166-4656-A3CE-F91465D69FC8}"/>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文本框 13">
            <a:extLst>
              <a:ext uri="{FF2B5EF4-FFF2-40B4-BE49-F238E27FC236}">
                <a16:creationId xmlns:a16="http://schemas.microsoft.com/office/drawing/2014/main" id="{1E0B86E1-2307-40A4-A46F-8642222E9051}"/>
              </a:ext>
            </a:extLst>
          </p:cNvPr>
          <p:cNvSpPr txBox="1">
            <a:spLocks noChangeArrowheads="1"/>
          </p:cNvSpPr>
          <p:nvPr/>
        </p:nvSpPr>
        <p:spPr bwMode="auto">
          <a:xfrm>
            <a:off x="588276" y="1444473"/>
            <a:ext cx="2282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（二）内啮合齿轮泵</a:t>
            </a:r>
          </a:p>
        </p:txBody>
      </p:sp>
      <p:sp>
        <p:nvSpPr>
          <p:cNvPr id="15" name="矩形 14">
            <a:extLst>
              <a:ext uri="{FF2B5EF4-FFF2-40B4-BE49-F238E27FC236}">
                <a16:creationId xmlns:a16="http://schemas.microsoft.com/office/drawing/2014/main" id="{D3527652-EE7B-4A5A-AFF4-47745EAFDAD8}"/>
              </a:ext>
            </a:extLst>
          </p:cNvPr>
          <p:cNvSpPr/>
          <p:nvPr/>
        </p:nvSpPr>
        <p:spPr>
          <a:xfrm>
            <a:off x="3839463" y="2258316"/>
            <a:ext cx="4572000" cy="1722716"/>
          </a:xfrm>
          <a:prstGeom prst="rect">
            <a:avLst/>
          </a:prstGeom>
        </p:spPr>
        <p:txBody>
          <a:bodyPr>
            <a:spAutoFit/>
          </a:bodyPr>
          <a:lstStyle/>
          <a:p>
            <a:pPr indent="3600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内啮合齿轮泵有渐开线齿轮泵和摆线齿轮泵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又名转子泵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两种</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见图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4-10),</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它们的工作原理和主要特点与外啮合齿轮泵完全相同。在渐开线齿形的内啮合齿轮泵中</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小齿轮和内齿轮之间要装一块隔板</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以便把吸油腔</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和压油腔</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隔开</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4-10a)</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。在摆线齿形的内啮合齿轮泵中</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小齿轮和内齿轮只相差一个齿</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因而不须设置隔板</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4-10b)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。内啮合齿轮泵中的小齿轮是主动轮。</a:t>
            </a:r>
            <a:endParaRPr lang="zh-CN" altLang="zh-CN" sz="1200" dirty="0">
              <a:solidFill>
                <a:srgbClr val="000000"/>
              </a:solidFill>
              <a:effectLst/>
              <a:latin typeface="NEU-BZ-S92"/>
              <a:ea typeface="方正书宋_GBK"/>
              <a:cs typeface="Times New Roman" panose="02020603050405020304" pitchFamily="18" charset="0"/>
            </a:endParaRPr>
          </a:p>
        </p:txBody>
      </p:sp>
      <p:pic>
        <p:nvPicPr>
          <p:cNvPr id="16" name="4T10.EPS" descr="id:2147504469;FounderCES">
            <a:extLst>
              <a:ext uri="{FF2B5EF4-FFF2-40B4-BE49-F238E27FC236}">
                <a16:creationId xmlns:a16="http://schemas.microsoft.com/office/drawing/2014/main" id="{964D3DFB-CE7A-479C-B59E-A6DBE53AA045}"/>
              </a:ext>
            </a:extLst>
          </p:cNvPr>
          <p:cNvPicPr/>
          <p:nvPr/>
        </p:nvPicPr>
        <p:blipFill>
          <a:blip r:embed="rId3"/>
          <a:stretch>
            <a:fillRect/>
          </a:stretch>
        </p:blipFill>
        <p:spPr>
          <a:xfrm>
            <a:off x="519603" y="2033261"/>
            <a:ext cx="3095625" cy="1763395"/>
          </a:xfrm>
          <a:prstGeom prst="rect">
            <a:avLst/>
          </a:prstGeom>
        </p:spPr>
      </p:pic>
      <p:sp>
        <p:nvSpPr>
          <p:cNvPr id="17" name="矩形 16">
            <a:extLst>
              <a:ext uri="{FF2B5EF4-FFF2-40B4-BE49-F238E27FC236}">
                <a16:creationId xmlns:a16="http://schemas.microsoft.com/office/drawing/2014/main" id="{1F9E63AA-39F1-4D0B-8C40-8E97EFB8BCEA}"/>
              </a:ext>
            </a:extLst>
          </p:cNvPr>
          <p:cNvSpPr/>
          <p:nvPr/>
        </p:nvSpPr>
        <p:spPr>
          <a:xfrm>
            <a:off x="-207162" y="3750293"/>
            <a:ext cx="4572000" cy="579646"/>
          </a:xfrm>
          <a:prstGeom prst="rect">
            <a:avLst/>
          </a:prstGeom>
        </p:spPr>
        <p:txBody>
          <a:bodyPr>
            <a:spAutoFit/>
          </a:bodyPr>
          <a:lstStyle/>
          <a:p>
            <a:pPr indent="228600" algn="ctr">
              <a:lnSpc>
                <a:spcPts val="135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4-10</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内啮合齿轮泵</a:t>
            </a:r>
            <a:endParaRPr lang="zh-CN" altLang="zh-CN" sz="10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渐开线内啮合齿轮泵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摆线内啮合齿轮泵</a:t>
            </a:r>
            <a:endParaRPr lang="zh-CN" altLang="zh-CN" sz="10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吸油腔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压油腔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隔板</a:t>
            </a:r>
            <a:endParaRPr lang="zh-CN" altLang="zh-CN" sz="10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92837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p:cTn id="19" dur="500" fill="hold"/>
                                        <p:tgtEl>
                                          <p:spTgt spid="15"/>
                                        </p:tgtEl>
                                        <p:attrNameLst>
                                          <p:attrName>ppt_w</p:attrName>
                                        </p:attrNameLst>
                                      </p:cBhvr>
                                      <p:tavLst>
                                        <p:tav tm="0">
                                          <p:val>
                                            <p:fltVal val="0"/>
                                          </p:val>
                                        </p:tav>
                                        <p:tav tm="100000">
                                          <p:val>
                                            <p:strVal val="#ppt_w"/>
                                          </p:val>
                                        </p:tav>
                                      </p:tavLst>
                                    </p:anim>
                                    <p:anim calcmode="lin" valueType="num">
                                      <p:cBhvr>
                                        <p:cTn id="20" dur="500" fill="hold"/>
                                        <p:tgtEl>
                                          <p:spTgt spid="15"/>
                                        </p:tgtEl>
                                        <p:attrNameLst>
                                          <p:attrName>ppt_h</p:attrName>
                                        </p:attrNameLst>
                                      </p:cBhvr>
                                      <p:tavLst>
                                        <p:tav tm="0">
                                          <p:val>
                                            <p:fltVal val="0"/>
                                          </p:val>
                                        </p:tav>
                                        <p:tav tm="100000">
                                          <p:val>
                                            <p:strVal val="#ppt_h"/>
                                          </p:val>
                                        </p:tav>
                                      </p:tavLst>
                                    </p:anim>
                                    <p:animEffect transition="in" filter="fade">
                                      <p:cBhvr>
                                        <p:cTn id="2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C2FFF35F-1A36-47FE-873A-36B5BCC7A902}"/>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第二节      齿轮泵</a:t>
            </a: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19">
            <a:extLst>
              <a:ext uri="{FF2B5EF4-FFF2-40B4-BE49-F238E27FC236}">
                <a16:creationId xmlns:a16="http://schemas.microsoft.com/office/drawing/2014/main" id="{EE9BD066-ADD7-4035-92F8-6C33AC8EF6A5}"/>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五、螺杆泵和内啮合齿轮泵</a:t>
            </a:r>
          </a:p>
        </p:txBody>
      </p:sp>
      <p:sp>
        <p:nvSpPr>
          <p:cNvPr id="8" name="直角三角形 7">
            <a:extLst>
              <a:ext uri="{FF2B5EF4-FFF2-40B4-BE49-F238E27FC236}">
                <a16:creationId xmlns:a16="http://schemas.microsoft.com/office/drawing/2014/main" id="{1052691A-394E-4E9A-B27C-9BAC88DBA9EF}"/>
              </a:ext>
            </a:extLst>
          </p:cNvPr>
          <p:cNvSpPr/>
          <p:nvPr/>
        </p:nvSpPr>
        <p:spPr>
          <a:xfrm rot="18962245" flipV="1">
            <a:off x="17200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37E778EB-5D20-49A5-95EF-3B0AEEC52C51}"/>
              </a:ext>
            </a:extLst>
          </p:cNvPr>
          <p:cNvSpPr/>
          <p:nvPr/>
        </p:nvSpPr>
        <p:spPr>
          <a:xfrm rot="18962245" flipV="1">
            <a:off x="18702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A5A4A5D1-E22C-4C77-A116-C6C8C0BF0355}"/>
              </a:ext>
            </a:extLst>
          </p:cNvPr>
          <p:cNvSpPr/>
          <p:nvPr/>
        </p:nvSpPr>
        <p:spPr>
          <a:xfrm rot="2637755" flipH="1" flipV="1">
            <a:off x="65003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7F5F85A-352C-4C84-AE4F-A44FAEB19D77}"/>
              </a:ext>
            </a:extLst>
          </p:cNvPr>
          <p:cNvSpPr/>
          <p:nvPr/>
        </p:nvSpPr>
        <p:spPr>
          <a:xfrm rot="2637755" flipH="1" flipV="1">
            <a:off x="66505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E56EC2A2-B191-4A7E-B510-657549346681}"/>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3" name="直角三角形 12">
            <a:extLst>
              <a:ext uri="{FF2B5EF4-FFF2-40B4-BE49-F238E27FC236}">
                <a16:creationId xmlns:a16="http://schemas.microsoft.com/office/drawing/2014/main" id="{20A7DF41-C166-4656-A3CE-F91465D69FC8}"/>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文本框 13">
            <a:extLst>
              <a:ext uri="{FF2B5EF4-FFF2-40B4-BE49-F238E27FC236}">
                <a16:creationId xmlns:a16="http://schemas.microsoft.com/office/drawing/2014/main" id="{1E0B86E1-2307-40A4-A46F-8642222E9051}"/>
              </a:ext>
            </a:extLst>
          </p:cNvPr>
          <p:cNvSpPr txBox="1">
            <a:spLocks noChangeArrowheads="1"/>
          </p:cNvSpPr>
          <p:nvPr/>
        </p:nvSpPr>
        <p:spPr bwMode="auto">
          <a:xfrm>
            <a:off x="588276" y="1444473"/>
            <a:ext cx="22828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（二）内啮合齿轮泵</a:t>
            </a:r>
          </a:p>
        </p:txBody>
      </p:sp>
      <p:sp>
        <p:nvSpPr>
          <p:cNvPr id="15" name="矩形 14">
            <a:extLst>
              <a:ext uri="{FF2B5EF4-FFF2-40B4-BE49-F238E27FC236}">
                <a16:creationId xmlns:a16="http://schemas.microsoft.com/office/drawing/2014/main" id="{7777BA57-100C-4895-B70C-90396C602AFF}"/>
              </a:ext>
            </a:extLst>
          </p:cNvPr>
          <p:cNvSpPr/>
          <p:nvPr/>
        </p:nvSpPr>
        <p:spPr>
          <a:xfrm>
            <a:off x="528785" y="1880080"/>
            <a:ext cx="7860333" cy="297517"/>
          </a:xfrm>
          <a:prstGeom prst="rect">
            <a:avLst/>
          </a:prstGeom>
        </p:spPr>
        <p:txBody>
          <a:bodyPr wrap="square">
            <a:spAutoFit/>
          </a:bodyPr>
          <a:lstStyle/>
          <a:p>
            <a:pPr indent="266700">
              <a:lnSpc>
                <a:spcPts val="1575"/>
              </a:lnSpc>
              <a:spcAft>
                <a:spcPts val="0"/>
              </a:spcAft>
            </a:pPr>
            <a:r>
              <a:rPr lang="zh-CN" altLang="zh-CN" sz="1200" dirty="0">
                <a:solidFill>
                  <a:srgbClr val="000000"/>
                </a:solidFill>
                <a:cs typeface="Times New Roman" panose="02020603050405020304" pitchFamily="18" charset="0"/>
              </a:rPr>
              <a:t>采用齿顶高系数</a:t>
            </a:r>
            <a:r>
              <a:rPr lang="en-US" altLang="zh-CN" sz="1200" i="1" dirty="0">
                <a:solidFill>
                  <a:srgbClr val="000000"/>
                </a:solidFill>
                <a:cs typeface="Times New Roman" panose="02020603050405020304" pitchFamily="18" charset="0"/>
              </a:rPr>
              <a:t>f</a:t>
            </a:r>
            <a:r>
              <a:rPr lang="en-US" altLang="zh-CN" sz="1200" dirty="0">
                <a:solidFill>
                  <a:srgbClr val="000000"/>
                </a:solidFill>
                <a:cs typeface="Times New Roman" panose="02020603050405020304" pitchFamily="18" charset="0"/>
              </a:rPr>
              <a:t>=1</a:t>
            </a:r>
            <a:r>
              <a:rPr lang="zh-CN" altLang="zh-CN" sz="1200" dirty="0">
                <a:solidFill>
                  <a:srgbClr val="000000"/>
                </a:solidFill>
                <a:cs typeface="Times New Roman" panose="02020603050405020304" pitchFamily="18" charset="0"/>
              </a:rPr>
              <a:t>、啮合角</a:t>
            </a:r>
            <a:r>
              <a:rPr lang="en-US" altLang="zh-CN" sz="1200" i="1" dirty="0">
                <a:solidFill>
                  <a:srgbClr val="000000"/>
                </a:solidFill>
                <a:cs typeface="Times New Roman" panose="02020603050405020304" pitchFamily="18" charset="0"/>
              </a:rPr>
              <a:t>α</a:t>
            </a:r>
            <a:r>
              <a:rPr lang="en-US" altLang="zh-CN" sz="1200" dirty="0">
                <a:solidFill>
                  <a:srgbClr val="000000"/>
                </a:solidFill>
                <a:cs typeface="Times New Roman" panose="02020603050405020304" pitchFamily="18" charset="0"/>
              </a:rPr>
              <a:t>=20°</a:t>
            </a:r>
            <a:r>
              <a:rPr lang="zh-CN" altLang="zh-CN" sz="1200" dirty="0">
                <a:solidFill>
                  <a:srgbClr val="000000"/>
                </a:solidFill>
                <a:cs typeface="Times New Roman" panose="02020603050405020304" pitchFamily="18" charset="0"/>
              </a:rPr>
              <a:t>的标准渐开线齿轮副的内齿轮泵的排量</a:t>
            </a:r>
            <a:r>
              <a:rPr lang="en-US" altLang="zh-CN" sz="1200" i="1" dirty="0">
                <a:solidFill>
                  <a:srgbClr val="000000"/>
                </a:solidFill>
                <a:cs typeface="Times New Roman" panose="02020603050405020304" pitchFamily="18" charset="0"/>
              </a:rPr>
              <a:t>V</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单位为</a:t>
            </a:r>
            <a:r>
              <a:rPr lang="en-US" altLang="zh-CN" sz="1200" dirty="0">
                <a:solidFill>
                  <a:srgbClr val="000000"/>
                </a:solidFill>
                <a:cs typeface="Times New Roman" panose="02020603050405020304" pitchFamily="18" charset="0"/>
              </a:rPr>
              <a:t>mL/r)</a:t>
            </a:r>
            <a:r>
              <a:rPr lang="zh-CN" altLang="zh-CN" sz="1200" dirty="0">
                <a:solidFill>
                  <a:srgbClr val="000000"/>
                </a:solidFill>
                <a:cs typeface="Times New Roman" panose="02020603050405020304" pitchFamily="18" charset="0"/>
              </a:rPr>
              <a:t>可用下式近似计算</a:t>
            </a:r>
            <a:r>
              <a:rPr lang="zh-CN" altLang="en-US" sz="1200" dirty="0">
                <a:solidFill>
                  <a:srgbClr val="000000"/>
                </a:solidFill>
                <a:cs typeface="Times New Roman" panose="02020603050405020304" pitchFamily="18" charset="0"/>
              </a:rPr>
              <a:t>：</a:t>
            </a:r>
            <a:endParaRPr lang="zh-CN" altLang="zh-CN" sz="120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AEC361DA-43CC-46EB-ACBA-991F56D3ADDB}"/>
                  </a:ext>
                </a:extLst>
              </p:cNvPr>
              <p:cNvSpPr/>
              <p:nvPr/>
            </p:nvSpPr>
            <p:spPr>
              <a:xfrm>
                <a:off x="764509" y="2240676"/>
                <a:ext cx="3498265" cy="5763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𝑉</m:t>
                      </m:r>
                      <m:r>
                        <a:rPr lang="zh-CN" altLang="en-US" sz="1400" i="0">
                          <a:latin typeface="Cambria Math" panose="02040503050406030204" pitchFamily="18" charset="0"/>
                        </a:rPr>
                        <m:t>=</m:t>
                      </m:r>
                      <m:r>
                        <m:rPr>
                          <m:sty m:val="p"/>
                        </m:rPr>
                        <a:rPr lang="zh-CN" altLang="en-US" sz="1400" i="0">
                          <a:latin typeface="Cambria Math" panose="02040503050406030204" pitchFamily="18" charset="0"/>
                        </a:rPr>
                        <m:t>π</m:t>
                      </m:r>
                      <m:r>
                        <a:rPr lang="zh-CN" altLang="en-US" sz="1400" i="1">
                          <a:latin typeface="Cambria Math" panose="02040503050406030204" pitchFamily="18" charset="0"/>
                        </a:rPr>
                        <m:t>𝐵</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𝑚</m:t>
                          </m:r>
                        </m:e>
                        <m:sup>
                          <m:r>
                            <a:rPr lang="zh-CN" altLang="en-US" sz="1400" i="0">
                              <a:latin typeface="Cambria Math" panose="02040503050406030204" pitchFamily="18" charset="0"/>
                            </a:rPr>
                            <m:t>2</m:t>
                          </m:r>
                        </m:sup>
                      </m:sSup>
                      <m:d>
                        <m:dPr>
                          <m:ctrlPr>
                            <a:rPr lang="zh-CN" altLang="en-US" sz="1400" i="1">
                              <a:latin typeface="Cambria Math" panose="02040503050406030204" pitchFamily="18" charset="0"/>
                            </a:rPr>
                          </m:ctrlPr>
                        </m:dPr>
                        <m:e>
                          <m:r>
                            <a:rPr lang="zh-CN" altLang="en-US" sz="1400" i="0">
                              <a:latin typeface="Cambria Math" panose="02040503050406030204" pitchFamily="18" charset="0"/>
                            </a:rPr>
                            <m:t>4</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0">
                                  <a:latin typeface="Cambria Math" panose="02040503050406030204" pitchFamily="18" charset="0"/>
                                </a:rPr>
                                <m:t>1</m:t>
                              </m:r>
                            </m:sub>
                          </m:sSub>
                          <m:r>
                            <m:rPr>
                              <m:nor/>
                            </m:rPr>
                            <a:rPr lang="zh-CN" altLang="en-US" sz="1400" i="1"/>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0">
                                      <a:latin typeface="Cambria Math" panose="02040503050406030204" pitchFamily="18" charset="0"/>
                                    </a:rPr>
                                    <m:t>1</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0">
                                      <a:latin typeface="Cambria Math" panose="02040503050406030204" pitchFamily="18" charset="0"/>
                                    </a:rPr>
                                    <m:t>2</m:t>
                                  </m:r>
                                </m:sub>
                              </m:sSub>
                            </m:den>
                          </m:f>
                          <m:r>
                            <m:rPr>
                              <m:nor/>
                            </m:rPr>
                            <a:rPr lang="zh-CN" altLang="en-US" sz="1400" i="1"/>
                            <m:t>−</m:t>
                          </m:r>
                          <m:r>
                            <a:rPr lang="zh-CN" altLang="en-US" sz="1400" i="0">
                              <a:latin typeface="Cambria Math" panose="02040503050406030204" pitchFamily="18" charset="0"/>
                            </a:rPr>
                            <m:t>0</m:t>
                          </m:r>
                          <m:r>
                            <m:rPr>
                              <m:nor/>
                            </m:rPr>
                            <a:rPr lang="zh-CN" altLang="en-US" sz="1400" i="1"/>
                            <m:t>.</m:t>
                          </m:r>
                          <m:r>
                            <a:rPr lang="zh-CN" altLang="en-US" sz="1400" i="0">
                              <a:latin typeface="Cambria Math" panose="02040503050406030204" pitchFamily="18" charset="0"/>
                            </a:rPr>
                            <m:t>75</m:t>
                          </m:r>
                        </m:e>
                      </m:d>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0">
                              <a:latin typeface="Cambria Math" panose="02040503050406030204" pitchFamily="18" charset="0"/>
                            </a:rPr>
                            <m:t>0</m:t>
                          </m:r>
                        </m:e>
                        <m:sup>
                          <m:r>
                            <m:rPr>
                              <m:nor/>
                            </m:rPr>
                            <a:rPr lang="zh-CN" altLang="en-US" sz="1400" i="1"/>
                            <m:t>−</m:t>
                          </m:r>
                          <m:r>
                            <a:rPr lang="zh-CN" altLang="en-US" sz="1400" i="0">
                              <a:latin typeface="Cambria Math" panose="02040503050406030204" pitchFamily="18" charset="0"/>
                            </a:rPr>
                            <m:t>3</m:t>
                          </m:r>
                        </m:sup>
                      </m:sSup>
                      <m:r>
                        <m:rPr>
                          <m:nor/>
                        </m:rPr>
                        <a:rPr lang="zh-CN" altLang="en-US" sz="1400" i="1"/>
                        <m:t>(</m:t>
                      </m:r>
                      <m:r>
                        <a:rPr lang="zh-CN" altLang="en-US" sz="1400" i="0">
                          <a:latin typeface="Cambria Math" panose="02040503050406030204" pitchFamily="18" charset="0"/>
                        </a:rPr>
                        <m:t>4</m:t>
                      </m:r>
                      <m:r>
                        <m:rPr>
                          <m:nor/>
                        </m:rPr>
                        <a:rPr lang="zh-CN" altLang="en-US" sz="1400" i="1"/>
                        <m:t>−</m:t>
                      </m:r>
                      <m:r>
                        <a:rPr lang="zh-CN" altLang="en-US" sz="1400" i="0">
                          <a:latin typeface="Cambria Math" panose="02040503050406030204" pitchFamily="18" charset="0"/>
                        </a:rPr>
                        <m:t>12</m:t>
                      </m:r>
                      <m:r>
                        <m:rPr>
                          <m:nor/>
                        </m:rPr>
                        <a:rPr lang="zh-CN" altLang="en-US" sz="1400" i="1"/>
                        <m:t>)</m:t>
                      </m:r>
                    </m:oMath>
                  </m:oMathPara>
                </a14:m>
                <a:endParaRPr lang="zh-CN" altLang="en-US" sz="1400" dirty="0"/>
              </a:p>
            </p:txBody>
          </p:sp>
        </mc:Choice>
        <mc:Fallback xmlns="">
          <p:sp>
            <p:nvSpPr>
              <p:cNvPr id="16" name="矩形 15">
                <a:extLst>
                  <a:ext uri="{FF2B5EF4-FFF2-40B4-BE49-F238E27FC236}">
                    <a16:creationId xmlns:a16="http://schemas.microsoft.com/office/drawing/2014/main" id="{AEC361DA-43CC-46EB-ACBA-991F56D3ADDB}"/>
                  </a:ext>
                </a:extLst>
              </p:cNvPr>
              <p:cNvSpPr>
                <a:spLocks noRot="1" noChangeAspect="1" noMove="1" noResize="1" noEditPoints="1" noAdjustHandles="1" noChangeArrowheads="1" noChangeShapeType="1" noTextEdit="1"/>
              </p:cNvSpPr>
              <p:nvPr/>
            </p:nvSpPr>
            <p:spPr>
              <a:xfrm>
                <a:off x="764509" y="2240676"/>
                <a:ext cx="3498265" cy="576376"/>
              </a:xfrm>
              <a:prstGeom prst="rect">
                <a:avLst/>
              </a:prstGeom>
              <a:blipFill>
                <a:blip r:embed="rId3"/>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802A1C1D-2525-4348-912E-522FAFF3CEB2}"/>
              </a:ext>
            </a:extLst>
          </p:cNvPr>
          <p:cNvSpPr/>
          <p:nvPr/>
        </p:nvSpPr>
        <p:spPr>
          <a:xfrm>
            <a:off x="4572000" y="2163109"/>
            <a:ext cx="4572000" cy="707886"/>
          </a:xfrm>
          <a:prstGeom prst="rect">
            <a:avLst/>
          </a:prstGeom>
        </p:spPr>
        <p:txBody>
          <a:bodyPr>
            <a:spAutoFit/>
          </a:bodyPr>
          <a:lstStyle/>
          <a:p>
            <a:pPr indent="266700">
              <a:lnSpc>
                <a:spcPts val="1575"/>
              </a:lnSpc>
              <a:spcAft>
                <a:spcPts val="0"/>
              </a:spcAft>
            </a:pPr>
            <a:r>
              <a:rPr lang="zh-CN" altLang="zh-CN" sz="900" dirty="0">
                <a:solidFill>
                  <a:srgbClr val="FF0000"/>
                </a:solidFill>
                <a:ea typeface="黑体" panose="02010609060101010101" pitchFamily="49" charset="-122"/>
                <a:cs typeface="Times New Roman" panose="02020603050405020304" pitchFamily="18" charset="0"/>
              </a:rPr>
              <a:t>式中　</a:t>
            </a:r>
            <a:r>
              <a:rPr lang="en-US" altLang="zh-CN" sz="900" i="1" dirty="0">
                <a:solidFill>
                  <a:srgbClr val="FF0000"/>
                </a:solidFill>
                <a:ea typeface="黑体" panose="02010609060101010101" pitchFamily="49" charset="-122"/>
                <a:cs typeface="Times New Roman" panose="02020603050405020304" pitchFamily="18" charset="0"/>
              </a:rPr>
              <a:t>z</a:t>
            </a:r>
            <a:r>
              <a:rPr lang="en-US" altLang="zh-CN" sz="900" baseline="-25000" dirty="0">
                <a:solidFill>
                  <a:srgbClr val="FF0000"/>
                </a:solidFill>
                <a:ea typeface="黑体" panose="02010609060101010101" pitchFamily="49" charset="-122"/>
                <a:cs typeface="Times New Roman" panose="02020603050405020304" pitchFamily="18" charset="0"/>
              </a:rPr>
              <a:t>1</a:t>
            </a:r>
            <a:r>
              <a:rPr lang="zh-CN" altLang="zh-CN" sz="900" dirty="0">
                <a:solidFill>
                  <a:srgbClr val="FF0000"/>
                </a:solidFill>
                <a:ea typeface="黑体" panose="02010609060101010101" pitchFamily="49" charset="-122"/>
                <a:cs typeface="Times New Roman" panose="02020603050405020304" pitchFamily="18" charset="0"/>
              </a:rPr>
              <a:t>、</a:t>
            </a:r>
            <a:r>
              <a:rPr lang="en-US" altLang="zh-CN" sz="900" i="1" dirty="0">
                <a:solidFill>
                  <a:srgbClr val="FF0000"/>
                </a:solidFill>
                <a:ea typeface="黑体" panose="02010609060101010101" pitchFamily="49" charset="-122"/>
                <a:cs typeface="Times New Roman" panose="02020603050405020304" pitchFamily="18" charset="0"/>
              </a:rPr>
              <a:t>z</a:t>
            </a:r>
            <a:r>
              <a:rPr lang="en-US" altLang="zh-CN" sz="900" baseline="-25000" dirty="0">
                <a:solidFill>
                  <a:srgbClr val="FF0000"/>
                </a:solidFill>
                <a:ea typeface="黑体" panose="02010609060101010101" pitchFamily="49" charset="-122"/>
                <a:cs typeface="Times New Roman" panose="02020603050405020304" pitchFamily="18" charset="0"/>
              </a:rPr>
              <a:t>2</a:t>
            </a:r>
            <a:r>
              <a:rPr lang="en-US" altLang="zh-CN" sz="900" dirty="0">
                <a:solidFill>
                  <a:srgbClr val="FF0000"/>
                </a:solidFill>
                <a:ea typeface="黑体" panose="02010609060101010101" pitchFamily="49" charset="-122"/>
                <a:cs typeface="Times New Roman" panose="02020603050405020304" pitchFamily="18" charset="0"/>
              </a:rPr>
              <a:t>——</a:t>
            </a:r>
            <a:r>
              <a:rPr lang="zh-CN" altLang="zh-CN" sz="900" dirty="0">
                <a:solidFill>
                  <a:srgbClr val="FF0000"/>
                </a:solidFill>
                <a:ea typeface="黑体" panose="02010609060101010101" pitchFamily="49" charset="-122"/>
                <a:cs typeface="Times New Roman" panose="02020603050405020304" pitchFamily="18" charset="0"/>
              </a:rPr>
              <a:t>小齿轮和内齿轮的齿数</a:t>
            </a:r>
            <a:r>
              <a:rPr lang="en-US" altLang="zh-CN" sz="900" dirty="0">
                <a:solidFill>
                  <a:srgbClr val="FF0000"/>
                </a:solidFill>
                <a:ea typeface="黑体" panose="02010609060101010101" pitchFamily="49" charset="-122"/>
                <a:cs typeface="Times New Roman" panose="02020603050405020304" pitchFamily="18" charset="0"/>
              </a:rPr>
              <a:t>;</a:t>
            </a:r>
            <a:endParaRPr lang="zh-CN" altLang="zh-CN" sz="900" dirty="0">
              <a:solidFill>
                <a:srgbClr val="FF0000"/>
              </a:solidFill>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ea typeface="黑体" panose="02010609060101010101" pitchFamily="49" charset="-122"/>
                <a:cs typeface="Times New Roman" panose="02020603050405020304" pitchFamily="18" charset="0"/>
              </a:rPr>
              <a:t>	              </a:t>
            </a:r>
            <a:r>
              <a:rPr lang="en-US" altLang="zh-CN" sz="900" i="1" dirty="0">
                <a:solidFill>
                  <a:srgbClr val="FF0000"/>
                </a:solidFill>
                <a:ea typeface="黑体" panose="02010609060101010101" pitchFamily="49" charset="-122"/>
                <a:cs typeface="Times New Roman" panose="02020603050405020304" pitchFamily="18" charset="0"/>
              </a:rPr>
              <a:t>B</a:t>
            </a:r>
            <a:r>
              <a:rPr lang="en-US" altLang="zh-CN" sz="900" dirty="0">
                <a:solidFill>
                  <a:srgbClr val="FF0000"/>
                </a:solidFill>
                <a:ea typeface="黑体" panose="02010609060101010101" pitchFamily="49" charset="-122"/>
                <a:cs typeface="Times New Roman" panose="02020603050405020304" pitchFamily="18" charset="0"/>
              </a:rPr>
              <a:t>——</a:t>
            </a:r>
            <a:r>
              <a:rPr lang="zh-CN" altLang="zh-CN" sz="900" dirty="0">
                <a:solidFill>
                  <a:srgbClr val="FF0000"/>
                </a:solidFill>
                <a:ea typeface="黑体" panose="02010609060101010101" pitchFamily="49" charset="-122"/>
                <a:cs typeface="Times New Roman" panose="02020603050405020304" pitchFamily="18" charset="0"/>
              </a:rPr>
              <a:t>齿宽</a:t>
            </a:r>
            <a:r>
              <a:rPr lang="en-US" altLang="zh-CN" sz="900" dirty="0">
                <a:solidFill>
                  <a:srgbClr val="FF0000"/>
                </a:solidFill>
                <a:ea typeface="黑体" panose="02010609060101010101" pitchFamily="49" charset="-122"/>
                <a:cs typeface="Times New Roman" panose="02020603050405020304" pitchFamily="18" charset="0"/>
              </a:rPr>
              <a:t>,</a:t>
            </a:r>
            <a:r>
              <a:rPr lang="zh-CN" altLang="zh-CN" sz="900" dirty="0">
                <a:solidFill>
                  <a:srgbClr val="FF0000"/>
                </a:solidFill>
                <a:ea typeface="黑体" panose="02010609060101010101" pitchFamily="49" charset="-122"/>
                <a:cs typeface="Times New Roman" panose="02020603050405020304" pitchFamily="18" charset="0"/>
              </a:rPr>
              <a:t>单位为</a:t>
            </a:r>
            <a:r>
              <a:rPr lang="en-US" altLang="zh-CN" sz="900" dirty="0">
                <a:solidFill>
                  <a:srgbClr val="FF0000"/>
                </a:solidFill>
                <a:ea typeface="黑体" panose="02010609060101010101" pitchFamily="49" charset="-122"/>
                <a:cs typeface="Times New Roman" panose="02020603050405020304" pitchFamily="18" charset="0"/>
              </a:rPr>
              <a:t>mm;</a:t>
            </a:r>
            <a:endParaRPr lang="zh-CN" altLang="zh-CN" sz="900" dirty="0">
              <a:solidFill>
                <a:srgbClr val="FF0000"/>
              </a:solidFill>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ea typeface="黑体" panose="02010609060101010101" pitchFamily="49" charset="-122"/>
                <a:cs typeface="Times New Roman" panose="02020603050405020304" pitchFamily="18" charset="0"/>
              </a:rPr>
              <a:t>	              </a:t>
            </a:r>
            <a:r>
              <a:rPr lang="en-US" altLang="zh-CN" sz="900" i="1" dirty="0">
                <a:solidFill>
                  <a:srgbClr val="FF0000"/>
                </a:solidFill>
                <a:ea typeface="黑体" panose="02010609060101010101" pitchFamily="49" charset="-122"/>
                <a:cs typeface="Times New Roman" panose="02020603050405020304" pitchFamily="18" charset="0"/>
              </a:rPr>
              <a:t>m</a:t>
            </a:r>
            <a:r>
              <a:rPr lang="en-US" altLang="zh-CN" sz="900" dirty="0">
                <a:solidFill>
                  <a:srgbClr val="FF0000"/>
                </a:solidFill>
                <a:ea typeface="黑体" panose="02010609060101010101" pitchFamily="49" charset="-122"/>
                <a:cs typeface="Times New Roman" panose="02020603050405020304" pitchFamily="18" charset="0"/>
              </a:rPr>
              <a:t>——</a:t>
            </a:r>
            <a:r>
              <a:rPr lang="zh-CN" altLang="zh-CN" sz="900" dirty="0">
                <a:solidFill>
                  <a:srgbClr val="FF0000"/>
                </a:solidFill>
                <a:ea typeface="黑体" panose="02010609060101010101" pitchFamily="49" charset="-122"/>
                <a:cs typeface="Times New Roman" panose="02020603050405020304" pitchFamily="18" charset="0"/>
              </a:rPr>
              <a:t>齿轮模数</a:t>
            </a:r>
            <a:r>
              <a:rPr lang="en-US" altLang="zh-CN" sz="900" dirty="0">
                <a:solidFill>
                  <a:srgbClr val="FF0000"/>
                </a:solidFill>
                <a:ea typeface="黑体" panose="02010609060101010101" pitchFamily="49" charset="-122"/>
                <a:cs typeface="Times New Roman" panose="02020603050405020304" pitchFamily="18" charset="0"/>
              </a:rPr>
              <a:t>,</a:t>
            </a:r>
            <a:r>
              <a:rPr lang="zh-CN" altLang="zh-CN" sz="900" dirty="0">
                <a:solidFill>
                  <a:srgbClr val="FF0000"/>
                </a:solidFill>
                <a:ea typeface="黑体" panose="02010609060101010101" pitchFamily="49" charset="-122"/>
                <a:cs typeface="Times New Roman" panose="02020603050405020304" pitchFamily="18" charset="0"/>
              </a:rPr>
              <a:t>单位为</a:t>
            </a:r>
            <a:r>
              <a:rPr lang="en-US" altLang="zh-CN" sz="900" dirty="0">
                <a:solidFill>
                  <a:srgbClr val="FF0000"/>
                </a:solidFill>
                <a:ea typeface="黑体" panose="02010609060101010101" pitchFamily="49" charset="-122"/>
                <a:cs typeface="Times New Roman" panose="02020603050405020304" pitchFamily="18" charset="0"/>
              </a:rPr>
              <a:t>mm</a:t>
            </a:r>
            <a:r>
              <a:rPr lang="zh-CN" altLang="zh-CN" sz="900" dirty="0">
                <a:solidFill>
                  <a:srgbClr val="FF0000"/>
                </a:solidFill>
                <a:ea typeface="黑体" panose="02010609060101010101" pitchFamily="49" charset="-122"/>
                <a:cs typeface="Times New Roman" panose="02020603050405020304" pitchFamily="18" charset="0"/>
              </a:rPr>
              <a:t>。</a:t>
            </a:r>
            <a:endParaRPr lang="zh-CN" altLang="zh-CN" sz="900" dirty="0">
              <a:solidFill>
                <a:srgbClr val="FF0000"/>
              </a:solidFill>
              <a:effectLst/>
              <a:ea typeface="方正书宋_GBK"/>
              <a:cs typeface="Times New Roman" panose="02020603050405020304" pitchFamily="18" charset="0"/>
            </a:endParaRPr>
          </a:p>
        </p:txBody>
      </p:sp>
      <p:sp>
        <p:nvSpPr>
          <p:cNvPr id="19" name="矩形 18">
            <a:extLst>
              <a:ext uri="{FF2B5EF4-FFF2-40B4-BE49-F238E27FC236}">
                <a16:creationId xmlns:a16="http://schemas.microsoft.com/office/drawing/2014/main" id="{EBB2CB62-E740-4F49-998F-5006378E5B98}"/>
              </a:ext>
            </a:extLst>
          </p:cNvPr>
          <p:cNvSpPr/>
          <p:nvPr/>
        </p:nvSpPr>
        <p:spPr>
          <a:xfrm>
            <a:off x="256416" y="2830952"/>
            <a:ext cx="8405069" cy="334259"/>
          </a:xfrm>
          <a:prstGeom prst="rect">
            <a:avLst/>
          </a:prstGeom>
        </p:spPr>
        <p:txBody>
          <a:bodyPr wrap="square">
            <a:spAutoFit/>
          </a:bodyPr>
          <a:lstStyle/>
          <a:p>
            <a:pPr indent="266700">
              <a:lnSpc>
                <a:spcPct val="150000"/>
              </a:lnSpc>
              <a:spcAft>
                <a:spcPts val="0"/>
              </a:spcAft>
            </a:pPr>
            <a:r>
              <a:rPr lang="zh-CN" altLang="zh-CN" sz="1200" dirty="0">
                <a:solidFill>
                  <a:srgbClr val="000000"/>
                </a:solidFill>
                <a:cs typeface="Times New Roman" panose="02020603050405020304" pitchFamily="18" charset="0"/>
              </a:rPr>
              <a:t>内啮合摆线齿轮泵的排量</a:t>
            </a:r>
            <a:r>
              <a:rPr lang="en-US" altLang="zh-CN" sz="1200" i="1" dirty="0">
                <a:solidFill>
                  <a:srgbClr val="000000"/>
                </a:solidFill>
                <a:cs typeface="Times New Roman" panose="02020603050405020304" pitchFamily="18" charset="0"/>
              </a:rPr>
              <a:t>V</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单位为</a:t>
            </a:r>
            <a:r>
              <a:rPr lang="en-US" altLang="zh-CN" sz="1200" dirty="0">
                <a:solidFill>
                  <a:srgbClr val="000000"/>
                </a:solidFill>
                <a:cs typeface="Times New Roman" panose="02020603050405020304" pitchFamily="18" charset="0"/>
              </a:rPr>
              <a:t>mL/r)</a:t>
            </a:r>
            <a:r>
              <a:rPr lang="zh-CN" altLang="zh-CN" sz="1200" dirty="0">
                <a:solidFill>
                  <a:srgbClr val="000000"/>
                </a:solidFill>
                <a:cs typeface="Times New Roman" panose="02020603050405020304" pitchFamily="18" charset="0"/>
              </a:rPr>
              <a:t>可按下式近似计算内啮合摆线齿轮泵的排量</a:t>
            </a:r>
            <a:r>
              <a:rPr lang="en-US" altLang="zh-CN" sz="1200" i="1" dirty="0">
                <a:solidFill>
                  <a:srgbClr val="000000"/>
                </a:solidFill>
                <a:cs typeface="Times New Roman" panose="02020603050405020304" pitchFamily="18" charset="0"/>
              </a:rPr>
              <a:t>V</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单位为</a:t>
            </a:r>
            <a:r>
              <a:rPr lang="en-US" altLang="zh-CN" sz="1200" dirty="0">
                <a:solidFill>
                  <a:srgbClr val="000000"/>
                </a:solidFill>
                <a:cs typeface="Times New Roman" panose="02020603050405020304" pitchFamily="18" charset="0"/>
              </a:rPr>
              <a:t>mL/r)</a:t>
            </a:r>
            <a:r>
              <a:rPr lang="zh-CN" altLang="zh-CN" sz="1200" dirty="0">
                <a:solidFill>
                  <a:srgbClr val="000000"/>
                </a:solidFill>
                <a:cs typeface="Times New Roman" panose="02020603050405020304" pitchFamily="18" charset="0"/>
              </a:rPr>
              <a:t>可按下式近似计算</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DC913A87-F417-4A7B-9A79-46A4A3C04D25}"/>
                  </a:ext>
                </a:extLst>
              </p:cNvPr>
              <p:cNvSpPr/>
              <p:nvPr/>
            </p:nvSpPr>
            <p:spPr>
              <a:xfrm>
                <a:off x="764509" y="3264000"/>
                <a:ext cx="3187411" cy="3125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𝑉</m:t>
                      </m:r>
                      <m:r>
                        <a:rPr lang="zh-CN" altLang="en-US" sz="1400" i="0">
                          <a:latin typeface="Cambria Math" panose="02040503050406030204" pitchFamily="18" charset="0"/>
                        </a:rPr>
                        <m:t>=2</m:t>
                      </m:r>
                      <m:r>
                        <m:rPr>
                          <m:sty m:val="p"/>
                        </m:rPr>
                        <a:rPr lang="zh-CN" altLang="en-US" sz="1400" i="0">
                          <a:latin typeface="Cambria Math" panose="02040503050406030204" pitchFamily="18" charset="0"/>
                        </a:rPr>
                        <m:t>π</m:t>
                      </m:r>
                      <m:r>
                        <a:rPr lang="zh-CN" altLang="en-US" sz="1400" i="1">
                          <a:latin typeface="Cambria Math" panose="02040503050406030204" pitchFamily="18" charset="0"/>
                        </a:rPr>
                        <m:t>𝑒𝐵</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𝐷</m:t>
                          </m:r>
                        </m:e>
                        <m:sub>
                          <m:r>
                            <a:rPr lang="zh-CN" altLang="en-US" sz="1400" i="0">
                              <a:latin typeface="Cambria Math" panose="02040503050406030204" pitchFamily="18" charset="0"/>
                            </a:rPr>
                            <m:t>2</m:t>
                          </m:r>
                        </m:sub>
                      </m:sSub>
                      <m:r>
                        <m:rPr>
                          <m:nor/>
                        </m:rPr>
                        <a:rPr lang="zh-CN" altLang="en-US" sz="1400" i="1"/>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𝑧</m:t>
                          </m:r>
                        </m:e>
                        <m:sub>
                          <m:r>
                            <a:rPr lang="zh-CN" altLang="en-US" sz="1400" i="0">
                              <a:latin typeface="Cambria Math" panose="02040503050406030204" pitchFamily="18" charset="0"/>
                            </a:rPr>
                            <m:t>2</m:t>
                          </m:r>
                        </m:sub>
                      </m:sSub>
                      <m:r>
                        <m:rPr>
                          <m:nor/>
                        </m:rPr>
                        <a:rPr lang="zh-CN" altLang="en-US" sz="1400" i="1"/>
                        <m:t>−</m:t>
                      </m:r>
                      <m:r>
                        <a:rPr lang="zh-CN" altLang="en-US" sz="1400" i="0">
                          <a:latin typeface="Cambria Math" panose="02040503050406030204" pitchFamily="18" charset="0"/>
                        </a:rPr>
                        <m:t>0</m:t>
                      </m:r>
                      <m:r>
                        <m:rPr>
                          <m:nor/>
                        </m:rPr>
                        <a:rPr lang="zh-CN" altLang="en-US" sz="1400" i="1"/>
                        <m:t>.</m:t>
                      </m:r>
                      <m:r>
                        <a:rPr lang="zh-CN" altLang="en-US" sz="1400" i="0">
                          <a:latin typeface="Cambria Math" panose="02040503050406030204" pitchFamily="18" charset="0"/>
                        </a:rPr>
                        <m:t>125</m:t>
                      </m:r>
                      <m:r>
                        <m:rPr>
                          <m:nor/>
                        </m:rPr>
                        <a:rPr lang="zh-CN" altLang="en-US" sz="1400" i="1"/>
                        <m:t>)</m:t>
                      </m:r>
                      <m:r>
                        <a:rPr lang="zh-CN" altLang="en-US" sz="1400" i="0">
                          <a:latin typeface="Cambria Math" panose="02040503050406030204" pitchFamily="18" charset="0"/>
                        </a:rPr>
                        <m:t>×1</m:t>
                      </m:r>
                      <m:sSup>
                        <m:sSupPr>
                          <m:ctrlPr>
                            <a:rPr lang="zh-CN" altLang="en-US" sz="1400" i="1">
                              <a:latin typeface="Cambria Math" panose="02040503050406030204" pitchFamily="18" charset="0"/>
                            </a:rPr>
                          </m:ctrlPr>
                        </m:sSupPr>
                        <m:e>
                          <m:r>
                            <a:rPr lang="zh-CN" altLang="en-US" sz="1400" i="0">
                              <a:latin typeface="Cambria Math" panose="02040503050406030204" pitchFamily="18" charset="0"/>
                            </a:rPr>
                            <m:t>0</m:t>
                          </m:r>
                        </m:e>
                        <m:sup>
                          <m:r>
                            <m:rPr>
                              <m:nor/>
                            </m:rPr>
                            <a:rPr lang="zh-CN" altLang="en-US" sz="1400" i="1"/>
                            <m:t>−</m:t>
                          </m:r>
                          <m:r>
                            <a:rPr lang="zh-CN" altLang="en-US" sz="1400" i="0">
                              <a:latin typeface="Cambria Math" panose="02040503050406030204" pitchFamily="18" charset="0"/>
                            </a:rPr>
                            <m:t>3</m:t>
                          </m:r>
                        </m:sup>
                      </m:sSup>
                      <m:r>
                        <m:rPr>
                          <m:nor/>
                        </m:rPr>
                        <a:rPr lang="zh-CN" altLang="en-US" sz="1400" i="1"/>
                        <m:t>(</m:t>
                      </m:r>
                      <m:r>
                        <a:rPr lang="zh-CN" altLang="en-US" sz="1400" i="0">
                          <a:latin typeface="Cambria Math" panose="02040503050406030204" pitchFamily="18" charset="0"/>
                        </a:rPr>
                        <m:t>4</m:t>
                      </m:r>
                      <m:r>
                        <m:rPr>
                          <m:nor/>
                        </m:rPr>
                        <a:rPr lang="zh-CN" altLang="en-US" sz="1400" i="1"/>
                        <m:t>−</m:t>
                      </m:r>
                      <m:r>
                        <a:rPr lang="zh-CN" altLang="en-US" sz="1400" i="0">
                          <a:latin typeface="Cambria Math" panose="02040503050406030204" pitchFamily="18" charset="0"/>
                        </a:rPr>
                        <m:t>13</m:t>
                      </m:r>
                      <m:r>
                        <m:rPr>
                          <m:nor/>
                        </m:rPr>
                        <a:rPr lang="zh-CN" altLang="en-US" sz="1400" i="1"/>
                        <m:t>)</m:t>
                      </m:r>
                    </m:oMath>
                  </m:oMathPara>
                </a14:m>
                <a:endParaRPr lang="zh-CN" altLang="en-US" sz="1400" dirty="0"/>
              </a:p>
            </p:txBody>
          </p:sp>
        </mc:Choice>
        <mc:Fallback xmlns="">
          <p:sp>
            <p:nvSpPr>
              <p:cNvPr id="21" name="矩形 20">
                <a:extLst>
                  <a:ext uri="{FF2B5EF4-FFF2-40B4-BE49-F238E27FC236}">
                    <a16:creationId xmlns:a16="http://schemas.microsoft.com/office/drawing/2014/main" id="{DC913A87-F417-4A7B-9A79-46A4A3C04D25}"/>
                  </a:ext>
                </a:extLst>
              </p:cNvPr>
              <p:cNvSpPr>
                <a:spLocks noRot="1" noChangeAspect="1" noMove="1" noResize="1" noEditPoints="1" noAdjustHandles="1" noChangeArrowheads="1" noChangeShapeType="1" noTextEdit="1"/>
              </p:cNvSpPr>
              <p:nvPr/>
            </p:nvSpPr>
            <p:spPr>
              <a:xfrm>
                <a:off x="764509" y="3264000"/>
                <a:ext cx="3187411" cy="312586"/>
              </a:xfrm>
              <a:prstGeom prst="rect">
                <a:avLst/>
              </a:prstGeom>
              <a:blipFill>
                <a:blip r:embed="rId4"/>
                <a:stretch>
                  <a:fillRect b="-7692"/>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0347CAFB-AF95-4497-87B1-2D2A0144F8EC}"/>
              </a:ext>
            </a:extLst>
          </p:cNvPr>
          <p:cNvSpPr/>
          <p:nvPr/>
        </p:nvSpPr>
        <p:spPr>
          <a:xfrm>
            <a:off x="4047743" y="3219056"/>
            <a:ext cx="4572000" cy="502702"/>
          </a:xfrm>
          <a:prstGeom prst="rect">
            <a:avLst/>
          </a:prstGeom>
        </p:spPr>
        <p:txBody>
          <a:bodyPr>
            <a:spAutoFit/>
          </a:bodyPr>
          <a:lstStyle/>
          <a:p>
            <a:pPr indent="266700">
              <a:lnSpc>
                <a:spcPts val="1575"/>
              </a:lnSpc>
              <a:spcAft>
                <a:spcPts val="0"/>
              </a:spcAft>
            </a:pP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啮合副的偏心距</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 </a:t>
            </a:r>
            <a:r>
              <a:rPr lang="en-US" altLang="zh-CN" sz="900" dirty="0">
                <a:solidFill>
                  <a:srgbClr val="FF0000"/>
                </a:solidFill>
                <a:latin typeface="NEU-BZ-S92"/>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齿宽</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a:t>
            </a:r>
            <a:endParaRPr lang="zh-CN" altLang="zh-CN" sz="9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内齿轮齿顶圆直径</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单位为</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mm;</a:t>
            </a:r>
            <a:r>
              <a:rPr lang="en-US" altLang="zh-CN" sz="900" dirty="0">
                <a:solidFill>
                  <a:srgbClr val="FF0000"/>
                </a:solidFill>
                <a:latin typeface="NEU-BZ-S92"/>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z</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2</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内齿轮齿数。</a:t>
            </a:r>
            <a:endParaRPr lang="zh-CN" altLang="zh-CN" sz="900" dirty="0">
              <a:solidFill>
                <a:srgbClr val="FF0000"/>
              </a:solidFill>
              <a:effectLst/>
              <a:latin typeface="NEU-BZ-S92"/>
              <a:ea typeface="方正书宋_GBK"/>
              <a:cs typeface="Times New Roman" panose="02020603050405020304" pitchFamily="18" charset="0"/>
            </a:endParaRPr>
          </a:p>
        </p:txBody>
      </p:sp>
      <p:sp>
        <p:nvSpPr>
          <p:cNvPr id="25" name="矩形 24">
            <a:extLst>
              <a:ext uri="{FF2B5EF4-FFF2-40B4-BE49-F238E27FC236}">
                <a16:creationId xmlns:a16="http://schemas.microsoft.com/office/drawing/2014/main" id="{E3494828-A5EB-4DA4-AA7A-DDB4B55E0B65}"/>
              </a:ext>
            </a:extLst>
          </p:cNvPr>
          <p:cNvSpPr/>
          <p:nvPr/>
        </p:nvSpPr>
        <p:spPr>
          <a:xfrm>
            <a:off x="613690" y="3721758"/>
            <a:ext cx="7669885" cy="923330"/>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内啮合齿轮泵结构紧凑</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尺寸和质量都小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由于齿轮同向旋转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相对滑动速度小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磨损小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使用寿命长</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流量脉动小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因而压力脉动和噪声都较小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油液在离心力作用下易充满齿间槽</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故允许高速旋转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容积效率高。摆线内啮合齿轮泵结构更简单</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啮合重合度大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传动平稳</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吸油条件更为良好。它们的缺点是齿形复杂</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加工精度要求高</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因此造价较贵。</a:t>
            </a:r>
            <a:endParaRPr lang="zh-CN" altLang="en-US" sz="2400" dirty="0"/>
          </a:p>
        </p:txBody>
      </p:sp>
    </p:spTree>
    <p:extLst>
      <p:ext uri="{BB962C8B-B14F-4D97-AF65-F5344CB8AC3E}">
        <p14:creationId xmlns:p14="http://schemas.microsoft.com/office/powerpoint/2010/main" val="2662902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wipe(left)">
                                      <p:cBhvr>
                                        <p:cTn id="14" dur="1000"/>
                                        <p:tgtEl>
                                          <p:spTgt spid="16"/>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p:cTn id="19" dur="500" fill="hold"/>
                                        <p:tgtEl>
                                          <p:spTgt spid="18"/>
                                        </p:tgtEl>
                                        <p:attrNameLst>
                                          <p:attrName>ppt_w</p:attrName>
                                        </p:attrNameLst>
                                      </p:cBhvr>
                                      <p:tavLst>
                                        <p:tav tm="0">
                                          <p:val>
                                            <p:fltVal val="0"/>
                                          </p:val>
                                        </p:tav>
                                        <p:tav tm="100000">
                                          <p:val>
                                            <p:strVal val="#ppt_w"/>
                                          </p:val>
                                        </p:tav>
                                      </p:tavLst>
                                    </p:anim>
                                    <p:anim calcmode="lin" valueType="num">
                                      <p:cBhvr>
                                        <p:cTn id="20" dur="500" fill="hold"/>
                                        <p:tgtEl>
                                          <p:spTgt spid="18"/>
                                        </p:tgtEl>
                                        <p:attrNameLst>
                                          <p:attrName>ppt_h</p:attrName>
                                        </p:attrNameLst>
                                      </p:cBhvr>
                                      <p:tavLst>
                                        <p:tav tm="0">
                                          <p:val>
                                            <p:fltVal val="0"/>
                                          </p:val>
                                        </p:tav>
                                        <p:tav tm="100000">
                                          <p:val>
                                            <p:strVal val="#ppt_h"/>
                                          </p:val>
                                        </p:tav>
                                      </p:tavLst>
                                    </p:anim>
                                    <p:animEffect transition="in" filter="fade">
                                      <p:cBhvr>
                                        <p:cTn id="21" dur="500"/>
                                        <p:tgtEl>
                                          <p:spTgt spid="18"/>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1000"/>
                                        <p:tgtEl>
                                          <p:spTgt spid="19"/>
                                        </p:tgtEl>
                                      </p:cBhvr>
                                    </p:animEffect>
                                    <p:anim calcmode="lin" valueType="num">
                                      <p:cBhvr>
                                        <p:cTn id="27" dur="1000" fill="hold"/>
                                        <p:tgtEl>
                                          <p:spTgt spid="19"/>
                                        </p:tgtEl>
                                        <p:attrNameLst>
                                          <p:attrName>ppt_x</p:attrName>
                                        </p:attrNameLst>
                                      </p:cBhvr>
                                      <p:tavLst>
                                        <p:tav tm="0">
                                          <p:val>
                                            <p:strVal val="#ppt_x"/>
                                          </p:val>
                                        </p:tav>
                                        <p:tav tm="100000">
                                          <p:val>
                                            <p:strVal val="#ppt_x"/>
                                          </p:val>
                                        </p:tav>
                                      </p:tavLst>
                                    </p:anim>
                                    <p:anim calcmode="lin" valueType="num">
                                      <p:cBhvr>
                                        <p:cTn id="28"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wipe(left)">
                                      <p:cBhvr>
                                        <p:cTn id="33" dur="1000"/>
                                        <p:tgtEl>
                                          <p:spTgt spid="2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grpId="0" nodeType="clickEffect">
                                  <p:stCondLst>
                                    <p:cond delay="0"/>
                                  </p:stCondLst>
                                  <p:childTnLst>
                                    <p:set>
                                      <p:cBhvr>
                                        <p:cTn id="44" dur="1" fill="hold">
                                          <p:stCondLst>
                                            <p:cond delay="0"/>
                                          </p:stCondLst>
                                        </p:cTn>
                                        <p:tgtEl>
                                          <p:spTgt spid="25"/>
                                        </p:tgtEl>
                                        <p:attrNameLst>
                                          <p:attrName>style.visibility</p:attrName>
                                        </p:attrNameLst>
                                      </p:cBhvr>
                                      <p:to>
                                        <p:strVal val="visible"/>
                                      </p:to>
                                    </p:set>
                                    <p:animEffect transition="in" filter="fade">
                                      <p:cBhvr>
                                        <p:cTn id="45" dur="1000"/>
                                        <p:tgtEl>
                                          <p:spTgt spid="25"/>
                                        </p:tgtEl>
                                      </p:cBhvr>
                                    </p:animEffect>
                                    <p:anim calcmode="lin" valueType="num">
                                      <p:cBhvr>
                                        <p:cTn id="46" dur="1000" fill="hold"/>
                                        <p:tgtEl>
                                          <p:spTgt spid="25"/>
                                        </p:tgtEl>
                                        <p:attrNameLst>
                                          <p:attrName>ppt_x</p:attrName>
                                        </p:attrNameLst>
                                      </p:cBhvr>
                                      <p:tavLst>
                                        <p:tav tm="0">
                                          <p:val>
                                            <p:strVal val="#ppt_x"/>
                                          </p:val>
                                        </p:tav>
                                        <p:tav tm="100000">
                                          <p:val>
                                            <p:strVal val="#ppt_x"/>
                                          </p:val>
                                        </p:tav>
                                      </p:tavLst>
                                    </p:anim>
                                    <p:anim calcmode="lin" valueType="num">
                                      <p:cBhvr>
                                        <p:cTn id="47"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8" grpId="0"/>
      <p:bldP spid="19" grpId="0"/>
      <p:bldP spid="23" grpId="0"/>
      <p:bldP spid="25"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CC94263E-03E5-43C9-8994-D8714EA08BE7}"/>
              </a:ext>
            </a:extLst>
          </p:cNvPr>
          <p:cNvSpPr/>
          <p:nvPr/>
        </p:nvSpPr>
        <p:spPr>
          <a:xfrm>
            <a:off x="3570823" y="2151114"/>
            <a:ext cx="3935309"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叶片泵</a:t>
            </a:r>
          </a:p>
        </p:txBody>
      </p:sp>
      <p:sp>
        <p:nvSpPr>
          <p:cNvPr id="5" name="文本框 4">
            <a:extLst>
              <a:ext uri="{FF2B5EF4-FFF2-40B4-BE49-F238E27FC236}">
                <a16:creationId xmlns:a16="http://schemas.microsoft.com/office/drawing/2014/main" id="{4F0CC1B1-CF4A-426A-9F8E-55D7AC9F385A}"/>
              </a:ext>
            </a:extLst>
          </p:cNvPr>
          <p:cNvSpPr txBox="1">
            <a:spLocks noChangeArrowheads="1"/>
          </p:cNvSpPr>
          <p:nvPr/>
        </p:nvSpPr>
        <p:spPr bwMode="auto">
          <a:xfrm>
            <a:off x="1842346" y="1951060"/>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三、</a:t>
            </a:r>
          </a:p>
        </p:txBody>
      </p:sp>
    </p:spTree>
    <p:extLst>
      <p:ext uri="{BB962C8B-B14F-4D97-AF65-F5344CB8AC3E}">
        <p14:creationId xmlns:p14="http://schemas.microsoft.com/office/powerpoint/2010/main" val="38593244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D6D72B3-B08B-4590-B45C-C362329D18B7}"/>
              </a:ext>
            </a:extLst>
          </p:cNvPr>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第四章</a:t>
            </a:r>
          </a:p>
        </p:txBody>
      </p:sp>
      <p:sp>
        <p:nvSpPr>
          <p:cNvPr id="3" name="矩形 2">
            <a:extLst>
              <a:ext uri="{FF2B5EF4-FFF2-40B4-BE49-F238E27FC236}">
                <a16:creationId xmlns:a16="http://schemas.microsoft.com/office/drawing/2014/main" id="{1FFA42D0-D555-4819-8565-F413759D8372}"/>
              </a:ext>
            </a:extLst>
          </p:cNvPr>
          <p:cNvSpPr/>
          <p:nvPr/>
        </p:nvSpPr>
        <p:spPr>
          <a:xfrm>
            <a:off x="918429" y="3540257"/>
            <a:ext cx="2118914" cy="1077218"/>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液压泵和</a:t>
            </a:r>
            <a:endParaRPr lang="en-US" altLang="zh-CN" sz="3200" dirty="0">
              <a:solidFill>
                <a:schemeClr val="bg1">
                  <a:lumMod val="95000"/>
                </a:schemeClr>
              </a:solidFill>
              <a:latin typeface="Times New Roman" panose="02020603050405020304" pitchFamily="18" charset="0"/>
              <a:ea typeface="黑体" panose="02010609060101010101" pitchFamily="49" charset="-122"/>
            </a:endParaRPr>
          </a:p>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液压马达</a:t>
            </a:r>
          </a:p>
        </p:txBody>
      </p:sp>
      <p:sp>
        <p:nvSpPr>
          <p:cNvPr id="4" name="矩形 3">
            <a:extLst>
              <a:ext uri="{FF2B5EF4-FFF2-40B4-BE49-F238E27FC236}">
                <a16:creationId xmlns:a16="http://schemas.microsoft.com/office/drawing/2014/main" id="{C9C6846E-EB03-41DB-BDE6-D460EE4CB567}"/>
              </a:ext>
            </a:extLst>
          </p:cNvPr>
          <p:cNvSpPr/>
          <p:nvPr/>
        </p:nvSpPr>
        <p:spPr>
          <a:xfrm>
            <a:off x="5656488" y="239707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液压马达</a:t>
            </a:r>
          </a:p>
        </p:txBody>
      </p:sp>
      <p:sp>
        <p:nvSpPr>
          <p:cNvPr id="5" name="矩形 4">
            <a:extLst>
              <a:ext uri="{FF2B5EF4-FFF2-40B4-BE49-F238E27FC236}">
                <a16:creationId xmlns:a16="http://schemas.microsoft.com/office/drawing/2014/main" id="{39047CCE-6A0D-460B-A2AE-6F0E306EC9C9}"/>
              </a:ext>
            </a:extLst>
          </p:cNvPr>
          <p:cNvSpPr/>
          <p:nvPr/>
        </p:nvSpPr>
        <p:spPr>
          <a:xfrm>
            <a:off x="5656488" y="88505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柱塞泵</a:t>
            </a:r>
          </a:p>
        </p:txBody>
      </p:sp>
      <p:sp>
        <p:nvSpPr>
          <p:cNvPr id="6" name="矩形 5">
            <a:extLst>
              <a:ext uri="{FF2B5EF4-FFF2-40B4-BE49-F238E27FC236}">
                <a16:creationId xmlns:a16="http://schemas.microsoft.com/office/drawing/2014/main" id="{6179B78E-139E-41AD-B7FC-D930844772B3}"/>
              </a:ext>
            </a:extLst>
          </p:cNvPr>
          <p:cNvSpPr/>
          <p:nvPr/>
        </p:nvSpPr>
        <p:spPr>
          <a:xfrm>
            <a:off x="5656488" y="390909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摆动液压马达</a:t>
            </a:r>
          </a:p>
        </p:txBody>
      </p:sp>
    </p:spTree>
    <p:extLst>
      <p:ext uri="{BB962C8B-B14F-4D97-AF65-F5344CB8AC3E}">
        <p14:creationId xmlns:p14="http://schemas.microsoft.com/office/powerpoint/2010/main" val="129473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CEA1B2F9-7A0A-454C-B3AA-05988BB58FC1}"/>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BE84EDC7-850A-4768-A3AC-8F87433E1246}"/>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5" name="直角三角形 4">
            <a:extLst>
              <a:ext uri="{FF2B5EF4-FFF2-40B4-BE49-F238E27FC236}">
                <a16:creationId xmlns:a16="http://schemas.microsoft.com/office/drawing/2014/main" id="{08DF4982-E6CC-487E-84DD-08BD463AA9A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804CF1A0-05A1-40E2-B7F4-0D44001068E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3A6163B9-887F-4A43-A59E-8E32F67C755D}"/>
              </a:ext>
            </a:extLst>
          </p:cNvPr>
          <p:cNvSpPr/>
          <p:nvPr/>
        </p:nvSpPr>
        <p:spPr>
          <a:xfrm>
            <a:off x="1295561" y="1330177"/>
            <a:ext cx="6359236" cy="3108543"/>
          </a:xfrm>
          <a:prstGeom prst="rect">
            <a:avLst/>
          </a:prstGeom>
        </p:spPr>
        <p:txBody>
          <a:bodyPr wrap="square">
            <a:spAutoFit/>
          </a:bodyPr>
          <a:lstStyle/>
          <a:p>
            <a:pPr indent="2794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叶片泵有</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单作用式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非平衡式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双作用式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平衡式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两大类</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在工作机械的中高压系统中得到了广泛的应用。</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叶片泵</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输出流量均匀</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脉动小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噪声小</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但结构较复杂</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吸油特性不太好</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对油液中的污染也比较敏感。</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177714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一、单作用叶片泵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DC62FCD4-FDCB-4B19-882E-B3EE6A5F6A4A}"/>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14" name="直角三角形 13">
            <a:extLst>
              <a:ext uri="{FF2B5EF4-FFF2-40B4-BE49-F238E27FC236}">
                <a16:creationId xmlns:a16="http://schemas.microsoft.com/office/drawing/2014/main" id="{D0BFB104-A861-4CCC-B13F-4AAC8FBCD5B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D356CAA-5C4D-4D54-91E9-1AA8AEDA62C3}"/>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11B6665E-5667-4170-AAB1-2D7E577B1A36}"/>
              </a:ext>
            </a:extLst>
          </p:cNvPr>
          <p:cNvSpPr txBox="1">
            <a:spLocks noChangeArrowheads="1"/>
          </p:cNvSpPr>
          <p:nvPr/>
        </p:nvSpPr>
        <p:spPr bwMode="auto">
          <a:xfrm>
            <a:off x="588275" y="1444473"/>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（一）工作原理</a:t>
            </a:r>
          </a:p>
        </p:txBody>
      </p:sp>
      <p:pic>
        <p:nvPicPr>
          <p:cNvPr id="17" name="4T11.EPS" descr="id:2147504502;FounderCES">
            <a:extLst>
              <a:ext uri="{FF2B5EF4-FFF2-40B4-BE49-F238E27FC236}">
                <a16:creationId xmlns:a16="http://schemas.microsoft.com/office/drawing/2014/main" id="{25D8B495-BA11-4221-ADDA-31A99501A6D5}"/>
              </a:ext>
            </a:extLst>
          </p:cNvPr>
          <p:cNvPicPr/>
          <p:nvPr/>
        </p:nvPicPr>
        <p:blipFill>
          <a:blip r:embed="rId2"/>
          <a:stretch>
            <a:fillRect/>
          </a:stretch>
        </p:blipFill>
        <p:spPr>
          <a:xfrm>
            <a:off x="6189753" y="1813805"/>
            <a:ext cx="2551452" cy="1959750"/>
          </a:xfrm>
          <a:prstGeom prst="rect">
            <a:avLst/>
          </a:prstGeom>
        </p:spPr>
      </p:pic>
      <p:sp>
        <p:nvSpPr>
          <p:cNvPr id="4" name="矩形 3">
            <a:extLst>
              <a:ext uri="{FF2B5EF4-FFF2-40B4-BE49-F238E27FC236}">
                <a16:creationId xmlns:a16="http://schemas.microsoft.com/office/drawing/2014/main" id="{66AA6D68-F68B-4D7B-9DDC-FEFFEC554B1C}"/>
              </a:ext>
            </a:extLst>
          </p:cNvPr>
          <p:cNvSpPr/>
          <p:nvPr/>
        </p:nvSpPr>
        <p:spPr>
          <a:xfrm>
            <a:off x="5070774" y="3602081"/>
            <a:ext cx="4572000" cy="502702"/>
          </a:xfrm>
          <a:prstGeom prst="rect">
            <a:avLst/>
          </a:prstGeom>
        </p:spPr>
        <p:txBody>
          <a:bodyPr>
            <a:spAutoFit/>
          </a:bodyPr>
          <a:lstStyle/>
          <a:p>
            <a:pPr indent="254000" algn="ctr">
              <a:lnSpc>
                <a:spcPts val="1575"/>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4-11</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单作用叶片泵工作原理</a:t>
            </a:r>
            <a:endParaRPr lang="zh-CN" altLang="zh-CN" sz="900" dirty="0">
              <a:solidFill>
                <a:srgbClr val="000000"/>
              </a:solidFill>
              <a:latin typeface="NEU-BZ-S92"/>
              <a:ea typeface="方正书宋_GBK"/>
              <a:cs typeface="Times New Roman" panose="02020603050405020304" pitchFamily="18" charset="0"/>
            </a:endParaRPr>
          </a:p>
          <a:p>
            <a:pPr algn="ctr">
              <a:lnSpc>
                <a:spcPts val="1575"/>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A4D018AD-9B6A-4156-9375-E12B8E0D2A5D}"/>
              </a:ext>
            </a:extLst>
          </p:cNvPr>
          <p:cNvSpPr/>
          <p:nvPr/>
        </p:nvSpPr>
        <p:spPr>
          <a:xfrm>
            <a:off x="314945" y="1873664"/>
            <a:ext cx="5770574" cy="2354491"/>
          </a:xfrm>
          <a:prstGeom prst="rect">
            <a:avLst/>
          </a:prstGeom>
        </p:spPr>
        <p:txBody>
          <a:bodyPr wrap="square">
            <a:spAutoFit/>
          </a:bodyPr>
          <a:lstStyle/>
          <a:p>
            <a:pPr algn="ctr">
              <a:lnSpc>
                <a:spcPct val="150000"/>
              </a:lnSpc>
            </a:pP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400" b="1" dirty="0">
                <a:solidFill>
                  <a:srgbClr val="FF0000"/>
                </a:solidFill>
                <a:latin typeface="Times New Roman" panose="02020603050405020304" pitchFamily="18" charset="0"/>
                <a:ea typeface="黑体" panose="02010609060101010101" pitchFamily="49" charset="-122"/>
              </a:rPr>
              <a:t>4-11</a:t>
            </a: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所示为单作用叶片泵的工作原理。</a:t>
            </a:r>
            <a:endParaRPr lang="en-US"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泵由转子</a:t>
            </a:r>
            <a:r>
              <a:rPr lang="en-US" altLang="zh-CN" sz="1400" dirty="0">
                <a:solidFill>
                  <a:srgbClr val="000000"/>
                </a:solidFill>
                <a:latin typeface="Times New Roman" panose="02020603050405020304" pitchFamily="18" charset="0"/>
                <a:ea typeface="黑体" panose="02010609060101010101" pitchFamily="49" charset="-122"/>
              </a:rPr>
              <a:t>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a:t>
            </a:r>
            <a:r>
              <a:rPr lang="en-US" altLang="zh-CN" sz="1400" dirty="0">
                <a:solidFill>
                  <a:srgbClr val="000000"/>
                </a:solidFill>
                <a:latin typeface="Times New Roman" panose="02020603050405020304" pitchFamily="18" charset="0"/>
                <a:ea typeface="黑体" panose="02010609060101010101" pitchFamily="49" charset="-122"/>
              </a:rPr>
              <a:t>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r>
              <a:rPr lang="en-US" altLang="zh-CN" sz="1400" dirty="0">
                <a:solidFill>
                  <a:srgbClr val="000000"/>
                </a:solidFill>
                <a:latin typeface="Times New Roman" panose="02020603050405020304" pitchFamily="18" charset="0"/>
                <a:ea typeface="黑体" panose="02010609060101010101" pitchFamily="49" charset="-122"/>
              </a:rPr>
              <a:t>3</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、配油盘和端盖</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图中未示</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等主要零件组成。</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定子的内表面是圆柱形孔。转子和定子之间存在着偏心。</a:t>
            </a:r>
            <a:endPar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叶片在转子的槽内可灵活滑动</a:t>
            </a:r>
            <a:r>
              <a:rPr lang="en-US" altLang="zh-CN" sz="1400" dirty="0">
                <a:solidFill>
                  <a:srgbClr val="000000"/>
                </a:solidFill>
                <a:latin typeface="Times New Roman" panose="02020603050405020304" pitchFamily="18" charset="0"/>
                <a:ea typeface="黑体" panose="02010609060101010101" pitchFamily="49" charset="-122"/>
              </a:rPr>
              <a:t>,</a:t>
            </a: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在转子转动时的离心力或通入叶片根部压力油的作用下</a:t>
            </a:r>
            <a:r>
              <a:rPr lang="en-US" altLang="zh-CN" sz="1400" dirty="0">
                <a:solidFill>
                  <a:srgbClr val="000000"/>
                </a:solidFill>
                <a:latin typeface="Times New Roman" panose="02020603050405020304" pitchFamily="18" charset="0"/>
                <a:ea typeface="黑体" panose="02010609060101010101" pitchFamily="49" charset="-122"/>
              </a:rPr>
              <a:t>,</a:t>
            </a: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叶片顶部贴紧在定子内表面上</a:t>
            </a:r>
            <a:r>
              <a:rPr lang="en-US" altLang="zh-CN" sz="1400" dirty="0">
                <a:solidFill>
                  <a:srgbClr val="000000"/>
                </a:solidFill>
                <a:latin typeface="Times New Roman" panose="02020603050405020304" pitchFamily="18" charset="0"/>
                <a:ea typeface="黑体" panose="02010609060101010101" pitchFamily="49" charset="-122"/>
              </a:rPr>
              <a:t>,</a:t>
            </a:r>
          </a:p>
          <a:p>
            <a:pPr algn="ctr">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于是两相邻叶</a:t>
            </a:r>
            <a:r>
              <a:rPr lang="zh-CN" altLang="zh-CN" sz="1400" dirty="0"/>
              <a:t>片、配油盘、定子和转子间便形成了一个个密封的工作腔。</a:t>
            </a:r>
            <a:endParaRPr lang="zh-CN" altLang="en-US" sz="1400" dirty="0"/>
          </a:p>
        </p:txBody>
      </p:sp>
    </p:spTree>
    <p:extLst>
      <p:ext uri="{BB962C8B-B14F-4D97-AF65-F5344CB8AC3E}">
        <p14:creationId xmlns:p14="http://schemas.microsoft.com/office/powerpoint/2010/main" val="653030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1000"/>
                                        <p:tgtEl>
                                          <p:spTgt spid="5"/>
                                        </p:tgtEl>
                                      </p:cBhvr>
                                    </p:animEffect>
                                    <p:anim calcmode="lin" valueType="num">
                                      <p:cBhvr>
                                        <p:cTn id="16" dur="1000" fill="hold"/>
                                        <p:tgtEl>
                                          <p:spTgt spid="5"/>
                                        </p:tgtEl>
                                        <p:attrNameLst>
                                          <p:attrName>ppt_x</p:attrName>
                                        </p:attrNameLst>
                                      </p:cBhvr>
                                      <p:tavLst>
                                        <p:tav tm="0">
                                          <p:val>
                                            <p:strVal val="#ppt_x"/>
                                          </p:val>
                                        </p:tav>
                                        <p:tav tm="100000">
                                          <p:val>
                                            <p:strVal val="#ppt_x"/>
                                          </p:val>
                                        </p:tav>
                                      </p:tavLst>
                                    </p:anim>
                                    <p:anim calcmode="lin" valueType="num">
                                      <p:cBhvr>
                                        <p:cTn id="17"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一、单作用叶片泵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DC62FCD4-FDCB-4B19-882E-B3EE6A5F6A4A}"/>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4" name="矩形 3">
            <a:extLst>
              <a:ext uri="{FF2B5EF4-FFF2-40B4-BE49-F238E27FC236}">
                <a16:creationId xmlns:a16="http://schemas.microsoft.com/office/drawing/2014/main" id="{4594CB6F-5CA0-4094-9577-E92F766413CA}"/>
              </a:ext>
            </a:extLst>
          </p:cNvPr>
          <p:cNvSpPr/>
          <p:nvPr/>
        </p:nvSpPr>
        <p:spPr>
          <a:xfrm>
            <a:off x="724482" y="3108171"/>
            <a:ext cx="7583324" cy="1754326"/>
          </a:xfrm>
          <a:prstGeom prst="rect">
            <a:avLst/>
          </a:prstGeom>
        </p:spPr>
        <p:txBody>
          <a:bodyPr wrap="square">
            <a:spAutoFit/>
          </a:bodyPr>
          <a:lstStyle/>
          <a:p>
            <a:pPr indent="360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当转子按图示方向旋转时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图右侧的叶片向外伸出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密封工作腔容积逐渐增大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产生真空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于是通过吸油口和配油盘上窗口将油吸入。</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而在图的左侧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叶片往里缩进</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密封腔的容积逐渐缩小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密封腔中的油液经配油盘另一窗口和压油口被压出而输到系统中去。</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360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这种泵在转子转一转过程中</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吸油压油各一次</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故称单作用泵</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转子上受有单方向的液压不平衡作用力</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故又称非平衡式泵</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其轴承负载较大。改变定子和转子间偏心的大小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便可改变泵的排量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故是变量泵。</a:t>
            </a:r>
            <a:endParaRPr lang="zh-CN" altLang="en-US" sz="2000" dirty="0"/>
          </a:p>
        </p:txBody>
      </p:sp>
      <p:pic>
        <p:nvPicPr>
          <p:cNvPr id="5" name="图片 4">
            <a:extLst>
              <a:ext uri="{FF2B5EF4-FFF2-40B4-BE49-F238E27FC236}">
                <a16:creationId xmlns:a16="http://schemas.microsoft.com/office/drawing/2014/main" id="{D8791D86-6718-40F3-8C8B-F4106F814550}"/>
              </a:ext>
            </a:extLst>
          </p:cNvPr>
          <p:cNvPicPr>
            <a:picLocks noChangeAspect="1"/>
          </p:cNvPicPr>
          <p:nvPr/>
        </p:nvPicPr>
        <p:blipFill>
          <a:blip r:embed="rId2"/>
          <a:stretch>
            <a:fillRect/>
          </a:stretch>
        </p:blipFill>
        <p:spPr>
          <a:xfrm>
            <a:off x="2051101" y="1503797"/>
            <a:ext cx="4930087" cy="1354861"/>
          </a:xfrm>
          <a:prstGeom prst="rect">
            <a:avLst/>
          </a:prstGeom>
        </p:spPr>
      </p:pic>
      <p:sp>
        <p:nvSpPr>
          <p:cNvPr id="17" name="圆角矩形 6">
            <a:extLst>
              <a:ext uri="{FF2B5EF4-FFF2-40B4-BE49-F238E27FC236}">
                <a16:creationId xmlns:a16="http://schemas.microsoft.com/office/drawing/2014/main" id="{5362EE91-A8A4-45AA-9B40-FFFEB55ED4D0}"/>
              </a:ext>
            </a:extLst>
          </p:cNvPr>
          <p:cNvSpPr/>
          <p:nvPr/>
        </p:nvSpPr>
        <p:spPr>
          <a:xfrm>
            <a:off x="1486195" y="1477114"/>
            <a:ext cx="5891833" cy="147741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381429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1000"/>
                                        <p:tgtEl>
                                          <p:spTgt spid="4"/>
                                        </p:tgtEl>
                                      </p:cBhvr>
                                    </p:animEffect>
                                    <p:anim calcmode="lin" valueType="num">
                                      <p:cBhvr>
                                        <p:cTn id="20" dur="1000" fill="hold"/>
                                        <p:tgtEl>
                                          <p:spTgt spid="4"/>
                                        </p:tgtEl>
                                        <p:attrNameLst>
                                          <p:attrName>ppt_x</p:attrName>
                                        </p:attrNameLst>
                                      </p:cBhvr>
                                      <p:tavLst>
                                        <p:tav tm="0">
                                          <p:val>
                                            <p:strVal val="#ppt_x"/>
                                          </p:val>
                                        </p:tav>
                                        <p:tav tm="100000">
                                          <p:val>
                                            <p:strVal val="#ppt_x"/>
                                          </p:val>
                                        </p:tav>
                                      </p:tavLst>
                                    </p:anim>
                                    <p:anim calcmode="lin" valueType="num">
                                      <p:cBhvr>
                                        <p:cTn id="21"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6">
            <a:extLst>
              <a:ext uri="{FF2B5EF4-FFF2-40B4-BE49-F238E27FC236}">
                <a16:creationId xmlns:a16="http://schemas.microsoft.com/office/drawing/2014/main" id="{10BB4FC3-B9B5-4A74-B9E9-FB4D07E2F540}"/>
              </a:ext>
            </a:extLst>
          </p:cNvPr>
          <p:cNvSpPr/>
          <p:nvPr/>
        </p:nvSpPr>
        <p:spPr>
          <a:xfrm>
            <a:off x="6003446" y="1896787"/>
            <a:ext cx="2773836" cy="2430161"/>
          </a:xfrm>
          <a:prstGeom prst="roundRect">
            <a:avLst>
              <a:gd name="adj" fmla="val 6667"/>
            </a:avLst>
          </a:prstGeom>
          <a:solidFill>
            <a:schemeClr val="bg1"/>
          </a:solid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一、单作用叶片泵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DC62FCD4-FDCB-4B19-882E-B3EE6A5F6A4A}"/>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14" name="直角三角形 13">
            <a:extLst>
              <a:ext uri="{FF2B5EF4-FFF2-40B4-BE49-F238E27FC236}">
                <a16:creationId xmlns:a16="http://schemas.microsoft.com/office/drawing/2014/main" id="{D0BFB104-A861-4CCC-B13F-4AAC8FBCD5B3}"/>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7D356CAA-5C4D-4D54-91E9-1AA8AEDA62C3}"/>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11B6665E-5667-4170-AAB1-2D7E577B1A36}"/>
              </a:ext>
            </a:extLst>
          </p:cNvPr>
          <p:cNvSpPr txBox="1">
            <a:spLocks noChangeArrowheads="1"/>
          </p:cNvSpPr>
          <p:nvPr/>
        </p:nvSpPr>
        <p:spPr bwMode="auto">
          <a:xfrm>
            <a:off x="588275" y="1444473"/>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p>
        </p:txBody>
      </p:sp>
      <p:pic>
        <p:nvPicPr>
          <p:cNvPr id="20" name="图片 19">
            <a:extLst>
              <a:ext uri="{FF2B5EF4-FFF2-40B4-BE49-F238E27FC236}">
                <a16:creationId xmlns:a16="http://schemas.microsoft.com/office/drawing/2014/main" id="{BFAB4FEB-D9A1-482A-BB03-3CF4A9B30F93}"/>
              </a:ext>
            </a:extLst>
          </p:cNvPr>
          <p:cNvPicPr>
            <a:picLocks noChangeAspect="1"/>
          </p:cNvPicPr>
          <p:nvPr/>
        </p:nvPicPr>
        <p:blipFill>
          <a:blip r:embed="rId2"/>
          <a:stretch>
            <a:fillRect/>
          </a:stretch>
        </p:blipFill>
        <p:spPr>
          <a:xfrm>
            <a:off x="6029760" y="2131083"/>
            <a:ext cx="2713194" cy="1961567"/>
          </a:xfrm>
          <a:prstGeom prst="rect">
            <a:avLst/>
          </a:prstGeom>
        </p:spPr>
      </p:pic>
      <p:sp>
        <p:nvSpPr>
          <p:cNvPr id="21" name="矩形 20">
            <a:extLst>
              <a:ext uri="{FF2B5EF4-FFF2-40B4-BE49-F238E27FC236}">
                <a16:creationId xmlns:a16="http://schemas.microsoft.com/office/drawing/2014/main" id="{BB7E7BB9-9DC3-4DA2-BB86-E9591D1E12BF}"/>
              </a:ext>
            </a:extLst>
          </p:cNvPr>
          <p:cNvSpPr/>
          <p:nvPr/>
        </p:nvSpPr>
        <p:spPr>
          <a:xfrm>
            <a:off x="252666" y="1933582"/>
            <a:ext cx="2929007" cy="419474"/>
          </a:xfrm>
          <a:prstGeom prst="rect">
            <a:avLst/>
          </a:prstGeom>
        </p:spPr>
        <p:txBody>
          <a:bodyPr wrap="none">
            <a:spAutoFit/>
          </a:bodyPr>
          <a:lstStyle/>
          <a:p>
            <a:pPr indent="279400">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单作用叶片泵的排量近似为</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AC47A74-A819-4E7A-843E-FAF994E8C04E}"/>
                  </a:ext>
                </a:extLst>
              </p:cNvPr>
              <p:cNvSpPr/>
              <p:nvPr/>
            </p:nvSpPr>
            <p:spPr>
              <a:xfrm>
                <a:off x="2967191" y="2006127"/>
                <a:ext cx="211237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𝑉</m:t>
                      </m:r>
                      <m:r>
                        <a:rPr lang="zh-CN" altLang="en-US" i="0">
                          <a:latin typeface="Cambria Math" panose="02040503050406030204" pitchFamily="18" charset="0"/>
                        </a:rPr>
                        <m:t>=2</m:t>
                      </m:r>
                      <m:r>
                        <a:rPr lang="zh-CN" altLang="en-US" i="1">
                          <a:latin typeface="Cambria Math" panose="02040503050406030204" pitchFamily="18" charset="0"/>
                        </a:rPr>
                        <m:t>𝑏𝑒</m:t>
                      </m:r>
                      <m:r>
                        <m:rPr>
                          <m:sty m:val="p"/>
                        </m:rPr>
                        <a:rPr lang="zh-CN" altLang="en-US" i="0">
                          <a:latin typeface="Cambria Math" panose="02040503050406030204" pitchFamily="18" charset="0"/>
                        </a:rPr>
                        <m:t>π</m:t>
                      </m:r>
                      <m:r>
                        <a:rPr lang="zh-CN" altLang="en-US" i="1">
                          <a:latin typeface="Cambria Math" panose="02040503050406030204" pitchFamily="18" charset="0"/>
                        </a:rPr>
                        <m:t>𝐷</m:t>
                      </m:r>
                      <m:r>
                        <m:rPr>
                          <m:nor/>
                        </m:rPr>
                        <a:rPr lang="zh-CN" altLang="en-US" i="1"/>
                        <m:t>(</m:t>
                      </m:r>
                      <m:r>
                        <a:rPr lang="zh-CN" altLang="en-US" i="0">
                          <a:latin typeface="Cambria Math" panose="02040503050406030204" pitchFamily="18" charset="0"/>
                        </a:rPr>
                        <m:t>4</m:t>
                      </m:r>
                      <m:r>
                        <m:rPr>
                          <m:nor/>
                        </m:rPr>
                        <a:rPr lang="zh-CN" altLang="en-US" i="1"/>
                        <m:t>−</m:t>
                      </m:r>
                      <m:r>
                        <a:rPr lang="zh-CN" altLang="en-US" i="0">
                          <a:latin typeface="Cambria Math" panose="02040503050406030204" pitchFamily="18" charset="0"/>
                        </a:rPr>
                        <m:t>14</m:t>
                      </m:r>
                      <m:r>
                        <m:rPr>
                          <m:nor/>
                        </m:rPr>
                        <a:rPr lang="zh-CN" altLang="en-US" i="1"/>
                        <m:t>)</m:t>
                      </m:r>
                    </m:oMath>
                  </m:oMathPara>
                </a14:m>
                <a:endParaRPr lang="zh-CN" altLang="en-US" dirty="0"/>
              </a:p>
            </p:txBody>
          </p:sp>
        </mc:Choice>
        <mc:Fallback xmlns="">
          <p:sp>
            <p:nvSpPr>
              <p:cNvPr id="23" name="矩形 22">
                <a:extLst>
                  <a:ext uri="{FF2B5EF4-FFF2-40B4-BE49-F238E27FC236}">
                    <a16:creationId xmlns:a16="http://schemas.microsoft.com/office/drawing/2014/main" id="{6AC47A74-A819-4E7A-843E-FAF994E8C04E}"/>
                  </a:ext>
                </a:extLst>
              </p:cNvPr>
              <p:cNvSpPr>
                <a:spLocks noRot="1" noChangeAspect="1" noMove="1" noResize="1" noEditPoints="1" noAdjustHandles="1" noChangeArrowheads="1" noChangeShapeType="1" noTextEdit="1"/>
              </p:cNvSpPr>
              <p:nvPr/>
            </p:nvSpPr>
            <p:spPr>
              <a:xfrm>
                <a:off x="2967191" y="2006127"/>
                <a:ext cx="2112373" cy="369332"/>
              </a:xfrm>
              <a:prstGeom prst="rect">
                <a:avLst/>
              </a:prstGeom>
              <a:blipFill>
                <a:blip r:embed="rId3"/>
                <a:stretch>
                  <a:fillRect b="-13115"/>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9DBDE27B-1D80-4346-9E06-98B07B514C17}"/>
              </a:ext>
            </a:extLst>
          </p:cNvPr>
          <p:cNvSpPr/>
          <p:nvPr/>
        </p:nvSpPr>
        <p:spPr>
          <a:xfrm>
            <a:off x="528785" y="2338248"/>
            <a:ext cx="5117276" cy="296813"/>
          </a:xfrm>
          <a:prstGeom prst="rect">
            <a:avLst/>
          </a:prstGeom>
        </p:spPr>
        <p:txBody>
          <a:bodyPr wrap="square">
            <a:spAutoFit/>
          </a:bodyPr>
          <a:lstStyle/>
          <a:p>
            <a:pPr indent="279400">
              <a:lnSpc>
                <a:spcPct val="150000"/>
              </a:lnSpc>
              <a:spcAft>
                <a:spcPts val="0"/>
              </a:spcAft>
            </a:pP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　</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b</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转子宽度</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e</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转子和定子间的偏心距</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0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D</a:t>
            </a:r>
            <a:r>
              <a:rPr lang="en-US"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定子内圆直径。</a:t>
            </a:r>
            <a:endParaRPr lang="zh-CN" altLang="zh-CN" sz="900" dirty="0">
              <a:solidFill>
                <a:srgbClr val="FF0000"/>
              </a:solidFill>
              <a:effectLst/>
              <a:latin typeface="NEU-BZ-S92"/>
              <a:ea typeface="方正书宋_GBK"/>
              <a:cs typeface="Times New Roman" panose="02020603050405020304" pitchFamily="18" charset="0"/>
            </a:endParaRPr>
          </a:p>
        </p:txBody>
      </p:sp>
      <p:sp>
        <p:nvSpPr>
          <p:cNvPr id="27" name="矩形 26">
            <a:extLst>
              <a:ext uri="{FF2B5EF4-FFF2-40B4-BE49-F238E27FC236}">
                <a16:creationId xmlns:a16="http://schemas.microsoft.com/office/drawing/2014/main" id="{C843AC18-7A0F-4122-8355-D6CF7A1D803F}"/>
              </a:ext>
            </a:extLst>
          </p:cNvPr>
          <p:cNvSpPr/>
          <p:nvPr/>
        </p:nvSpPr>
        <p:spPr>
          <a:xfrm>
            <a:off x="526713" y="2710738"/>
            <a:ext cx="4880956" cy="1569660"/>
          </a:xfrm>
          <a:prstGeom prst="rect">
            <a:avLst/>
          </a:prstGeom>
        </p:spPr>
        <p:txBody>
          <a:bodyPr wrap="square">
            <a:spAutoFit/>
          </a:bodyPr>
          <a:lstStyle/>
          <a:p>
            <a:pPr indent="432000" algn="just">
              <a:lnSpc>
                <a:spcPct val="150000"/>
              </a:lnSpc>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单作用叶片泵的流量也是有脉动的</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泵内叶片数越多</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流量脉动率越小。此外</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奇数叶片的泵的脉动率比偶数叶片的泵的脉动率小</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所以单作用叶片泵的叶片数总取奇数</a:t>
            </a:r>
            <a:r>
              <a:rPr lang="en-US" altLang="zh-CN" sz="1600" dirty="0">
                <a:solidFill>
                  <a:srgbClr val="000000"/>
                </a:solidFill>
                <a:latin typeface="Times New Roman" panose="02020603050405020304" pitchFamily="18" charset="0"/>
                <a:ea typeface="黑体" panose="02010609060101010101" pitchFamily="49" charset="-122"/>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一般为</a:t>
            </a:r>
            <a:r>
              <a:rPr lang="en-US" altLang="zh-CN" sz="1600" dirty="0">
                <a:solidFill>
                  <a:srgbClr val="000000"/>
                </a:solidFill>
                <a:latin typeface="Times New Roman" panose="02020603050405020304" pitchFamily="18" charset="0"/>
                <a:ea typeface="黑体" panose="02010609060101010101" pitchFamily="49" charset="-122"/>
              </a:rPr>
              <a:t>13</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600" dirty="0">
                <a:solidFill>
                  <a:srgbClr val="000000"/>
                </a:solidFill>
                <a:latin typeface="Times New Roman" panose="02020603050405020304" pitchFamily="18" charset="0"/>
                <a:ea typeface="黑体" panose="02010609060101010101" pitchFamily="49" charset="-122"/>
              </a:rPr>
              <a:t>15</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片</a:t>
            </a:r>
            <a:r>
              <a:rPr lang="zh-CN" altLang="en-US"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sz="2800" dirty="0"/>
          </a:p>
        </p:txBody>
      </p:sp>
    </p:spTree>
    <p:extLst>
      <p:ext uri="{BB962C8B-B14F-4D97-AF65-F5344CB8AC3E}">
        <p14:creationId xmlns:p14="http://schemas.microsoft.com/office/powerpoint/2010/main" val="32158441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left)">
                                      <p:cBhvr>
                                        <p:cTn id="7" dur="500"/>
                                        <p:tgtEl>
                                          <p:spTgt spid="2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wipe(left)">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p:cTn id="17" dur="500" fill="hold"/>
                                        <p:tgtEl>
                                          <p:spTgt spid="25"/>
                                        </p:tgtEl>
                                        <p:attrNameLst>
                                          <p:attrName>ppt_w</p:attrName>
                                        </p:attrNameLst>
                                      </p:cBhvr>
                                      <p:tavLst>
                                        <p:tav tm="0">
                                          <p:val>
                                            <p:fltVal val="0"/>
                                          </p:val>
                                        </p:tav>
                                        <p:tav tm="100000">
                                          <p:val>
                                            <p:strVal val="#ppt_w"/>
                                          </p:val>
                                        </p:tav>
                                      </p:tavLst>
                                    </p:anim>
                                    <p:anim calcmode="lin" valueType="num">
                                      <p:cBhvr>
                                        <p:cTn id="18" dur="500" fill="hold"/>
                                        <p:tgtEl>
                                          <p:spTgt spid="25"/>
                                        </p:tgtEl>
                                        <p:attrNameLst>
                                          <p:attrName>ppt_h</p:attrName>
                                        </p:attrNameLst>
                                      </p:cBhvr>
                                      <p:tavLst>
                                        <p:tav tm="0">
                                          <p:val>
                                            <p:fltVal val="0"/>
                                          </p:val>
                                        </p:tav>
                                        <p:tav tm="100000">
                                          <p:val>
                                            <p:strVal val="#ppt_h"/>
                                          </p:val>
                                        </p:tav>
                                      </p:tavLst>
                                    </p:anim>
                                    <p:animEffect transition="in" filter="fade">
                                      <p:cBhvr>
                                        <p:cTn id="19" dur="500"/>
                                        <p:tgtEl>
                                          <p:spTgt spid="25"/>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7">
                                            <p:txEl>
                                              <p:pRg st="0" end="0"/>
                                            </p:txEl>
                                          </p:spTgt>
                                        </p:tgtEl>
                                        <p:attrNameLst>
                                          <p:attrName>style.visibility</p:attrName>
                                        </p:attrNameLst>
                                      </p:cBhvr>
                                      <p:to>
                                        <p:strVal val="visible"/>
                                      </p:to>
                                    </p:set>
                                    <p:animEffect transition="in" filter="fade">
                                      <p:cBhvr>
                                        <p:cTn id="24" dur="1000"/>
                                        <p:tgtEl>
                                          <p:spTgt spid="27">
                                            <p:txEl>
                                              <p:pRg st="0" end="0"/>
                                            </p:txEl>
                                          </p:spTgt>
                                        </p:tgtEl>
                                      </p:cBhvr>
                                    </p:animEffect>
                                    <p:anim calcmode="lin" valueType="num">
                                      <p:cBhvr>
                                        <p:cTn id="25" dur="1000" fill="hold"/>
                                        <p:tgtEl>
                                          <p:spTgt spid="27">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7">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圆角矩形 5">
            <a:extLst>
              <a:ext uri="{FF2B5EF4-FFF2-40B4-BE49-F238E27FC236}">
                <a16:creationId xmlns:a16="http://schemas.microsoft.com/office/drawing/2014/main" id="{D765722F-0F75-4057-A5E5-AAE350A5E6B4}"/>
              </a:ext>
            </a:extLst>
          </p:cNvPr>
          <p:cNvSpPr/>
          <p:nvPr/>
        </p:nvSpPr>
        <p:spPr>
          <a:xfrm>
            <a:off x="4319143" y="964622"/>
            <a:ext cx="4426649" cy="1081709"/>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ctr"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dirty="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4" name="圆角矩形 5">
            <a:extLst>
              <a:ext uri="{FF2B5EF4-FFF2-40B4-BE49-F238E27FC236}">
                <a16:creationId xmlns:a16="http://schemas.microsoft.com/office/drawing/2014/main" id="{067282DF-152D-4103-B016-4077DCA6A68D}"/>
              </a:ext>
            </a:extLst>
          </p:cNvPr>
          <p:cNvSpPr/>
          <p:nvPr/>
        </p:nvSpPr>
        <p:spPr>
          <a:xfrm>
            <a:off x="4319144" y="2343590"/>
            <a:ext cx="4426648" cy="1092340"/>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tx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5" name="圆角矩形 5">
            <a:extLst>
              <a:ext uri="{FF2B5EF4-FFF2-40B4-BE49-F238E27FC236}">
                <a16:creationId xmlns:a16="http://schemas.microsoft.com/office/drawing/2014/main" id="{7732668B-DD3A-42CE-B0EB-5BE14C964D25}"/>
              </a:ext>
            </a:extLst>
          </p:cNvPr>
          <p:cNvSpPr/>
          <p:nvPr/>
        </p:nvSpPr>
        <p:spPr>
          <a:xfrm>
            <a:off x="4319144" y="3754182"/>
            <a:ext cx="4426648" cy="109491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400" b="0" i="0" u="none" strike="noStrike" cap="none" normalizeH="0" baseline="0">
              <a:ln>
                <a:noFill/>
              </a:ln>
              <a:solidFill>
                <a:schemeClr val="bg1"/>
              </a:solidFill>
              <a:effectLst/>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2" name="矩形 21">
            <a:extLst>
              <a:ext uri="{FF2B5EF4-FFF2-40B4-BE49-F238E27FC236}">
                <a16:creationId xmlns:a16="http://schemas.microsoft.com/office/drawing/2014/main" id="{B1B92855-EEE9-4724-BD0C-9B40D40D1D5E}"/>
              </a:ext>
            </a:extLst>
          </p:cNvPr>
          <p:cNvSpPr/>
          <p:nvPr/>
        </p:nvSpPr>
        <p:spPr>
          <a:xfrm>
            <a:off x="4512977" y="1135775"/>
            <a:ext cx="4127974" cy="697820"/>
          </a:xfrm>
          <a:prstGeom prst="rect">
            <a:avLst/>
          </a:prstGeom>
        </p:spPr>
        <p:txBody>
          <a:bodyPr wrap="square">
            <a:spAutoFit/>
          </a:bodyPr>
          <a:lstStyle/>
          <a:p>
            <a:pPr algn="ctr">
              <a:lnSpc>
                <a:spcPct val="150000"/>
              </a:lnSpc>
            </a:pPr>
            <a:r>
              <a:rPr lang="zh-CN" altLang="zh-CN" sz="1400" dirty="0">
                <a:solidFill>
                  <a:schemeClr val="bg1"/>
                </a:solidFill>
              </a:rPr>
              <a:t>改变定子和转子之间的偏心便可改变流量。</a:t>
            </a:r>
            <a:endParaRPr lang="en-US" altLang="zh-CN" sz="1400" dirty="0">
              <a:solidFill>
                <a:schemeClr val="bg1"/>
              </a:solidFill>
            </a:endParaRPr>
          </a:p>
          <a:p>
            <a:pPr algn="ctr">
              <a:lnSpc>
                <a:spcPct val="150000"/>
              </a:lnSpc>
            </a:pPr>
            <a:r>
              <a:rPr lang="zh-CN" altLang="zh-CN" sz="1400" dirty="0">
                <a:solidFill>
                  <a:schemeClr val="bg1"/>
                </a:solidFill>
              </a:rPr>
              <a:t>偏心反向时</a:t>
            </a:r>
            <a:r>
              <a:rPr lang="en-US" altLang="zh-CN" sz="1400" dirty="0">
                <a:solidFill>
                  <a:schemeClr val="bg1"/>
                </a:solidFill>
              </a:rPr>
              <a:t>,</a:t>
            </a:r>
            <a:r>
              <a:rPr lang="zh-CN" altLang="zh-CN" sz="1400" dirty="0">
                <a:solidFill>
                  <a:schemeClr val="bg1"/>
                </a:solidFill>
              </a:rPr>
              <a:t>吸油压油方向也相反。</a:t>
            </a:r>
            <a:endParaRPr lang="zh-CN" altLang="en-US" sz="1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6" name="矩形 25">
            <a:extLst>
              <a:ext uri="{FF2B5EF4-FFF2-40B4-BE49-F238E27FC236}">
                <a16:creationId xmlns:a16="http://schemas.microsoft.com/office/drawing/2014/main" id="{46219A88-709D-446D-8549-F758E44CDA20}"/>
              </a:ext>
            </a:extLst>
          </p:cNvPr>
          <p:cNvSpPr/>
          <p:nvPr/>
        </p:nvSpPr>
        <p:spPr>
          <a:xfrm>
            <a:off x="4355374" y="2470531"/>
            <a:ext cx="4392549" cy="819455"/>
          </a:xfrm>
          <a:prstGeom prst="rect">
            <a:avLst/>
          </a:prstGeom>
        </p:spPr>
        <p:txBody>
          <a:bodyPr wrap="none">
            <a:spAutoFit/>
          </a:bodyPr>
          <a:lstStyle/>
          <a:p>
            <a:pPr indent="252000" algn="just"/>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处在压油腔的叶片顶部受有压力油的作用</a:t>
            </a:r>
            <a:r>
              <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要把叶片推入转子槽内。</a:t>
            </a:r>
            <a:endPar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just"/>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为了使叶片顶部可靠地和定子内表面相接触</a:t>
            </a:r>
            <a:r>
              <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压油腔一侧的叶片底部要</a:t>
            </a:r>
            <a:endPar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a:p>
            <a:pPr algn="just">
              <a:lnSpc>
                <a:spcPct val="150000"/>
              </a:lnSpc>
            </a:pPr>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通过特殊的沟槽和压油腔相通。吸油腔一侧的叶片底部要和吸油腔相通</a:t>
            </a:r>
            <a:r>
              <a:rPr lang="en-US" altLang="zh-CN"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a:t>
            </a:r>
          </a:p>
          <a:p>
            <a:pPr algn="just"/>
            <a:r>
              <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这里的叶片仅靠离心力的作用顶紧在定子内表面上。</a:t>
            </a:r>
            <a:endParaRPr lang="zh-CN" altLang="en-US"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8" name="圆角矩形 3">
            <a:extLst>
              <a:ext uri="{FF2B5EF4-FFF2-40B4-BE49-F238E27FC236}">
                <a16:creationId xmlns:a16="http://schemas.microsoft.com/office/drawing/2014/main" id="{52CC6D4F-67AD-44F4-AE0D-AEA75F433C7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3" name="直角三角形 22">
            <a:extLst>
              <a:ext uri="{FF2B5EF4-FFF2-40B4-BE49-F238E27FC236}">
                <a16:creationId xmlns:a16="http://schemas.microsoft.com/office/drawing/2014/main" id="{39546BE6-8FE9-4609-B4C7-FBD5B5F55B4F}"/>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4" name="直角三角形 23">
            <a:extLst>
              <a:ext uri="{FF2B5EF4-FFF2-40B4-BE49-F238E27FC236}">
                <a16:creationId xmlns:a16="http://schemas.microsoft.com/office/drawing/2014/main" id="{D23BBFB6-3F8C-49D4-B316-6088780004E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5" name="文本框 19">
            <a:extLst>
              <a:ext uri="{FF2B5EF4-FFF2-40B4-BE49-F238E27FC236}">
                <a16:creationId xmlns:a16="http://schemas.microsoft.com/office/drawing/2014/main" id="{4F9E8675-339F-47D9-BDAB-0CDEF3845103}"/>
              </a:ext>
            </a:extLst>
          </p:cNvPr>
          <p:cNvSpPr txBox="1">
            <a:spLocks noChangeArrowheads="1"/>
          </p:cNvSpPr>
          <p:nvPr/>
        </p:nvSpPr>
        <p:spPr bwMode="auto">
          <a:xfrm>
            <a:off x="313616" y="937611"/>
            <a:ext cx="336548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一、单作用叶片泵</a:t>
            </a:r>
          </a:p>
        </p:txBody>
      </p:sp>
      <p:sp>
        <p:nvSpPr>
          <p:cNvPr id="27" name="直角三角形 26">
            <a:extLst>
              <a:ext uri="{FF2B5EF4-FFF2-40B4-BE49-F238E27FC236}">
                <a16:creationId xmlns:a16="http://schemas.microsoft.com/office/drawing/2014/main" id="{BF088EEB-E931-4BDF-985F-95A5F3C4DC68}"/>
              </a:ext>
            </a:extLst>
          </p:cNvPr>
          <p:cNvSpPr/>
          <p:nvPr/>
        </p:nvSpPr>
        <p:spPr>
          <a:xfrm rot="18962245" flipV="1">
            <a:off x="315372" y="10121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0" name="直角三角形 29">
            <a:extLst>
              <a:ext uri="{FF2B5EF4-FFF2-40B4-BE49-F238E27FC236}">
                <a16:creationId xmlns:a16="http://schemas.microsoft.com/office/drawing/2014/main" id="{1B6AEA0A-9BB5-40E4-B92A-EAA2B10E4127}"/>
              </a:ext>
            </a:extLst>
          </p:cNvPr>
          <p:cNvSpPr/>
          <p:nvPr/>
        </p:nvSpPr>
        <p:spPr>
          <a:xfrm rot="18962245" flipV="1">
            <a:off x="465619" y="101212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1" name="直角三角形 30">
            <a:extLst>
              <a:ext uri="{FF2B5EF4-FFF2-40B4-BE49-F238E27FC236}">
                <a16:creationId xmlns:a16="http://schemas.microsoft.com/office/drawing/2014/main" id="{D688B980-3DE6-4D7D-AD8B-43CD2A6C293E}"/>
              </a:ext>
            </a:extLst>
          </p:cNvPr>
          <p:cNvSpPr/>
          <p:nvPr/>
        </p:nvSpPr>
        <p:spPr>
          <a:xfrm rot="2637755" flipH="1" flipV="1">
            <a:off x="3314286" y="101213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2" name="直角三角形 31">
            <a:extLst>
              <a:ext uri="{FF2B5EF4-FFF2-40B4-BE49-F238E27FC236}">
                <a16:creationId xmlns:a16="http://schemas.microsoft.com/office/drawing/2014/main" id="{365CD5FE-5B51-4C59-B93D-69C2F6776BAE}"/>
              </a:ext>
            </a:extLst>
          </p:cNvPr>
          <p:cNvSpPr/>
          <p:nvPr/>
        </p:nvSpPr>
        <p:spPr>
          <a:xfrm rot="2637755" flipH="1" flipV="1">
            <a:off x="3464533" y="101213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33" name="文本框 32">
            <a:extLst>
              <a:ext uri="{FF2B5EF4-FFF2-40B4-BE49-F238E27FC236}">
                <a16:creationId xmlns:a16="http://schemas.microsoft.com/office/drawing/2014/main" id="{133A0A62-B2C4-4973-BCEF-2A1ACE53471D}"/>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34" name="直角三角形 33">
            <a:extLst>
              <a:ext uri="{FF2B5EF4-FFF2-40B4-BE49-F238E27FC236}">
                <a16:creationId xmlns:a16="http://schemas.microsoft.com/office/drawing/2014/main" id="{2B7AEB73-A6D5-4FB1-8B90-935541913D17}"/>
              </a:ext>
            </a:extLst>
          </p:cNvPr>
          <p:cNvSpPr>
            <a:spLocks noChangeAspect="1"/>
          </p:cNvSpPr>
          <p:nvPr/>
        </p:nvSpPr>
        <p:spPr>
          <a:xfrm rot="2637755" flipH="1" flipV="1">
            <a:off x="325327" y="1587427"/>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5" name="直角三角形 34">
            <a:extLst>
              <a:ext uri="{FF2B5EF4-FFF2-40B4-BE49-F238E27FC236}">
                <a16:creationId xmlns:a16="http://schemas.microsoft.com/office/drawing/2014/main" id="{97522412-5905-429D-99FF-3E2479591366}"/>
              </a:ext>
            </a:extLst>
          </p:cNvPr>
          <p:cNvSpPr>
            <a:spLocks noChangeAspect="1"/>
          </p:cNvSpPr>
          <p:nvPr/>
        </p:nvSpPr>
        <p:spPr>
          <a:xfrm rot="2637755" flipH="1" flipV="1">
            <a:off x="476495" y="1587034"/>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36" name="文本框 35">
            <a:extLst>
              <a:ext uri="{FF2B5EF4-FFF2-40B4-BE49-F238E27FC236}">
                <a16:creationId xmlns:a16="http://schemas.microsoft.com/office/drawing/2014/main" id="{16D5C8F3-5871-43AE-912A-7EE1EB83EF4A}"/>
              </a:ext>
            </a:extLst>
          </p:cNvPr>
          <p:cNvSpPr txBox="1">
            <a:spLocks noChangeArrowheads="1"/>
          </p:cNvSpPr>
          <p:nvPr/>
        </p:nvSpPr>
        <p:spPr bwMode="auto">
          <a:xfrm>
            <a:off x="749889" y="1571635"/>
            <a:ext cx="133918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（三）特点</a:t>
            </a:r>
          </a:p>
        </p:txBody>
      </p:sp>
      <p:sp>
        <p:nvSpPr>
          <p:cNvPr id="3" name="矩形 2">
            <a:extLst>
              <a:ext uri="{FF2B5EF4-FFF2-40B4-BE49-F238E27FC236}">
                <a16:creationId xmlns:a16="http://schemas.microsoft.com/office/drawing/2014/main" id="{82587C40-517D-44B8-A4A1-999BD6095543}"/>
              </a:ext>
            </a:extLst>
          </p:cNvPr>
          <p:cNvSpPr/>
          <p:nvPr/>
        </p:nvSpPr>
        <p:spPr>
          <a:xfrm>
            <a:off x="456851" y="2027993"/>
            <a:ext cx="3070071" cy="460382"/>
          </a:xfrm>
          <a:prstGeom prst="rect">
            <a:avLst/>
          </a:prstGeom>
        </p:spPr>
        <p:txBody>
          <a:bodyPr wrap="none">
            <a:spAutoFit/>
          </a:bodyPr>
          <a:lstStyle/>
          <a:p>
            <a:pPr indent="279400">
              <a:lnSpc>
                <a:spcPct val="150000"/>
              </a:lnSpc>
              <a:spcAft>
                <a:spcPts val="0"/>
              </a:spcAft>
            </a:pPr>
            <a:r>
              <a:rPr lang="zh-CN"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单作用叶片泵的特点如下</a:t>
            </a:r>
            <a:r>
              <a:rPr lang="en-US" altLang="zh-CN"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zh-CN" sz="1600" dirty="0">
              <a:solidFill>
                <a:srgbClr val="FF0000"/>
              </a:solidFill>
              <a:effectLst/>
              <a:latin typeface="NEU-BZ-S92"/>
              <a:ea typeface="方正书宋_GBK"/>
              <a:cs typeface="Times New Roman" panose="02020603050405020304" pitchFamily="18" charset="0"/>
            </a:endParaRPr>
          </a:p>
        </p:txBody>
      </p:sp>
      <p:pic>
        <p:nvPicPr>
          <p:cNvPr id="37" name="图片 36">
            <a:extLst>
              <a:ext uri="{FF2B5EF4-FFF2-40B4-BE49-F238E27FC236}">
                <a16:creationId xmlns:a16="http://schemas.microsoft.com/office/drawing/2014/main" id="{0A0D19EB-F0CA-4CD4-BB7C-B72CC5048292}"/>
              </a:ext>
            </a:extLst>
          </p:cNvPr>
          <p:cNvPicPr>
            <a:picLocks noChangeAspect="1"/>
          </p:cNvPicPr>
          <p:nvPr/>
        </p:nvPicPr>
        <p:blipFill>
          <a:blip r:embed="rId2"/>
          <a:stretch>
            <a:fillRect/>
          </a:stretch>
        </p:blipFill>
        <p:spPr>
          <a:xfrm>
            <a:off x="657015" y="2542663"/>
            <a:ext cx="2713194" cy="1961567"/>
          </a:xfrm>
          <a:prstGeom prst="rect">
            <a:avLst/>
          </a:prstGeom>
        </p:spPr>
      </p:pic>
      <p:sp>
        <p:nvSpPr>
          <p:cNvPr id="38" name="矩形 37">
            <a:extLst>
              <a:ext uri="{FF2B5EF4-FFF2-40B4-BE49-F238E27FC236}">
                <a16:creationId xmlns:a16="http://schemas.microsoft.com/office/drawing/2014/main" id="{F350B33B-CF74-4EB2-8A0C-5E7EAD53E973}"/>
              </a:ext>
            </a:extLst>
          </p:cNvPr>
          <p:cNvSpPr/>
          <p:nvPr/>
        </p:nvSpPr>
        <p:spPr>
          <a:xfrm>
            <a:off x="4512977" y="4054364"/>
            <a:ext cx="4127974" cy="374654"/>
          </a:xfrm>
          <a:prstGeom prst="rect">
            <a:avLst/>
          </a:prstGeom>
        </p:spPr>
        <p:txBody>
          <a:bodyPr wrap="square">
            <a:spAutoFit/>
          </a:bodyPr>
          <a:lstStyle/>
          <a:p>
            <a:pPr algn="ctr">
              <a:lnSpc>
                <a:spcPct val="150000"/>
              </a:lnSpc>
            </a:pPr>
            <a:r>
              <a:rPr lang="zh-CN" altLang="zh-CN" sz="1400" dirty="0">
                <a:solidFill>
                  <a:schemeClr val="bg1"/>
                </a:solidFill>
              </a:rPr>
              <a:t>转子受有不平衡的径向液压作用力。</a:t>
            </a:r>
            <a:endParaRPr lang="zh-CN" altLang="en-US" sz="105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1010843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6"/>
                                        </p:tgtEl>
                                        <p:attrNameLst>
                                          <p:attrName>style.visibility</p:attrName>
                                        </p:attrNameLst>
                                      </p:cBhvr>
                                      <p:to>
                                        <p:strVal val="visible"/>
                                      </p:to>
                                    </p:set>
                                    <p:animEffect transition="in" filter="fade">
                                      <p:cBhvr>
                                        <p:cTn id="14" dur="1000"/>
                                        <p:tgtEl>
                                          <p:spTgt spid="26"/>
                                        </p:tgtEl>
                                      </p:cBhvr>
                                    </p:animEffect>
                                    <p:anim calcmode="lin" valueType="num">
                                      <p:cBhvr>
                                        <p:cTn id="15" dur="1000" fill="hold"/>
                                        <p:tgtEl>
                                          <p:spTgt spid="26"/>
                                        </p:tgtEl>
                                        <p:attrNameLst>
                                          <p:attrName>ppt_x</p:attrName>
                                        </p:attrNameLst>
                                      </p:cBhvr>
                                      <p:tavLst>
                                        <p:tav tm="0">
                                          <p:val>
                                            <p:strVal val="#ppt_x"/>
                                          </p:val>
                                        </p:tav>
                                        <p:tav tm="100000">
                                          <p:val>
                                            <p:strVal val="#ppt_x"/>
                                          </p:val>
                                        </p:tav>
                                      </p:tavLst>
                                    </p:anim>
                                    <p:anim calcmode="lin" valueType="num">
                                      <p:cBhvr>
                                        <p:cTn id="1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6" grpId="0"/>
      <p:bldP spid="3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二、双作用叶片泵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186ECA8A-8CA1-4887-B737-D3594F57196D}"/>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14" name="直角三角形 13">
            <a:extLst>
              <a:ext uri="{FF2B5EF4-FFF2-40B4-BE49-F238E27FC236}">
                <a16:creationId xmlns:a16="http://schemas.microsoft.com/office/drawing/2014/main" id="{85DC744A-1876-4EEA-B0A2-8DF745939D32}"/>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C506B861-EFC5-4464-9856-F45988AEFFA5}"/>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309C7659-97AD-47D0-8E6E-36C11DA3F8A5}"/>
              </a:ext>
            </a:extLst>
          </p:cNvPr>
          <p:cNvSpPr txBox="1">
            <a:spLocks noChangeArrowheads="1"/>
          </p:cNvSpPr>
          <p:nvPr/>
        </p:nvSpPr>
        <p:spPr bwMode="auto">
          <a:xfrm>
            <a:off x="588275" y="1444473"/>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（一）工作原理</a:t>
            </a:r>
          </a:p>
        </p:txBody>
      </p:sp>
      <p:pic>
        <p:nvPicPr>
          <p:cNvPr id="17" name="4T12.EPS" descr="id:2147504522;FounderCES">
            <a:extLst>
              <a:ext uri="{FF2B5EF4-FFF2-40B4-BE49-F238E27FC236}">
                <a16:creationId xmlns:a16="http://schemas.microsoft.com/office/drawing/2014/main" id="{4F191B04-EEEC-4C53-B5D4-A767D4741E59}"/>
              </a:ext>
            </a:extLst>
          </p:cNvPr>
          <p:cNvPicPr/>
          <p:nvPr/>
        </p:nvPicPr>
        <p:blipFill>
          <a:blip r:embed="rId2"/>
          <a:stretch>
            <a:fillRect/>
          </a:stretch>
        </p:blipFill>
        <p:spPr>
          <a:xfrm>
            <a:off x="252666" y="1939746"/>
            <a:ext cx="2806700" cy="2051685"/>
          </a:xfrm>
          <a:prstGeom prst="rect">
            <a:avLst/>
          </a:prstGeom>
        </p:spPr>
      </p:pic>
      <p:sp>
        <p:nvSpPr>
          <p:cNvPr id="4" name="矩形 3">
            <a:extLst>
              <a:ext uri="{FF2B5EF4-FFF2-40B4-BE49-F238E27FC236}">
                <a16:creationId xmlns:a16="http://schemas.microsoft.com/office/drawing/2014/main" id="{3E62379E-BC2D-4FC7-8A43-8BD1C66DD920}"/>
              </a:ext>
            </a:extLst>
          </p:cNvPr>
          <p:cNvSpPr/>
          <p:nvPr/>
        </p:nvSpPr>
        <p:spPr>
          <a:xfrm>
            <a:off x="-705235" y="4052253"/>
            <a:ext cx="4572000" cy="438582"/>
          </a:xfrm>
          <a:prstGeom prst="rect">
            <a:avLst/>
          </a:prstGeom>
        </p:spPr>
        <p:txBody>
          <a:bodyPr>
            <a:spAutoFit/>
          </a:bodyPr>
          <a:lstStyle/>
          <a:p>
            <a:pPr indent="254000"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4-12</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双作用叶片泵工作原理</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0FFB2895-02C4-494E-A01A-709126961DA9}"/>
              </a:ext>
            </a:extLst>
          </p:cNvPr>
          <p:cNvSpPr/>
          <p:nvPr/>
        </p:nvSpPr>
        <p:spPr>
          <a:xfrm>
            <a:off x="3385479" y="1738790"/>
            <a:ext cx="4581949" cy="923330"/>
          </a:xfrm>
          <a:prstGeom prst="rect">
            <a:avLst/>
          </a:prstGeom>
        </p:spPr>
        <p:txBody>
          <a:bodyPr wrap="square">
            <a:spAutoFit/>
          </a:bodyPr>
          <a:lstStyle/>
          <a:p>
            <a:pPr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所示为双作用叶片泵的工作原理。它的作用原理和单作用叶片泵相似</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不同之处只在于定子内表面是由两段长半径圆弧、两段短半径圆弧和四段过渡曲线八个部分组成</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且定子和转子是同心的。</a:t>
            </a:r>
            <a:endParaRPr lang="zh-CN" altLang="zh-CN" sz="1100" dirty="0">
              <a:solidFill>
                <a:srgbClr val="000000"/>
              </a:solidFill>
              <a:effectLst/>
              <a:latin typeface="NEU-BZ-S92"/>
              <a:ea typeface="方正书宋_GBK"/>
              <a:cs typeface="Times New Roman" panose="02020603050405020304" pitchFamily="18" charset="0"/>
            </a:endParaRPr>
          </a:p>
        </p:txBody>
      </p:sp>
      <p:sp>
        <p:nvSpPr>
          <p:cNvPr id="19" name="矩形 18">
            <a:extLst>
              <a:ext uri="{FF2B5EF4-FFF2-40B4-BE49-F238E27FC236}">
                <a16:creationId xmlns:a16="http://schemas.microsoft.com/office/drawing/2014/main" id="{435B89A2-BDFD-4FB3-9DC1-8329A820C13F}"/>
              </a:ext>
            </a:extLst>
          </p:cNvPr>
          <p:cNvSpPr/>
          <p:nvPr/>
        </p:nvSpPr>
        <p:spPr>
          <a:xfrm>
            <a:off x="3395428" y="2856196"/>
            <a:ext cx="4572000" cy="1719253"/>
          </a:xfrm>
          <a:prstGeom prst="rect">
            <a:avLst/>
          </a:prstGeom>
        </p:spPr>
        <p:txBody>
          <a:bodyPr>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在图示转子顺时针方向旋转的情况下</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密封工作腔的容积在左上角和右下角处逐渐增大</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为吸油区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在左下角和右上角处逐渐减小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为压油区</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吸油区和压油区之间有一段封油区把它们隔开。这种泵的转子每转一转</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每个密封工作腔完成吸油和压油动作各两次</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所以称为双作用叶片泵。泵的两个吸油区和两个压油区是径向对称的</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作用在转子上的液压力径向平衡</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所以又称为平衡式叶片泵。</a:t>
            </a:r>
            <a:endParaRPr lang="zh-CN" altLang="en-US" sz="2000" dirty="0"/>
          </a:p>
        </p:txBody>
      </p:sp>
      <p:sp>
        <p:nvSpPr>
          <p:cNvPr id="20" name="圆角矩形 6">
            <a:extLst>
              <a:ext uri="{FF2B5EF4-FFF2-40B4-BE49-F238E27FC236}">
                <a16:creationId xmlns:a16="http://schemas.microsoft.com/office/drawing/2014/main" id="{DD040E19-53AA-4586-AB9A-4E79F01EEC56}"/>
              </a:ext>
            </a:extLst>
          </p:cNvPr>
          <p:cNvSpPr/>
          <p:nvPr/>
        </p:nvSpPr>
        <p:spPr>
          <a:xfrm>
            <a:off x="3306179" y="2800749"/>
            <a:ext cx="4808321" cy="185165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圆角矩形 6">
            <a:extLst>
              <a:ext uri="{FF2B5EF4-FFF2-40B4-BE49-F238E27FC236}">
                <a16:creationId xmlns:a16="http://schemas.microsoft.com/office/drawing/2014/main" id="{AD478391-A8B7-4941-987B-CA9DA24D2209}"/>
              </a:ext>
            </a:extLst>
          </p:cNvPr>
          <p:cNvSpPr/>
          <p:nvPr/>
        </p:nvSpPr>
        <p:spPr>
          <a:xfrm>
            <a:off x="3272292" y="1738790"/>
            <a:ext cx="4808321" cy="96034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1556535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anim calcmode="lin" valueType="num">
                                      <p:cBhvr>
                                        <p:cTn id="23" dur="1000" fill="hold"/>
                                        <p:tgtEl>
                                          <p:spTgt spid="21"/>
                                        </p:tgtEl>
                                        <p:attrNameLst>
                                          <p:attrName>ppt_x</p:attrName>
                                        </p:attrNameLst>
                                      </p:cBhvr>
                                      <p:tavLst>
                                        <p:tav tm="0">
                                          <p:val>
                                            <p:strVal val="#ppt_x"/>
                                          </p:val>
                                        </p:tav>
                                        <p:tav tm="100000">
                                          <p:val>
                                            <p:strVal val="#ppt_x"/>
                                          </p:val>
                                        </p:tav>
                                      </p:tavLst>
                                    </p:anim>
                                    <p:anim calcmode="lin" valueType="num">
                                      <p:cBhvr>
                                        <p:cTn id="24"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1000"/>
                                        <p:tgtEl>
                                          <p:spTgt spid="19"/>
                                        </p:tgtEl>
                                      </p:cBhvr>
                                    </p:animEffect>
                                    <p:anim calcmode="lin" valueType="num">
                                      <p:cBhvr>
                                        <p:cTn id="35" dur="1000" fill="hold"/>
                                        <p:tgtEl>
                                          <p:spTgt spid="19"/>
                                        </p:tgtEl>
                                        <p:attrNameLst>
                                          <p:attrName>ppt_x</p:attrName>
                                        </p:attrNameLst>
                                      </p:cBhvr>
                                      <p:tavLst>
                                        <p:tav tm="0">
                                          <p:val>
                                            <p:strVal val="#ppt_x"/>
                                          </p:val>
                                        </p:tav>
                                        <p:tav tm="100000">
                                          <p:val>
                                            <p:strVal val="#ppt_x"/>
                                          </p:val>
                                        </p:tav>
                                      </p:tavLst>
                                    </p:anim>
                                    <p:anim calcmode="lin" valueType="num">
                                      <p:cBhvr>
                                        <p:cTn id="36"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9" grpId="0"/>
      <p:bldP spid="20" grpId="0" animBg="1"/>
      <p:bldP spid="2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二、双作用叶片泵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186ECA8A-8CA1-4887-B737-D3594F57196D}"/>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14" name="直角三角形 13">
            <a:extLst>
              <a:ext uri="{FF2B5EF4-FFF2-40B4-BE49-F238E27FC236}">
                <a16:creationId xmlns:a16="http://schemas.microsoft.com/office/drawing/2014/main" id="{85DC744A-1876-4EEA-B0A2-8DF745939D32}"/>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C506B861-EFC5-4464-9856-F45988AEFFA5}"/>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309C7659-97AD-47D0-8E6E-36C11DA3F8A5}"/>
              </a:ext>
            </a:extLst>
          </p:cNvPr>
          <p:cNvSpPr txBox="1">
            <a:spLocks noChangeArrowheads="1"/>
          </p:cNvSpPr>
          <p:nvPr/>
        </p:nvSpPr>
        <p:spPr bwMode="auto">
          <a:xfrm>
            <a:off x="588275" y="1444473"/>
            <a:ext cx="186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（二）排量计算</a:t>
            </a:r>
          </a:p>
        </p:txBody>
      </p:sp>
      <p:pic>
        <p:nvPicPr>
          <p:cNvPr id="22" name="图片 21">
            <a:extLst>
              <a:ext uri="{FF2B5EF4-FFF2-40B4-BE49-F238E27FC236}">
                <a16:creationId xmlns:a16="http://schemas.microsoft.com/office/drawing/2014/main" id="{650EE811-AB58-4A1D-A834-8F98169A5F80}"/>
              </a:ext>
            </a:extLst>
          </p:cNvPr>
          <p:cNvPicPr>
            <a:picLocks noChangeAspect="1"/>
          </p:cNvPicPr>
          <p:nvPr/>
        </p:nvPicPr>
        <p:blipFill>
          <a:blip r:embed="rId2"/>
          <a:stretch>
            <a:fillRect/>
          </a:stretch>
        </p:blipFill>
        <p:spPr>
          <a:xfrm>
            <a:off x="6294023" y="1710970"/>
            <a:ext cx="2540849" cy="2238085"/>
          </a:xfrm>
          <a:prstGeom prst="rect">
            <a:avLst/>
          </a:prstGeom>
        </p:spPr>
      </p:pic>
      <p:sp>
        <p:nvSpPr>
          <p:cNvPr id="23" name="矩形 22">
            <a:extLst>
              <a:ext uri="{FF2B5EF4-FFF2-40B4-BE49-F238E27FC236}">
                <a16:creationId xmlns:a16="http://schemas.microsoft.com/office/drawing/2014/main" id="{78ACFA74-ACE9-427A-92B9-4A9D0C64E696}"/>
              </a:ext>
            </a:extLst>
          </p:cNvPr>
          <p:cNvSpPr/>
          <p:nvPr/>
        </p:nvSpPr>
        <p:spPr>
          <a:xfrm>
            <a:off x="465167" y="1823344"/>
            <a:ext cx="2518638" cy="419474"/>
          </a:xfrm>
          <a:prstGeom prst="rect">
            <a:avLst/>
          </a:prstGeom>
        </p:spPr>
        <p:txBody>
          <a:bodyPr wrap="none">
            <a:spAutoFit/>
          </a:bodyPr>
          <a:lstStyle/>
          <a:p>
            <a:pPr indent="279400">
              <a:lnSpc>
                <a:spcPct val="15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双作用叶片泵的排量为</a:t>
            </a:r>
            <a:endParaRPr lang="zh-CN" altLang="zh-CN" sz="14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1CC2D5EA-3E0D-4CD6-AF43-DAD010AD3F9A}"/>
                  </a:ext>
                </a:extLst>
              </p:cNvPr>
              <p:cNvSpPr/>
              <p:nvPr/>
            </p:nvSpPr>
            <p:spPr>
              <a:xfrm>
                <a:off x="2816944" y="1821275"/>
                <a:ext cx="3049425" cy="50141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𝑉</m:t>
                      </m:r>
                      <m:r>
                        <a:rPr lang="zh-CN" altLang="en-US" sz="1400" i="0">
                          <a:latin typeface="Cambria Math" panose="02040503050406030204" pitchFamily="18" charset="0"/>
                        </a:rPr>
                        <m:t>=2</m:t>
                      </m:r>
                      <m:r>
                        <a:rPr lang="zh-CN" altLang="en-US" sz="1400" i="1">
                          <a:latin typeface="Cambria Math" panose="02040503050406030204" pitchFamily="18" charset="0"/>
                        </a:rPr>
                        <m:t>𝑏</m:t>
                      </m:r>
                      <m:d>
                        <m:dPr>
                          <m:begChr m:val="["/>
                          <m:endChr m:val="]"/>
                          <m:ctrlPr>
                            <a:rPr lang="zh-CN" altLang="en-US" sz="1400" i="1">
                              <a:latin typeface="Cambria Math" panose="02040503050406030204" pitchFamily="18" charset="0"/>
                            </a:rPr>
                          </m:ctrlPr>
                        </m:dPr>
                        <m:e>
                          <m:r>
                            <m:rPr>
                              <m:sty m:val="p"/>
                            </m:rPr>
                            <a:rPr lang="zh-CN" altLang="en-US" sz="1400" i="0">
                              <a:latin typeface="Cambria Math" panose="02040503050406030204" pitchFamily="18" charset="0"/>
                            </a:rPr>
                            <m:t>π</m:t>
                          </m:r>
                          <m:r>
                            <m:rPr>
                              <m:nor/>
                            </m:rPr>
                            <a:rPr lang="zh-CN" altLang="en-US" sz="1400" i="1">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𝑅</m:t>
                              </m:r>
                            </m:e>
                            <m:sup>
                              <m:r>
                                <a:rPr lang="zh-CN" altLang="en-US" sz="1400" i="0">
                                  <a:latin typeface="Cambria Math" panose="02040503050406030204" pitchFamily="18" charset="0"/>
                                </a:rPr>
                                <m:t>2</m:t>
                              </m:r>
                            </m:sup>
                          </m:sSup>
                          <m:r>
                            <m:rPr>
                              <m:nor/>
                            </m:rPr>
                            <a:rPr lang="zh-CN" altLang="en-US" sz="1400" i="1">
                              <a:latin typeface="Cambria Math" panose="02040503050406030204" pitchFamily="18" charset="0"/>
                            </a:rPr>
                            <m:t>−</m:t>
                          </m:r>
                          <m:sSup>
                            <m:sSupPr>
                              <m:ctrlPr>
                                <a:rPr lang="zh-CN" altLang="en-US" sz="1400" i="1">
                                  <a:latin typeface="Cambria Math" panose="02040503050406030204" pitchFamily="18" charset="0"/>
                                </a:rPr>
                              </m:ctrlPr>
                            </m:sSupPr>
                            <m:e>
                              <m:r>
                                <a:rPr lang="zh-CN" altLang="en-US" sz="1400" i="1">
                                  <a:latin typeface="Cambria Math" panose="02040503050406030204" pitchFamily="18" charset="0"/>
                                </a:rPr>
                                <m:t>𝑟</m:t>
                              </m:r>
                            </m:e>
                            <m:sup>
                              <m:r>
                                <a:rPr lang="zh-CN" altLang="en-US" sz="1400" i="0">
                                  <a:latin typeface="Cambria Math" panose="02040503050406030204" pitchFamily="18" charset="0"/>
                                </a:rPr>
                                <m:t>2</m:t>
                              </m:r>
                            </m:sup>
                          </m:sSup>
                          <m:r>
                            <m:rPr>
                              <m:nor/>
                            </m:rPr>
                            <a:rPr lang="zh-CN" altLang="en-US" sz="1400" i="1">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𝑅</m:t>
                              </m:r>
                              <m:r>
                                <m:rPr>
                                  <m:nor/>
                                </m:rPr>
                                <a:rPr lang="zh-CN" altLang="en-US" sz="1400" i="1">
                                  <a:latin typeface="Cambria Math" panose="02040503050406030204" pitchFamily="18" charset="0"/>
                                </a:rPr>
                                <m:t>−</m:t>
                              </m:r>
                              <m:r>
                                <a:rPr lang="zh-CN" altLang="en-US" sz="1400" i="1">
                                  <a:latin typeface="Cambria Math" panose="02040503050406030204" pitchFamily="18" charset="0"/>
                                </a:rPr>
                                <m:t>𝑟</m:t>
                              </m:r>
                            </m:num>
                            <m:den>
                              <m:r>
                                <m:rPr>
                                  <m:sty m:val="p"/>
                                </m:rPr>
                                <a:rPr lang="zh-CN" altLang="en-US" sz="1400" i="0">
                                  <a:latin typeface="Cambria Math" panose="02040503050406030204" pitchFamily="18" charset="0"/>
                                </a:rPr>
                                <m:t>cos</m:t>
                              </m:r>
                              <m:r>
                                <a:rPr lang="zh-CN" altLang="en-US" sz="1400" i="1">
                                  <a:latin typeface="Cambria Math" panose="02040503050406030204" pitchFamily="18" charset="0"/>
                                </a:rPr>
                                <m:t>𝜃</m:t>
                              </m:r>
                            </m:den>
                          </m:f>
                          <m:r>
                            <a:rPr lang="zh-CN" altLang="en-US" sz="1400" i="1">
                              <a:latin typeface="Cambria Math" panose="02040503050406030204" pitchFamily="18" charset="0"/>
                            </a:rPr>
                            <m:t>𝑠𝑧</m:t>
                          </m:r>
                        </m:e>
                      </m:d>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15</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5" name="矩形 24">
                <a:extLst>
                  <a:ext uri="{FF2B5EF4-FFF2-40B4-BE49-F238E27FC236}">
                    <a16:creationId xmlns:a16="http://schemas.microsoft.com/office/drawing/2014/main" id="{1CC2D5EA-3E0D-4CD6-AF43-DAD010AD3F9A}"/>
                  </a:ext>
                </a:extLst>
              </p:cNvPr>
              <p:cNvSpPr>
                <a:spLocks noRot="1" noChangeAspect="1" noMove="1" noResize="1" noEditPoints="1" noAdjustHandles="1" noChangeArrowheads="1" noChangeShapeType="1" noTextEdit="1"/>
              </p:cNvSpPr>
              <p:nvPr/>
            </p:nvSpPr>
            <p:spPr>
              <a:xfrm>
                <a:off x="2816944" y="1821275"/>
                <a:ext cx="3049425" cy="501419"/>
              </a:xfrm>
              <a:prstGeom prst="rect">
                <a:avLst/>
              </a:prstGeom>
              <a:blipFill>
                <a:blip r:embed="rId3"/>
                <a:stretch>
                  <a:fillRect b="-1220"/>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1815F6ED-33DF-4038-8AF8-AC26CDE47268}"/>
              </a:ext>
            </a:extLst>
          </p:cNvPr>
          <p:cNvSpPr/>
          <p:nvPr/>
        </p:nvSpPr>
        <p:spPr>
          <a:xfrm>
            <a:off x="383757" y="2250423"/>
            <a:ext cx="8182843" cy="273793"/>
          </a:xfrm>
          <a:prstGeom prst="rect">
            <a:avLst/>
          </a:prstGeom>
        </p:spPr>
        <p:txBody>
          <a:bodyPr wrap="square">
            <a:spAutoFit/>
          </a:bodyPr>
          <a:lstStyle/>
          <a:p>
            <a:pPr>
              <a:lnSpc>
                <a:spcPct val="150000"/>
              </a:lnSpc>
              <a:spcAft>
                <a:spcPts val="0"/>
              </a:spcAft>
            </a:pPr>
            <a:r>
              <a:rPr lang="zh-CN" altLang="zh-CN" sz="900" dirty="0">
                <a:solidFill>
                  <a:srgbClr val="FF0000"/>
                </a:solidFill>
                <a:cs typeface="Times New Roman" panose="02020603050405020304" pitchFamily="18" charset="0"/>
              </a:rPr>
              <a:t>式中　</a:t>
            </a:r>
            <a:r>
              <a:rPr lang="en-US" altLang="zh-CN" sz="900" i="1" dirty="0">
                <a:solidFill>
                  <a:srgbClr val="FF0000"/>
                </a:solidFill>
                <a:cs typeface="Times New Roman" panose="02020603050405020304" pitchFamily="18" charset="0"/>
              </a:rPr>
              <a:t>R</a:t>
            </a:r>
            <a:r>
              <a:rPr lang="zh-CN" altLang="zh-CN" sz="900" dirty="0">
                <a:solidFill>
                  <a:srgbClr val="FF0000"/>
                </a:solidFill>
                <a:cs typeface="Times New Roman" panose="02020603050405020304" pitchFamily="18" charset="0"/>
              </a:rPr>
              <a:t>、</a:t>
            </a:r>
            <a:r>
              <a:rPr lang="en-US" altLang="zh-CN" sz="900" i="1" dirty="0">
                <a:solidFill>
                  <a:srgbClr val="FF0000"/>
                </a:solidFill>
                <a:cs typeface="Times New Roman" panose="02020603050405020304" pitchFamily="18" charset="0"/>
              </a:rPr>
              <a:t>r</a:t>
            </a:r>
            <a:r>
              <a:rPr lang="en-US" altLang="zh-CN" sz="900" dirty="0">
                <a:solidFill>
                  <a:srgbClr val="FF0000"/>
                </a:solidFill>
                <a:cs typeface="Times New Roman" panose="02020603050405020304" pitchFamily="18" charset="0"/>
              </a:rPr>
              <a:t>—— </a:t>
            </a:r>
            <a:r>
              <a:rPr lang="zh-CN" altLang="zh-CN" sz="900" dirty="0">
                <a:solidFill>
                  <a:srgbClr val="FF0000"/>
                </a:solidFill>
                <a:cs typeface="Times New Roman" panose="02020603050405020304" pitchFamily="18" charset="0"/>
              </a:rPr>
              <a:t>叶片泵定子内表面圆弧部分长、短半径</a:t>
            </a:r>
            <a:r>
              <a:rPr lang="en-US" altLang="zh-CN" sz="900" dirty="0">
                <a:solidFill>
                  <a:srgbClr val="FF0000"/>
                </a:solidFill>
                <a:cs typeface="Times New Roman" panose="02020603050405020304" pitchFamily="18" charset="0"/>
              </a:rPr>
              <a:t>;</a:t>
            </a:r>
            <a:r>
              <a:rPr lang="en-US" altLang="zh-CN" sz="900" i="1" dirty="0">
                <a:solidFill>
                  <a:srgbClr val="FF0000"/>
                </a:solidFill>
                <a:cs typeface="Times New Roman" panose="02020603050405020304" pitchFamily="18" charset="0"/>
              </a:rPr>
              <a:t>z</a:t>
            </a:r>
            <a:r>
              <a:rPr lang="en-US" altLang="zh-CN" sz="900" dirty="0">
                <a:solidFill>
                  <a:srgbClr val="FF0000"/>
                </a:solidFill>
                <a:cs typeface="Times New Roman" panose="02020603050405020304" pitchFamily="18" charset="0"/>
              </a:rPr>
              <a:t>—— </a:t>
            </a:r>
            <a:r>
              <a:rPr lang="zh-CN" altLang="zh-CN" sz="900" dirty="0">
                <a:solidFill>
                  <a:srgbClr val="FF0000"/>
                </a:solidFill>
                <a:cs typeface="Times New Roman" panose="02020603050405020304" pitchFamily="18" charset="0"/>
              </a:rPr>
              <a:t>叶片数</a:t>
            </a:r>
            <a:r>
              <a:rPr lang="en-US" altLang="zh-CN" sz="900" dirty="0">
                <a:solidFill>
                  <a:srgbClr val="FF0000"/>
                </a:solidFill>
                <a:cs typeface="Times New Roman" panose="02020603050405020304" pitchFamily="18" charset="0"/>
              </a:rPr>
              <a:t>;</a:t>
            </a:r>
            <a:r>
              <a:rPr lang="en-US" altLang="zh-CN" sz="900" i="1" dirty="0">
                <a:solidFill>
                  <a:srgbClr val="FF0000"/>
                </a:solidFill>
                <a:cs typeface="Times New Roman" panose="02020603050405020304" pitchFamily="18" charset="0"/>
              </a:rPr>
              <a:t>b</a:t>
            </a:r>
            <a:r>
              <a:rPr lang="en-US" altLang="zh-CN" sz="900" dirty="0">
                <a:solidFill>
                  <a:srgbClr val="FF0000"/>
                </a:solidFill>
                <a:cs typeface="Times New Roman" panose="02020603050405020304" pitchFamily="18" charset="0"/>
              </a:rPr>
              <a:t>—— </a:t>
            </a:r>
            <a:r>
              <a:rPr lang="zh-CN" altLang="zh-CN" sz="900" dirty="0">
                <a:solidFill>
                  <a:srgbClr val="FF0000"/>
                </a:solidFill>
                <a:cs typeface="Times New Roman" panose="02020603050405020304" pitchFamily="18" charset="0"/>
              </a:rPr>
              <a:t>叶片宽度</a:t>
            </a:r>
            <a:r>
              <a:rPr lang="en-US" altLang="zh-CN" sz="900" dirty="0">
                <a:solidFill>
                  <a:srgbClr val="FF0000"/>
                </a:solidFill>
                <a:cs typeface="Times New Roman" panose="02020603050405020304" pitchFamily="18" charset="0"/>
              </a:rPr>
              <a:t>;</a:t>
            </a:r>
            <a:r>
              <a:rPr lang="en-US" altLang="zh-CN" sz="900" i="1" dirty="0">
                <a:solidFill>
                  <a:srgbClr val="FF0000"/>
                </a:solidFill>
                <a:cs typeface="Times New Roman" panose="02020603050405020304" pitchFamily="18" charset="0"/>
              </a:rPr>
              <a:t>s</a:t>
            </a:r>
            <a:r>
              <a:rPr lang="en-US" altLang="zh-CN" sz="900" dirty="0">
                <a:solidFill>
                  <a:srgbClr val="FF0000"/>
                </a:solidFill>
                <a:cs typeface="Times New Roman" panose="02020603050405020304" pitchFamily="18" charset="0"/>
              </a:rPr>
              <a:t>—— </a:t>
            </a:r>
            <a:r>
              <a:rPr lang="zh-CN" altLang="zh-CN" sz="900" dirty="0">
                <a:solidFill>
                  <a:srgbClr val="FF0000"/>
                </a:solidFill>
                <a:cs typeface="Times New Roman" panose="02020603050405020304" pitchFamily="18" charset="0"/>
              </a:rPr>
              <a:t>叶片厚度</a:t>
            </a:r>
            <a:r>
              <a:rPr lang="en-US" altLang="zh-CN" sz="900" dirty="0">
                <a:solidFill>
                  <a:srgbClr val="FF0000"/>
                </a:solidFill>
                <a:cs typeface="Times New Roman" panose="02020603050405020304" pitchFamily="18" charset="0"/>
              </a:rPr>
              <a:t>;</a:t>
            </a:r>
            <a:r>
              <a:rPr lang="en-US" altLang="zh-CN" sz="900" i="1" dirty="0">
                <a:solidFill>
                  <a:srgbClr val="FF0000"/>
                </a:solidFill>
                <a:cs typeface="Times New Roman" panose="02020603050405020304" pitchFamily="18" charset="0"/>
              </a:rPr>
              <a:t>θ</a:t>
            </a:r>
            <a:r>
              <a:rPr lang="en-US" altLang="zh-CN" sz="900" dirty="0">
                <a:solidFill>
                  <a:srgbClr val="FF0000"/>
                </a:solidFill>
                <a:cs typeface="Times New Roman" panose="02020603050405020304" pitchFamily="18" charset="0"/>
              </a:rPr>
              <a:t>—— </a:t>
            </a:r>
            <a:r>
              <a:rPr lang="zh-CN" altLang="zh-CN" sz="900" dirty="0">
                <a:solidFill>
                  <a:srgbClr val="FF0000"/>
                </a:solidFill>
                <a:cs typeface="Times New Roman" panose="02020603050405020304" pitchFamily="18" charset="0"/>
              </a:rPr>
              <a:t>叶片倾角。</a:t>
            </a:r>
            <a:endParaRPr lang="zh-CN" altLang="zh-CN" sz="800" dirty="0">
              <a:solidFill>
                <a:srgbClr val="FF0000"/>
              </a:solidFill>
              <a:effectLst/>
              <a:cs typeface="Times New Roman" panose="02020603050405020304" pitchFamily="18" charset="0"/>
            </a:endParaRPr>
          </a:p>
        </p:txBody>
      </p:sp>
      <p:sp>
        <p:nvSpPr>
          <p:cNvPr id="29" name="矩形 28">
            <a:extLst>
              <a:ext uri="{FF2B5EF4-FFF2-40B4-BE49-F238E27FC236}">
                <a16:creationId xmlns:a16="http://schemas.microsoft.com/office/drawing/2014/main" id="{349D1024-0B4E-4CD7-BE89-F627F66A1492}"/>
              </a:ext>
            </a:extLst>
          </p:cNvPr>
          <p:cNvSpPr/>
          <p:nvPr/>
        </p:nvSpPr>
        <p:spPr>
          <a:xfrm>
            <a:off x="741740" y="2538219"/>
            <a:ext cx="5297766" cy="1477328"/>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双作用叶片泵如不考虑叶片厚度</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则瞬时流量应是均匀的。但实际上叶片是有厚度的</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长半径圆弧和短半径圆弧也不可能完全同心</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尤其是当叶片底部槽设计成与压油腔相通时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泵的瞬时流量仍将出现微小的脉动</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但其脉动率较其他形式的泵</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螺杆泵除外</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小得多</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且在叶片数为</a:t>
            </a:r>
            <a:r>
              <a:rPr lang="en-US" altLang="zh-CN" sz="1200" dirty="0">
                <a:solidFill>
                  <a:srgbClr val="000000"/>
                </a:solidFill>
                <a:latin typeface="Times New Roman" panose="02020603050405020304" pitchFamily="18" charset="0"/>
                <a:ea typeface="黑体" panose="02010609060101010101" pitchFamily="49" charset="-122"/>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的倍数时最小。为此双作用式叶片泵的叶片数一般都取</a:t>
            </a:r>
            <a:r>
              <a:rPr lang="en-US" altLang="zh-CN" sz="1200" dirty="0">
                <a:solidFill>
                  <a:srgbClr val="000000"/>
                </a:solidFill>
                <a:latin typeface="Times New Roman" panose="02020603050405020304" pitchFamily="18" charset="0"/>
                <a:ea typeface="黑体" panose="02010609060101010101" pitchFamily="49" charset="-122"/>
              </a:rPr>
              <a:t>12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或</a:t>
            </a:r>
            <a:r>
              <a:rPr lang="en-US" altLang="zh-CN" sz="1200" dirty="0">
                <a:solidFill>
                  <a:srgbClr val="000000"/>
                </a:solidFill>
                <a:latin typeface="Times New Roman" panose="02020603050405020304" pitchFamily="18" charset="0"/>
                <a:ea typeface="黑体" panose="02010609060101010101" pitchFamily="49" charset="-122"/>
              </a:rPr>
              <a:t>16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片。</a:t>
            </a:r>
            <a:endParaRPr lang="zh-CN" altLang="en-US" sz="2000" dirty="0"/>
          </a:p>
        </p:txBody>
      </p:sp>
      <p:sp>
        <p:nvSpPr>
          <p:cNvPr id="31" name="矩形 30">
            <a:extLst>
              <a:ext uri="{FF2B5EF4-FFF2-40B4-BE49-F238E27FC236}">
                <a16:creationId xmlns:a16="http://schemas.microsoft.com/office/drawing/2014/main" id="{7D179953-E6F1-462F-990A-785D77CB15BA}"/>
              </a:ext>
            </a:extLst>
          </p:cNvPr>
          <p:cNvSpPr/>
          <p:nvPr/>
        </p:nvSpPr>
        <p:spPr>
          <a:xfrm>
            <a:off x="716718" y="3962905"/>
            <a:ext cx="7843322" cy="923330"/>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双作用叶片泵的定子曲线直接影响泵的性能</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如流量均匀性、噪声、磨损等。过渡曲线应保证叶片贴紧在定子内表面上</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且叶片在转子槽中径向运动时速度和加速度的变化均匀</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使叶片对定子内表面的冲击尽可能小。等加速</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等减速曲线、高次曲线和余弦曲线等是目前得到较广泛应用的几种曲线。</a:t>
            </a:r>
            <a:endParaRPr lang="zh-CN" altLang="en-US" sz="2000" dirty="0"/>
          </a:p>
        </p:txBody>
      </p:sp>
    </p:spTree>
    <p:extLst>
      <p:ext uri="{BB962C8B-B14F-4D97-AF65-F5344CB8AC3E}">
        <p14:creationId xmlns:p14="http://schemas.microsoft.com/office/powerpoint/2010/main" val="319977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wipe(left)">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53" presetClass="entr" presetSubtype="16"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 calcmode="lin" valueType="num">
                                      <p:cBhvr>
                                        <p:cTn id="17" dur="500" fill="hold"/>
                                        <p:tgtEl>
                                          <p:spTgt spid="27"/>
                                        </p:tgtEl>
                                        <p:attrNameLst>
                                          <p:attrName>ppt_w</p:attrName>
                                        </p:attrNameLst>
                                      </p:cBhvr>
                                      <p:tavLst>
                                        <p:tav tm="0">
                                          <p:val>
                                            <p:fltVal val="0"/>
                                          </p:val>
                                        </p:tav>
                                        <p:tav tm="100000">
                                          <p:val>
                                            <p:strVal val="#ppt_w"/>
                                          </p:val>
                                        </p:tav>
                                      </p:tavLst>
                                    </p:anim>
                                    <p:anim calcmode="lin" valueType="num">
                                      <p:cBhvr>
                                        <p:cTn id="18" dur="500" fill="hold"/>
                                        <p:tgtEl>
                                          <p:spTgt spid="27"/>
                                        </p:tgtEl>
                                        <p:attrNameLst>
                                          <p:attrName>ppt_h</p:attrName>
                                        </p:attrNameLst>
                                      </p:cBhvr>
                                      <p:tavLst>
                                        <p:tav tm="0">
                                          <p:val>
                                            <p:fltVal val="0"/>
                                          </p:val>
                                        </p:tav>
                                        <p:tav tm="100000">
                                          <p:val>
                                            <p:strVal val="#ppt_h"/>
                                          </p:val>
                                        </p:tav>
                                      </p:tavLst>
                                    </p:anim>
                                    <p:animEffect transition="in" filter="fade">
                                      <p:cBhvr>
                                        <p:cTn id="19" dur="500"/>
                                        <p:tgtEl>
                                          <p:spTgt spid="27"/>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31"/>
                                        </p:tgtEl>
                                        <p:attrNameLst>
                                          <p:attrName>style.visibility</p:attrName>
                                        </p:attrNameLst>
                                      </p:cBhvr>
                                      <p:to>
                                        <p:strVal val="visible"/>
                                      </p:to>
                                    </p:set>
                                    <p:animEffect transition="in" filter="fade">
                                      <p:cBhvr>
                                        <p:cTn id="31" dur="1000"/>
                                        <p:tgtEl>
                                          <p:spTgt spid="31"/>
                                        </p:tgtEl>
                                      </p:cBhvr>
                                    </p:animEffect>
                                    <p:anim calcmode="lin" valueType="num">
                                      <p:cBhvr>
                                        <p:cTn id="32" dur="1000" fill="hold"/>
                                        <p:tgtEl>
                                          <p:spTgt spid="31"/>
                                        </p:tgtEl>
                                        <p:attrNameLst>
                                          <p:attrName>ppt_x</p:attrName>
                                        </p:attrNameLst>
                                      </p:cBhvr>
                                      <p:tavLst>
                                        <p:tav tm="0">
                                          <p:val>
                                            <p:strVal val="#ppt_x"/>
                                          </p:val>
                                        </p:tav>
                                        <p:tav tm="100000">
                                          <p:val>
                                            <p:strVal val="#ppt_x"/>
                                          </p:val>
                                        </p:tav>
                                      </p:tavLst>
                                    </p:anim>
                                    <p:anim calcmode="lin" valueType="num">
                                      <p:cBhvr>
                                        <p:cTn id="33"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5" grpId="0"/>
      <p:bldP spid="27" grpId="0"/>
      <p:bldP spid="29" grpId="0"/>
      <p:bldP spid="31"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4T13.EPS" descr="id:2147504534;FounderCES">
            <a:extLst>
              <a:ext uri="{FF2B5EF4-FFF2-40B4-BE49-F238E27FC236}">
                <a16:creationId xmlns:a16="http://schemas.microsoft.com/office/drawing/2014/main" id="{9A951411-FFDF-447A-840C-4B8B8DABF5A5}"/>
              </a:ext>
            </a:extLst>
          </p:cNvPr>
          <p:cNvPicPr/>
          <p:nvPr/>
        </p:nvPicPr>
        <p:blipFill>
          <a:blip r:embed="rId2"/>
          <a:stretch>
            <a:fillRect/>
          </a:stretch>
        </p:blipFill>
        <p:spPr>
          <a:xfrm>
            <a:off x="5274578" y="992743"/>
            <a:ext cx="3707765" cy="3528060"/>
          </a:xfrm>
          <a:prstGeom prst="rect">
            <a:avLst/>
          </a:prstGeom>
        </p:spPr>
      </p:pic>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186ECA8A-8CA1-4887-B737-D3594F57196D}"/>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14" name="直角三角形 13">
            <a:extLst>
              <a:ext uri="{FF2B5EF4-FFF2-40B4-BE49-F238E27FC236}">
                <a16:creationId xmlns:a16="http://schemas.microsoft.com/office/drawing/2014/main" id="{85DC744A-1876-4EEA-B0A2-8DF745939D32}"/>
              </a:ext>
            </a:extLst>
          </p:cNvPr>
          <p:cNvSpPr>
            <a:spLocks noChangeAspect="1"/>
          </p:cNvSpPr>
          <p:nvPr/>
        </p:nvSpPr>
        <p:spPr>
          <a:xfrm rot="2637755" flipH="1" flipV="1">
            <a:off x="107413" y="903309"/>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C506B861-EFC5-4464-9856-F45988AEFFA5}"/>
              </a:ext>
            </a:extLst>
          </p:cNvPr>
          <p:cNvSpPr>
            <a:spLocks noChangeAspect="1"/>
          </p:cNvSpPr>
          <p:nvPr/>
        </p:nvSpPr>
        <p:spPr>
          <a:xfrm rot="2637755" flipH="1" flipV="1">
            <a:off x="258581" y="902916"/>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309C7659-97AD-47D0-8E6E-36C11DA3F8A5}"/>
              </a:ext>
            </a:extLst>
          </p:cNvPr>
          <p:cNvSpPr txBox="1">
            <a:spLocks noChangeArrowheads="1"/>
          </p:cNvSpPr>
          <p:nvPr/>
        </p:nvSpPr>
        <p:spPr bwMode="auto">
          <a:xfrm>
            <a:off x="531974" y="887517"/>
            <a:ext cx="40220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（三）提高双作用叶片泵压力的措施</a:t>
            </a:r>
          </a:p>
        </p:txBody>
      </p:sp>
      <p:sp>
        <p:nvSpPr>
          <p:cNvPr id="4" name="矩形 3">
            <a:extLst>
              <a:ext uri="{FF2B5EF4-FFF2-40B4-BE49-F238E27FC236}">
                <a16:creationId xmlns:a16="http://schemas.microsoft.com/office/drawing/2014/main" id="{5722DEF5-A10C-4DF4-AAAD-8D952B366ABE}"/>
              </a:ext>
            </a:extLst>
          </p:cNvPr>
          <p:cNvSpPr/>
          <p:nvPr/>
        </p:nvSpPr>
        <p:spPr>
          <a:xfrm>
            <a:off x="6026529" y="4413205"/>
            <a:ext cx="2381915" cy="600164"/>
          </a:xfrm>
          <a:prstGeom prst="rect">
            <a:avLst/>
          </a:prstGeom>
        </p:spPr>
        <p:txBody>
          <a:bodyPr wrap="square">
            <a:spAutoFit/>
          </a:bodyPr>
          <a:lstStyle/>
          <a:p>
            <a:pPr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4-13</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几种改善叶片受力状况的结构</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子母叶片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阶梯叶片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柱销叶片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双叶片</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母叶片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子叶片</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8" name="矩形 17">
            <a:extLst>
              <a:ext uri="{FF2B5EF4-FFF2-40B4-BE49-F238E27FC236}">
                <a16:creationId xmlns:a16="http://schemas.microsoft.com/office/drawing/2014/main" id="{23B51ADF-F327-4B72-A221-540D9EF14C1E}"/>
              </a:ext>
            </a:extLst>
          </p:cNvPr>
          <p:cNvSpPr/>
          <p:nvPr/>
        </p:nvSpPr>
        <p:spPr>
          <a:xfrm>
            <a:off x="284496" y="1312520"/>
            <a:ext cx="4926142" cy="1200329"/>
          </a:xfrm>
          <a:prstGeom prst="rect">
            <a:avLst/>
          </a:prstGeom>
          <a:ln>
            <a:solidFill>
              <a:srgbClr val="184972"/>
            </a:solidFill>
          </a:ln>
        </p:spPr>
        <p:style>
          <a:lnRef idx="2">
            <a:schemeClr val="accent5"/>
          </a:lnRef>
          <a:fillRef idx="1">
            <a:schemeClr val="lt1"/>
          </a:fillRef>
          <a:effectRef idx="0">
            <a:schemeClr val="accent5"/>
          </a:effectRef>
          <a:fontRef idx="minor">
            <a:schemeClr val="dk1"/>
          </a:fontRef>
        </p:style>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一般双作用叶片泵为了保证叶片和定子内表面紧密接触</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叶片底部都通压力油腔。但当叶片处在吸油腔时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叶片底部作用着压油腔的压力</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顶部作用着吸油腔的压力</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这一压差使叶片以很大的力压向定子内表面</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加速了定子内表面的磨损</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影响泵的寿命和额定压力的提高。</a:t>
            </a:r>
            <a:endParaRPr lang="zh-CN" altLang="en-US" sz="2000" dirty="0"/>
          </a:p>
        </p:txBody>
      </p:sp>
      <p:sp>
        <p:nvSpPr>
          <p:cNvPr id="20" name="矩形 19">
            <a:extLst>
              <a:ext uri="{FF2B5EF4-FFF2-40B4-BE49-F238E27FC236}">
                <a16:creationId xmlns:a16="http://schemas.microsoft.com/office/drawing/2014/main" id="{B80C2D94-439A-46AA-9EE3-BDA026A01262}"/>
              </a:ext>
            </a:extLst>
          </p:cNvPr>
          <p:cNvSpPr/>
          <p:nvPr/>
        </p:nvSpPr>
        <p:spPr>
          <a:xfrm>
            <a:off x="279487" y="2659812"/>
            <a:ext cx="4931151" cy="2308324"/>
          </a:xfrm>
          <a:prstGeom prst="rect">
            <a:avLst/>
          </a:prstGeom>
          <a:ln cmpd="tri">
            <a:solidFill>
              <a:srgbClr val="184972"/>
            </a:solidFill>
            <a:prstDash val="solid"/>
          </a:ln>
        </p:spPr>
        <p:style>
          <a:lnRef idx="2">
            <a:schemeClr val="accent5"/>
          </a:lnRef>
          <a:fillRef idx="1">
            <a:schemeClr val="lt1"/>
          </a:fillRef>
          <a:effectRef idx="0">
            <a:schemeClr val="accent5"/>
          </a:effectRef>
          <a:fontRef idx="minor">
            <a:schemeClr val="dk1"/>
          </a:fontRef>
        </p:style>
        <p:txBody>
          <a:bodyPr wrap="square">
            <a:spAutoFit/>
          </a:bodyPr>
          <a:lstStyle/>
          <a:p>
            <a:pPr indent="360000" algn="just">
              <a:lnSpc>
                <a:spcPct val="150000"/>
              </a:lnSpc>
            </a:pPr>
            <a:r>
              <a:rPr lang="zh-CN" altLang="zh-CN" sz="1200" dirty="0">
                <a:solidFill>
                  <a:srgbClr val="000000"/>
                </a:solidFill>
                <a:ea typeface="黑体" panose="02010609060101010101" pitchFamily="49" charset="-122"/>
                <a:cs typeface="Times New Roman" panose="02020603050405020304" pitchFamily="18" charset="0"/>
              </a:rPr>
              <a:t>所以对高压叶片泵常采用以下措施来改善叶片受力状况</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图</a:t>
            </a:r>
            <a:r>
              <a:rPr lang="en-US" altLang="zh-CN" sz="1200" dirty="0">
                <a:solidFill>
                  <a:srgbClr val="000000"/>
                </a:solidFill>
                <a:ea typeface="黑体" panose="02010609060101010101" pitchFamily="49" charset="-122"/>
              </a:rPr>
              <a:t>4-13a</a:t>
            </a:r>
            <a:r>
              <a:rPr lang="zh-CN" altLang="zh-CN" sz="1200" dirty="0">
                <a:solidFill>
                  <a:srgbClr val="000000"/>
                </a:solidFill>
                <a:ea typeface="黑体" panose="02010609060101010101" pitchFamily="49" charset="-122"/>
                <a:cs typeface="Times New Roman" panose="02020603050405020304" pitchFamily="18" charset="0"/>
              </a:rPr>
              <a:t>所示为子母叶片的结构</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母叶片</a:t>
            </a:r>
            <a:r>
              <a:rPr lang="en-US" altLang="zh-CN" sz="1200" dirty="0">
                <a:solidFill>
                  <a:srgbClr val="000000"/>
                </a:solidFill>
                <a:ea typeface="黑体" panose="02010609060101010101" pitchFamily="49" charset="-122"/>
              </a:rPr>
              <a:t>3</a:t>
            </a:r>
            <a:r>
              <a:rPr lang="zh-CN" altLang="zh-CN" sz="1200" dirty="0">
                <a:solidFill>
                  <a:srgbClr val="000000"/>
                </a:solidFill>
                <a:ea typeface="黑体" panose="02010609060101010101" pitchFamily="49" charset="-122"/>
                <a:cs typeface="Times New Roman" panose="02020603050405020304" pitchFamily="18" charset="0"/>
              </a:rPr>
              <a:t>和子叶片</a:t>
            </a:r>
            <a:r>
              <a:rPr lang="en-US" altLang="zh-CN" sz="1200" dirty="0">
                <a:solidFill>
                  <a:srgbClr val="000000"/>
                </a:solidFill>
                <a:ea typeface="黑体" panose="02010609060101010101" pitchFamily="49" charset="-122"/>
              </a:rPr>
              <a:t>4</a:t>
            </a:r>
            <a:r>
              <a:rPr lang="zh-CN" altLang="zh-CN" sz="1200" dirty="0">
                <a:solidFill>
                  <a:srgbClr val="000000"/>
                </a:solidFill>
                <a:ea typeface="黑体" panose="02010609060101010101" pitchFamily="49" charset="-122"/>
                <a:cs typeface="Times New Roman" panose="02020603050405020304" pitchFamily="18" charset="0"/>
              </a:rPr>
              <a:t>之间的油室</a:t>
            </a:r>
            <a:r>
              <a:rPr lang="en-US" altLang="zh-CN" sz="1200" dirty="0">
                <a:solidFill>
                  <a:srgbClr val="000000"/>
                </a:solidFill>
                <a:ea typeface="黑体" panose="02010609060101010101" pitchFamily="49" charset="-122"/>
              </a:rPr>
              <a:t>f</a:t>
            </a:r>
            <a:r>
              <a:rPr lang="zh-CN" altLang="zh-CN" sz="1200" dirty="0">
                <a:solidFill>
                  <a:srgbClr val="000000"/>
                </a:solidFill>
                <a:ea typeface="黑体" panose="02010609060101010101" pitchFamily="49" charset="-122"/>
                <a:cs typeface="Times New Roman" panose="02020603050405020304" pitchFamily="18" charset="0"/>
              </a:rPr>
              <a:t>始终经槽</a:t>
            </a:r>
            <a:r>
              <a:rPr lang="en-US" altLang="zh-CN" sz="1200" dirty="0">
                <a:solidFill>
                  <a:srgbClr val="000000"/>
                </a:solidFill>
                <a:ea typeface="黑体" panose="02010609060101010101" pitchFamily="49" charset="-122"/>
              </a:rPr>
              <a:t>e</a:t>
            </a:r>
            <a:r>
              <a:rPr lang="zh-CN" altLang="zh-CN" sz="1200"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rPr>
              <a:t>d</a:t>
            </a:r>
            <a:r>
              <a:rPr lang="zh-CN" altLang="zh-CN" sz="1200" dirty="0">
                <a:solidFill>
                  <a:srgbClr val="000000"/>
                </a:solidFill>
                <a:ea typeface="黑体" panose="02010609060101010101" pitchFamily="49" charset="-122"/>
                <a:cs typeface="Times New Roman" panose="02020603050405020304" pitchFamily="18" charset="0"/>
              </a:rPr>
              <a:t>、</a:t>
            </a:r>
            <a:r>
              <a:rPr lang="en-US" altLang="zh-CN" sz="1200" dirty="0">
                <a:solidFill>
                  <a:srgbClr val="000000"/>
                </a:solidFill>
                <a:ea typeface="黑体" panose="02010609060101010101" pitchFamily="49" charset="-122"/>
              </a:rPr>
              <a:t>a</a:t>
            </a:r>
            <a:r>
              <a:rPr lang="zh-CN" altLang="zh-CN" sz="1200" dirty="0">
                <a:solidFill>
                  <a:srgbClr val="000000"/>
                </a:solidFill>
                <a:ea typeface="黑体" panose="02010609060101010101" pitchFamily="49" charset="-122"/>
                <a:cs typeface="Times New Roman" panose="02020603050405020304" pitchFamily="18" charset="0"/>
              </a:rPr>
              <a:t>和压力油相通</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而母叶片的底腔</a:t>
            </a:r>
            <a:r>
              <a:rPr lang="en-US" altLang="zh-CN" sz="1200" dirty="0">
                <a:solidFill>
                  <a:srgbClr val="000000"/>
                </a:solidFill>
                <a:ea typeface="黑体" panose="02010609060101010101" pitchFamily="49" charset="-122"/>
              </a:rPr>
              <a:t>g</a:t>
            </a:r>
            <a:r>
              <a:rPr lang="zh-CN" altLang="zh-CN" sz="1200" dirty="0">
                <a:solidFill>
                  <a:srgbClr val="000000"/>
                </a:solidFill>
                <a:ea typeface="黑体" panose="02010609060101010101" pitchFamily="49" charset="-122"/>
                <a:cs typeface="Times New Roman" panose="02020603050405020304" pitchFamily="18" charset="0"/>
              </a:rPr>
              <a:t>则经转子</a:t>
            </a:r>
            <a:r>
              <a:rPr lang="en-US" altLang="zh-CN" sz="1200" dirty="0">
                <a:solidFill>
                  <a:srgbClr val="000000"/>
                </a:solidFill>
                <a:ea typeface="黑体" panose="02010609060101010101" pitchFamily="49" charset="-122"/>
              </a:rPr>
              <a:t>1</a:t>
            </a:r>
            <a:r>
              <a:rPr lang="zh-CN" altLang="zh-CN" sz="1200" dirty="0">
                <a:solidFill>
                  <a:srgbClr val="000000"/>
                </a:solidFill>
                <a:ea typeface="黑体" panose="02010609060101010101" pitchFamily="49" charset="-122"/>
                <a:cs typeface="Times New Roman" panose="02020603050405020304" pitchFamily="18" charset="0"/>
              </a:rPr>
              <a:t>上的孔</a:t>
            </a:r>
            <a:r>
              <a:rPr lang="en-US" altLang="zh-CN" sz="1200" dirty="0">
                <a:solidFill>
                  <a:srgbClr val="000000"/>
                </a:solidFill>
                <a:ea typeface="黑体" panose="02010609060101010101" pitchFamily="49" charset="-122"/>
              </a:rPr>
              <a:t>b</a:t>
            </a:r>
            <a:r>
              <a:rPr lang="zh-CN" altLang="zh-CN" sz="1200" dirty="0">
                <a:solidFill>
                  <a:srgbClr val="000000"/>
                </a:solidFill>
                <a:ea typeface="黑体" panose="02010609060101010101" pitchFamily="49" charset="-122"/>
                <a:cs typeface="Times New Roman" panose="02020603050405020304" pitchFamily="18" charset="0"/>
              </a:rPr>
              <a:t>和所在油腔相通。这样</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叶片处在吸油腔时</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母叶片只在压油室</a:t>
            </a:r>
            <a:r>
              <a:rPr lang="en-US" altLang="zh-CN" sz="1200" dirty="0">
                <a:solidFill>
                  <a:srgbClr val="000000"/>
                </a:solidFill>
                <a:ea typeface="黑体" panose="02010609060101010101" pitchFamily="49" charset="-122"/>
              </a:rPr>
              <a:t>f</a:t>
            </a:r>
            <a:r>
              <a:rPr lang="zh-CN" altLang="zh-CN" sz="1200" dirty="0">
                <a:solidFill>
                  <a:srgbClr val="000000"/>
                </a:solidFill>
                <a:ea typeface="黑体" panose="02010609060101010101" pitchFamily="49" charset="-122"/>
                <a:cs typeface="Times New Roman" panose="02020603050405020304" pitchFamily="18" charset="0"/>
              </a:rPr>
              <a:t>的高压油作用下压向定子内表面</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使作用力不致太高。图</a:t>
            </a:r>
            <a:r>
              <a:rPr lang="en-US" altLang="zh-CN" sz="1200" dirty="0">
                <a:solidFill>
                  <a:srgbClr val="000000"/>
                </a:solidFill>
                <a:ea typeface="黑体" panose="02010609060101010101" pitchFamily="49" charset="-122"/>
              </a:rPr>
              <a:t>4-13b</a:t>
            </a:r>
            <a:r>
              <a:rPr lang="zh-CN" altLang="zh-CN" sz="1200" dirty="0">
                <a:solidFill>
                  <a:srgbClr val="000000"/>
                </a:solidFill>
                <a:ea typeface="黑体" panose="02010609060101010101" pitchFamily="49" charset="-122"/>
                <a:cs typeface="Times New Roman" panose="02020603050405020304" pitchFamily="18" charset="0"/>
              </a:rPr>
              <a:t>所示为阶梯叶片结构。阶梯叶片和阶梯叶片槽之间的油室</a:t>
            </a:r>
            <a:r>
              <a:rPr lang="en-US" altLang="zh-CN" sz="1200" dirty="0">
                <a:solidFill>
                  <a:srgbClr val="000000"/>
                </a:solidFill>
                <a:ea typeface="黑体" panose="02010609060101010101" pitchFamily="49" charset="-122"/>
              </a:rPr>
              <a:t>d</a:t>
            </a:r>
            <a:r>
              <a:rPr lang="zh-CN" altLang="zh-CN" sz="1200" dirty="0">
                <a:solidFill>
                  <a:srgbClr val="000000"/>
                </a:solidFill>
                <a:ea typeface="黑体" panose="02010609060101010101" pitchFamily="49" charset="-122"/>
                <a:cs typeface="Times New Roman" panose="02020603050405020304" pitchFamily="18" charset="0"/>
              </a:rPr>
              <a:t>始终和压力油相通</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而叶片的底部油室</a:t>
            </a:r>
            <a:r>
              <a:rPr lang="en-US" altLang="zh-CN" sz="1200" dirty="0">
                <a:solidFill>
                  <a:srgbClr val="000000"/>
                </a:solidFill>
                <a:ea typeface="黑体" panose="02010609060101010101" pitchFamily="49" charset="-122"/>
              </a:rPr>
              <a:t>c</a:t>
            </a:r>
            <a:r>
              <a:rPr lang="zh-CN" altLang="zh-CN" sz="1200" dirty="0">
                <a:solidFill>
                  <a:srgbClr val="000000"/>
                </a:solidFill>
                <a:ea typeface="黑体" panose="02010609060101010101" pitchFamily="49" charset="-122"/>
                <a:cs typeface="Times New Roman" panose="02020603050405020304" pitchFamily="18" charset="0"/>
              </a:rPr>
              <a:t>和所在工作腔相通</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这样</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叶片处在吸油腔时</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叶片只有在</a:t>
            </a:r>
            <a:r>
              <a:rPr lang="en-US" altLang="zh-CN" sz="1200" dirty="0">
                <a:solidFill>
                  <a:srgbClr val="000000"/>
                </a:solidFill>
                <a:ea typeface="黑体" panose="02010609060101010101" pitchFamily="49" charset="-122"/>
              </a:rPr>
              <a:t>d</a:t>
            </a:r>
            <a:r>
              <a:rPr lang="zh-CN" altLang="zh-CN" sz="1200" dirty="0">
                <a:solidFill>
                  <a:srgbClr val="000000"/>
                </a:solidFill>
                <a:ea typeface="黑体" panose="02010609060101010101" pitchFamily="49" charset="-122"/>
                <a:cs typeface="Times New Roman" panose="02020603050405020304" pitchFamily="18" charset="0"/>
              </a:rPr>
              <a:t>室的高压油作用下压向定子内表面</a:t>
            </a:r>
            <a:r>
              <a:rPr lang="en-US" altLang="zh-CN" sz="1200" dirty="0">
                <a:solidFill>
                  <a:srgbClr val="000000"/>
                </a:solidFill>
                <a:ea typeface="黑体" panose="02010609060101010101" pitchFamily="49" charset="-122"/>
              </a:rPr>
              <a:t>,</a:t>
            </a:r>
            <a:r>
              <a:rPr lang="zh-CN" altLang="zh-CN" sz="1200" dirty="0">
                <a:solidFill>
                  <a:srgbClr val="000000"/>
                </a:solidFill>
                <a:ea typeface="黑体" panose="02010609060101010101" pitchFamily="49" charset="-122"/>
                <a:cs typeface="Times New Roman" panose="02020603050405020304" pitchFamily="18" charset="0"/>
              </a:rPr>
              <a:t>从而减小了叶片对定子内表面的作用力。</a:t>
            </a:r>
            <a:endParaRPr lang="zh-CN" altLang="en-US" sz="2000" dirty="0"/>
          </a:p>
        </p:txBody>
      </p:sp>
    </p:spTree>
    <p:extLst>
      <p:ext uri="{BB962C8B-B14F-4D97-AF65-F5344CB8AC3E}">
        <p14:creationId xmlns:p14="http://schemas.microsoft.com/office/powerpoint/2010/main" val="2670780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heel(1)">
                                      <p:cBhvr>
                                        <p:cTn id="7" dur="2000"/>
                                        <p:tgtEl>
                                          <p:spTgt spid="17"/>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wheel(1)">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grpId="0" nodeType="click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circle(in)">
                                      <p:cBhvr>
                                        <p:cTn id="15" dur="2000"/>
                                        <p:tgtEl>
                                          <p:spTgt spid="18"/>
                                        </p:tgtEl>
                                      </p:cBhvr>
                                    </p:animEffect>
                                  </p:childTnLst>
                                </p:cTn>
                              </p:par>
                            </p:childTnLst>
                          </p:cTn>
                        </p:par>
                      </p:childTnLst>
                    </p:cTn>
                  </p:par>
                  <p:par>
                    <p:cTn id="16" fill="hold">
                      <p:stCondLst>
                        <p:cond delay="indefinite"/>
                      </p:stCondLst>
                      <p:childTnLst>
                        <p:par>
                          <p:cTn id="17" fill="hold">
                            <p:stCondLst>
                              <p:cond delay="0"/>
                            </p:stCondLst>
                            <p:childTnLst>
                              <p:par>
                                <p:cTn id="18" presetID="21" presetClass="entr" presetSubtype="1" fill="hold" grpId="0" nodeType="click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wheel(1)">
                                      <p:cBhvr>
                                        <p:cTn id="20"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animBg="1"/>
      <p:bldP spid="2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4T13.EPS" descr="id:2147504534;FounderCES">
            <a:extLst>
              <a:ext uri="{FF2B5EF4-FFF2-40B4-BE49-F238E27FC236}">
                <a16:creationId xmlns:a16="http://schemas.microsoft.com/office/drawing/2014/main" id="{9A951411-FFDF-447A-840C-4B8B8DABF5A5}"/>
              </a:ext>
            </a:extLst>
          </p:cNvPr>
          <p:cNvPicPr/>
          <p:nvPr/>
        </p:nvPicPr>
        <p:blipFill>
          <a:blip r:embed="rId2"/>
          <a:stretch>
            <a:fillRect/>
          </a:stretch>
        </p:blipFill>
        <p:spPr>
          <a:xfrm>
            <a:off x="312529" y="881583"/>
            <a:ext cx="3707765" cy="3528060"/>
          </a:xfrm>
          <a:prstGeom prst="rect">
            <a:avLst/>
          </a:prstGeom>
        </p:spPr>
      </p:pic>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186ECA8A-8CA1-4887-B737-D3594F57196D}"/>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4" name="矩形 3">
            <a:extLst>
              <a:ext uri="{FF2B5EF4-FFF2-40B4-BE49-F238E27FC236}">
                <a16:creationId xmlns:a16="http://schemas.microsoft.com/office/drawing/2014/main" id="{5722DEF5-A10C-4DF4-AAAD-8D952B366ABE}"/>
              </a:ext>
            </a:extLst>
          </p:cNvPr>
          <p:cNvSpPr/>
          <p:nvPr/>
        </p:nvSpPr>
        <p:spPr>
          <a:xfrm>
            <a:off x="1172954" y="4296268"/>
            <a:ext cx="2381915" cy="600164"/>
          </a:xfrm>
          <a:prstGeom prst="rect">
            <a:avLst/>
          </a:prstGeom>
        </p:spPr>
        <p:txBody>
          <a:bodyPr wrap="square">
            <a:spAutoFit/>
          </a:bodyPr>
          <a:lstStyle/>
          <a:p>
            <a:pPr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4-13</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几种改善叶片受力状况的结构</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子母叶片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阶梯叶片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柱销叶片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d)</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双叶片</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母叶片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子叶片</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A6CD2AD5-67D5-4380-AC8D-51C5FEA2BD9F}"/>
              </a:ext>
            </a:extLst>
          </p:cNvPr>
          <p:cNvSpPr/>
          <p:nvPr/>
        </p:nvSpPr>
        <p:spPr>
          <a:xfrm>
            <a:off x="4086109" y="1547321"/>
            <a:ext cx="4533634" cy="2908489"/>
          </a:xfrm>
          <a:prstGeom prst="rect">
            <a:avLst/>
          </a:prstGeom>
        </p:spPr>
        <p:txBody>
          <a:bodyPr wrap="square">
            <a:spAutoFit/>
          </a:bodyPr>
          <a:lstStyle/>
          <a:p>
            <a:pPr indent="2794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4-13c</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所示为柱销叶片结构。在缩短了的叶片底部专设一个柱销</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使叶片外伸的力主要来自作用在这一柱销底部的压力油。适当设计该柱销的作用面积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即可控制叶片在吸油区受到的外推力。</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4-13d</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所示为双叶片结构。在一个叶片槽内装有两个可以互相滑动的叶片</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每个叶片的内侧均制成倒角。这样</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在两叶片相叠的内侧就形成了沟槽</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使叶片顶部和底部始终作用着相等的油压。合理设计叶片的承压面积</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既可保证叶片与定子紧密接触</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又不致使接触应力过大。</a:t>
            </a:r>
            <a:endPar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gn="just">
              <a:lnSpc>
                <a:spcPct val="150000"/>
              </a:lnSpc>
              <a:spcAft>
                <a:spcPts val="0"/>
              </a:spcAft>
            </a:pPr>
            <a:r>
              <a:rPr lang="zh-CN" altLang="zh-CN" sz="14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此结构的不足之处</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是削弱了叶片强度</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加剧了叶片在槽中的磨损。因此</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仅适用于较大规格的泵。</a:t>
            </a:r>
            <a:endParaRPr lang="zh-CN" altLang="zh-CN" sz="11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101569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F82DE2DE-1276-405B-8EFB-A1E2CD4558CC}"/>
              </a:ext>
            </a:extLst>
          </p:cNvPr>
          <p:cNvSpPr/>
          <p:nvPr/>
        </p:nvSpPr>
        <p:spPr>
          <a:xfrm>
            <a:off x="706095" y="1000604"/>
            <a:ext cx="7538168" cy="3908762"/>
          </a:xfrm>
          <a:prstGeom prst="rect">
            <a:avLst/>
          </a:prstGeom>
        </p:spPr>
        <p:txBody>
          <a:bodyPr wrap="square">
            <a:spAutoFit/>
          </a:bodyPr>
          <a:lstStyle/>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单作用式叶片泵的具体结构类型是很多的</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按改变偏心方向的不同</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而分为单向变量泵和双向变量泵两种</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双向变量泵能在工作中变换进、出油口</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使液压执行元件的运动反向</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按改变偏心方式的不同</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又可有手调式变量泵和自动调节式变量泵之分</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自动调节式变量泵又有限压式变量泵、稳流量式变量泵等多种形式。</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限压式变量泵又可分为外反馈式和内反馈式两种。</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794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下面介绍</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外反馈式变量叶片泵</a:t>
            </a:r>
            <a:endParaRPr lang="zh-CN" altLang="zh-CN" sz="1400" b="1"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890919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D33A32A-3C50-42CA-8CE6-54AD8448A0DC}"/>
              </a:ext>
            </a:extLst>
          </p:cNvPr>
          <p:cNvSpPr txBox="1"/>
          <p:nvPr/>
        </p:nvSpPr>
        <p:spPr>
          <a:xfrm>
            <a:off x="1096434" y="592667"/>
            <a:ext cx="1415772" cy="584775"/>
          </a:xfrm>
          <a:prstGeom prst="rect">
            <a:avLst/>
          </a:prstGeom>
          <a:noFill/>
        </p:spPr>
        <p:txBody>
          <a:bodyPr wrap="none" rtlCol="0">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第四章</a:t>
            </a:r>
          </a:p>
        </p:txBody>
      </p:sp>
      <p:sp>
        <p:nvSpPr>
          <p:cNvPr id="3" name="矩形 2">
            <a:extLst>
              <a:ext uri="{FF2B5EF4-FFF2-40B4-BE49-F238E27FC236}">
                <a16:creationId xmlns:a16="http://schemas.microsoft.com/office/drawing/2014/main" id="{C7EF6223-A080-4631-B98E-631746413548}"/>
              </a:ext>
            </a:extLst>
          </p:cNvPr>
          <p:cNvSpPr/>
          <p:nvPr/>
        </p:nvSpPr>
        <p:spPr>
          <a:xfrm>
            <a:off x="918429" y="3540257"/>
            <a:ext cx="2118914" cy="1077218"/>
          </a:xfrm>
          <a:prstGeom prst="rect">
            <a:avLst/>
          </a:prstGeom>
        </p:spPr>
        <p:txBody>
          <a:bodyPr wrap="square">
            <a:spAutoFit/>
          </a:bodyPr>
          <a:lstStyle/>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液压泵和</a:t>
            </a:r>
            <a:endParaRPr lang="en-US" altLang="zh-CN" sz="3200" dirty="0">
              <a:solidFill>
                <a:schemeClr val="bg1">
                  <a:lumMod val="95000"/>
                </a:schemeClr>
              </a:solidFill>
              <a:latin typeface="Times New Roman" panose="02020603050405020304" pitchFamily="18" charset="0"/>
              <a:ea typeface="黑体" panose="02010609060101010101" pitchFamily="49" charset="-122"/>
            </a:endParaRPr>
          </a:p>
          <a:p>
            <a:r>
              <a:rPr lang="zh-CN" altLang="en-US" sz="3200" dirty="0">
                <a:solidFill>
                  <a:schemeClr val="bg1">
                    <a:lumMod val="95000"/>
                  </a:schemeClr>
                </a:solidFill>
                <a:latin typeface="Times New Roman" panose="02020603050405020304" pitchFamily="18" charset="0"/>
                <a:ea typeface="黑体" panose="02010609060101010101" pitchFamily="49" charset="-122"/>
              </a:rPr>
              <a:t>液压马达</a:t>
            </a:r>
          </a:p>
        </p:txBody>
      </p:sp>
      <p:sp>
        <p:nvSpPr>
          <p:cNvPr id="4" name="矩形 3">
            <a:extLst>
              <a:ext uri="{FF2B5EF4-FFF2-40B4-BE49-F238E27FC236}">
                <a16:creationId xmlns:a16="http://schemas.microsoft.com/office/drawing/2014/main" id="{D0C01E6B-4E0E-4746-A7D6-0A906B5EE5FA}"/>
              </a:ext>
            </a:extLst>
          </p:cNvPr>
          <p:cNvSpPr/>
          <p:nvPr/>
        </p:nvSpPr>
        <p:spPr>
          <a:xfrm>
            <a:off x="5656488" y="390909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液压泵的选用</a:t>
            </a:r>
          </a:p>
        </p:txBody>
      </p:sp>
      <p:sp>
        <p:nvSpPr>
          <p:cNvPr id="5" name="矩形 4">
            <a:extLst>
              <a:ext uri="{FF2B5EF4-FFF2-40B4-BE49-F238E27FC236}">
                <a16:creationId xmlns:a16="http://schemas.microsoft.com/office/drawing/2014/main" id="{D79FB807-0C77-4518-901B-0CE09E49A84F}"/>
              </a:ext>
            </a:extLst>
          </p:cNvPr>
          <p:cNvSpPr/>
          <p:nvPr/>
        </p:nvSpPr>
        <p:spPr>
          <a:xfrm>
            <a:off x="5656488" y="2392554"/>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液压泵的噪声</a:t>
            </a:r>
          </a:p>
        </p:txBody>
      </p:sp>
      <p:sp>
        <p:nvSpPr>
          <p:cNvPr id="6" name="矩形 5">
            <a:extLst>
              <a:ext uri="{FF2B5EF4-FFF2-40B4-BE49-F238E27FC236}">
                <a16:creationId xmlns:a16="http://schemas.microsoft.com/office/drawing/2014/main" id="{62D967A6-DFEB-476F-9ADB-9D598870BAE2}"/>
              </a:ext>
            </a:extLst>
          </p:cNvPr>
          <p:cNvSpPr/>
          <p:nvPr/>
        </p:nvSpPr>
        <p:spPr>
          <a:xfrm>
            <a:off x="5682064" y="946609"/>
            <a:ext cx="3078480" cy="461665"/>
          </a:xfrm>
          <a:prstGeom prst="rect">
            <a:avLst/>
          </a:prstGeom>
        </p:spPr>
        <p:txBody>
          <a:bodyPr wrap="square">
            <a:spAutoFit/>
          </a:bodyPr>
          <a:lstStyle/>
          <a:p>
            <a:pPr algn="ctr"/>
            <a:r>
              <a:rPr lang="zh-CN" altLang="en-US" sz="2400" dirty="0">
                <a:solidFill>
                  <a:schemeClr val="bg1"/>
                </a:solidFill>
                <a:latin typeface="Times New Roman" panose="02020603050405020304" pitchFamily="18" charset="0"/>
                <a:ea typeface="黑体" panose="02010609060101010101" pitchFamily="49" charset="-122"/>
              </a:rPr>
              <a:t>液压泵中的气穴现象</a:t>
            </a:r>
          </a:p>
        </p:txBody>
      </p:sp>
    </p:spTree>
    <p:extLst>
      <p:ext uri="{BB962C8B-B14F-4D97-AF65-F5344CB8AC3E}">
        <p14:creationId xmlns:p14="http://schemas.microsoft.com/office/powerpoint/2010/main" val="2798391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animEffect transition="in" filter="fade">
                                      <p:cBhvr>
                                        <p:cTn id="21" dur="1000"/>
                                        <p:tgtEl>
                                          <p:spTgt spid="4"/>
                                        </p:tgtEl>
                                      </p:cBhvr>
                                    </p:animEffect>
                                    <p:anim calcmode="lin" valueType="num">
                                      <p:cBhvr>
                                        <p:cTn id="22" dur="1000" fill="hold"/>
                                        <p:tgtEl>
                                          <p:spTgt spid="4"/>
                                        </p:tgtEl>
                                        <p:attrNameLst>
                                          <p:attrName>ppt_x</p:attrName>
                                        </p:attrNameLst>
                                      </p:cBhvr>
                                      <p:tavLst>
                                        <p:tav tm="0">
                                          <p:val>
                                            <p:strVal val="#ppt_x"/>
                                          </p:val>
                                        </p:tav>
                                        <p:tav tm="100000">
                                          <p:val>
                                            <p:strVal val="#ppt_x"/>
                                          </p:val>
                                        </p:tav>
                                      </p:tavLst>
                                    </p:anim>
                                    <p:anim calcmode="lin" valueType="num">
                                      <p:cBhvr>
                                        <p:cTn id="23"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pic>
        <p:nvPicPr>
          <p:cNvPr id="13" name="4T14.EPS" descr="id:2147504549;FounderCES">
            <a:extLst>
              <a:ext uri="{FF2B5EF4-FFF2-40B4-BE49-F238E27FC236}">
                <a16:creationId xmlns:a16="http://schemas.microsoft.com/office/drawing/2014/main" id="{5F927FD0-5F40-4D7C-BF19-7B8272F92590}"/>
              </a:ext>
            </a:extLst>
          </p:cNvPr>
          <p:cNvPicPr/>
          <p:nvPr/>
        </p:nvPicPr>
        <p:blipFill>
          <a:blip r:embed="rId2"/>
          <a:stretch>
            <a:fillRect/>
          </a:stretch>
        </p:blipFill>
        <p:spPr>
          <a:xfrm>
            <a:off x="2953416" y="1664138"/>
            <a:ext cx="2992374" cy="2239190"/>
          </a:xfrm>
          <a:prstGeom prst="rect">
            <a:avLst/>
          </a:prstGeom>
        </p:spPr>
      </p:pic>
      <p:sp>
        <p:nvSpPr>
          <p:cNvPr id="4" name="矩形 3">
            <a:extLst>
              <a:ext uri="{FF2B5EF4-FFF2-40B4-BE49-F238E27FC236}">
                <a16:creationId xmlns:a16="http://schemas.microsoft.com/office/drawing/2014/main" id="{B1D5EBEA-8B9B-4C81-A004-C41FEF6457A9}"/>
              </a:ext>
            </a:extLst>
          </p:cNvPr>
          <p:cNvSpPr/>
          <p:nvPr/>
        </p:nvSpPr>
        <p:spPr>
          <a:xfrm>
            <a:off x="2163603" y="3903328"/>
            <a:ext cx="4572000" cy="600164"/>
          </a:xfrm>
          <a:prstGeom prst="rect">
            <a:avLst/>
          </a:prstGeom>
        </p:spPr>
        <p:txBody>
          <a:bodyPr>
            <a:spAutoFit/>
          </a:bodyPr>
          <a:lstStyle/>
          <a:p>
            <a:pPr indent="254000"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4-14</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外反馈限压式变量叶片泵</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弹簧预紧力调节螺钉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滑块滚针支承</a:t>
            </a:r>
            <a:endParaRPr lang="zh-CN" altLang="zh-CN" sz="9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反馈柱塞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流量调节螺钉　</a:t>
            </a:r>
            <a:r>
              <a:rPr lang="en-US"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7—</a:t>
            </a:r>
            <a:r>
              <a:rPr lang="zh-CN" altLang="zh-CN" sz="7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4" name="矩形 13">
            <a:extLst>
              <a:ext uri="{FF2B5EF4-FFF2-40B4-BE49-F238E27FC236}">
                <a16:creationId xmlns:a16="http://schemas.microsoft.com/office/drawing/2014/main" id="{C9CAA0AB-F8DA-4C74-87F4-80951D666C99}"/>
              </a:ext>
            </a:extLst>
          </p:cNvPr>
          <p:cNvSpPr/>
          <p:nvPr/>
        </p:nvSpPr>
        <p:spPr>
          <a:xfrm>
            <a:off x="200466" y="811245"/>
            <a:ext cx="8668575" cy="923330"/>
          </a:xfrm>
          <a:prstGeom prst="rect">
            <a:avLst/>
          </a:prstGeom>
        </p:spPr>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rPr>
              <a:t>4-14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所示为外反馈限压式变量叶片泵的工作原理。它能根据外负载</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泵出口压力</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的大小自动调节泵的排量。图中转子</a:t>
            </a:r>
            <a:r>
              <a:rPr lang="en-US" altLang="zh-CN" sz="1200" dirty="0">
                <a:solidFill>
                  <a:srgbClr val="000000"/>
                </a:solidFill>
                <a:latin typeface="Times New Roman" panose="02020603050405020304" pitchFamily="18" charset="0"/>
                <a:ea typeface="黑体" panose="02010609060101010101" pitchFamily="49" charset="-122"/>
              </a:rPr>
              <a:t>7</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的中心</a:t>
            </a:r>
            <a:r>
              <a:rPr lang="en-US" altLang="zh-CN" sz="1200" i="1" dirty="0">
                <a:solidFill>
                  <a:srgbClr val="000000"/>
                </a:solidFill>
                <a:latin typeface="Times New Roman" panose="02020603050405020304" pitchFamily="18" charset="0"/>
                <a:ea typeface="黑体" panose="02010609060101010101" pitchFamily="49" charset="-122"/>
              </a:rPr>
              <a:t>O</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是固定不动的</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a:t>
            </a:r>
            <a:r>
              <a:rPr lang="en-US" altLang="zh-CN" sz="1200" dirty="0">
                <a:solidFill>
                  <a:srgbClr val="000000"/>
                </a:solidFill>
                <a:latin typeface="Times New Roman" panose="02020603050405020304" pitchFamily="18" charset="0"/>
                <a:ea typeface="黑体" panose="02010609060101010101" pitchFamily="49" charset="-122"/>
              </a:rPr>
              <a:t>3(</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其几何中心为</a:t>
            </a:r>
            <a:r>
              <a:rPr lang="en-US" altLang="zh-CN" sz="1200" i="1" dirty="0">
                <a:solidFill>
                  <a:srgbClr val="000000"/>
                </a:solidFill>
                <a:latin typeface="Times New Roman" panose="02020603050405020304" pitchFamily="18" charset="0"/>
                <a:ea typeface="黑体" panose="02010609060101010101" pitchFamily="49" charset="-122"/>
              </a:rPr>
              <a:t>O</a:t>
            </a:r>
            <a:r>
              <a:rPr lang="en-US" altLang="zh-CN" sz="1200" baseline="-25000" dirty="0">
                <a:solidFill>
                  <a:srgbClr val="000000"/>
                </a:solidFill>
                <a:latin typeface="Times New Roman" panose="02020603050405020304" pitchFamily="18" charset="0"/>
                <a:ea typeface="黑体" panose="02010609060101010101" pitchFamily="49" charset="-122"/>
              </a:rPr>
              <a:t>1</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可左右移动。当泵的转子逆时针方向旋转时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转子上部为压油腔</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下部为吸油腔</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压力油把定子向上压在滑块滚针支承</a:t>
            </a:r>
            <a:r>
              <a:rPr lang="en-US" altLang="zh-CN" sz="1200" dirty="0">
                <a:solidFill>
                  <a:srgbClr val="000000"/>
                </a:solidFill>
                <a:latin typeface="Times New Roman" panose="02020603050405020304" pitchFamily="18" charset="0"/>
                <a:ea typeface="黑体" panose="02010609060101010101" pitchFamily="49" charset="-122"/>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a:t>
            </a:r>
            <a:endParaRPr lang="zh-CN" altLang="en-US" sz="2000" dirty="0"/>
          </a:p>
        </p:txBody>
      </p:sp>
      <p:sp>
        <p:nvSpPr>
          <p:cNvPr id="17" name="矩形 16">
            <a:extLst>
              <a:ext uri="{FF2B5EF4-FFF2-40B4-BE49-F238E27FC236}">
                <a16:creationId xmlns:a16="http://schemas.microsoft.com/office/drawing/2014/main" id="{E26A17EE-C5D6-419A-BF4C-67A5B5835385}"/>
              </a:ext>
            </a:extLst>
          </p:cNvPr>
          <p:cNvSpPr/>
          <p:nvPr/>
        </p:nvSpPr>
        <p:spPr>
          <a:xfrm>
            <a:off x="6078769" y="1823282"/>
            <a:ext cx="2756923" cy="2631490"/>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indent="279400" algn="just">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当泵的压力升高到</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en-US" altLang="zh-CN" sz="11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反馈力克服弹簧预紧力推定子左移</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距离</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偏心距减小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泵输出流量随之减小。压力愈高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偏心距愈小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输出流量也愈小。当压力大到泵内偏心距所产生的流量全部用于补偿泄漏时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泵的输出流量为零</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不管外负载再怎样加大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泵的输出压力不会再升高</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所以这种泵被称为限压式变量叶片泵。至于外反馈的意义则表示反馈力是通过柱塞从外面加到定子上来的。</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9" name="矩形 18">
            <a:extLst>
              <a:ext uri="{FF2B5EF4-FFF2-40B4-BE49-F238E27FC236}">
                <a16:creationId xmlns:a16="http://schemas.microsoft.com/office/drawing/2014/main" id="{FDAD8E8E-EBDA-4700-A2B8-ADDD4FB32DBF}"/>
              </a:ext>
            </a:extLst>
          </p:cNvPr>
          <p:cNvSpPr/>
          <p:nvPr/>
        </p:nvSpPr>
        <p:spPr>
          <a:xfrm>
            <a:off x="306747" y="1852098"/>
            <a:ext cx="2514811" cy="258532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indent="324000" algn="just">
              <a:lnSpc>
                <a:spcPct val="150000"/>
              </a:lnSpc>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定子右边有一反馈柱塞</a:t>
            </a:r>
            <a:r>
              <a:rPr lang="en-US" altLang="zh-CN" sz="1200" dirty="0">
                <a:solidFill>
                  <a:srgbClr val="000000"/>
                </a:solidFill>
                <a:latin typeface="Times New Roman" panose="02020603050405020304" pitchFamily="18" charset="0"/>
                <a:ea typeface="黑体" panose="02010609060101010101" pitchFamily="49" charset="-122"/>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它的油腔与泵的压油腔相通。设反馈柱塞的受压面积为</a:t>
            </a:r>
            <a:r>
              <a:rPr lang="en-US" altLang="zh-CN" sz="1200" i="1" dirty="0">
                <a:solidFill>
                  <a:srgbClr val="000000"/>
                </a:solidFill>
                <a:latin typeface="Times New Roman" panose="02020603050405020304" pitchFamily="18" charset="0"/>
                <a:ea typeface="黑体" panose="02010609060101010101" pitchFamily="49" charset="-122"/>
              </a:rPr>
              <a:t>A</a:t>
            </a:r>
            <a:r>
              <a:rPr lang="en-US" altLang="zh-CN" sz="1200" i="1" baseline="-25000" dirty="0">
                <a:solidFill>
                  <a:srgbClr val="000000"/>
                </a:solidFill>
                <a:latin typeface="Times New Roman" panose="02020603050405020304" pitchFamily="18" charset="0"/>
                <a:ea typeface="黑体" panose="02010609060101010101" pitchFamily="49" charset="-122"/>
              </a:rPr>
              <a:t>x</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则作用在定子上的反馈力</a:t>
            </a:r>
            <a:r>
              <a:rPr lang="en-US" altLang="zh-CN" sz="1200" i="1" dirty="0" err="1">
                <a:solidFill>
                  <a:srgbClr val="000000"/>
                </a:solidFill>
                <a:latin typeface="Times New Roman" panose="02020603050405020304" pitchFamily="18" charset="0"/>
                <a:ea typeface="黑体" panose="02010609060101010101" pitchFamily="49" charset="-122"/>
              </a:rPr>
              <a:t>pA</a:t>
            </a:r>
            <a:r>
              <a:rPr lang="en-US" altLang="zh-CN" sz="1200" i="1" baseline="-25000" dirty="0" err="1">
                <a:solidFill>
                  <a:srgbClr val="000000"/>
                </a:solidFill>
                <a:latin typeface="Times New Roman" panose="02020603050405020304" pitchFamily="18" charset="0"/>
                <a:ea typeface="黑体" panose="02010609060101010101" pitchFamily="49" charset="-122"/>
              </a:rPr>
              <a:t>x</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小于作用在定子左侧的弹簧预紧力</a:t>
            </a:r>
            <a:r>
              <a:rPr lang="en-US" altLang="zh-CN" sz="1200" i="1" dirty="0">
                <a:solidFill>
                  <a:srgbClr val="000000"/>
                </a:solidFill>
                <a:latin typeface="Times New Roman" panose="02020603050405020304" pitchFamily="18" charset="0"/>
                <a:ea typeface="黑体" panose="02010609060101010101" pitchFamily="49" charset="-122"/>
              </a:rPr>
              <a:t>F</a:t>
            </a:r>
            <a:r>
              <a:rPr lang="en-US" altLang="zh-CN" sz="1200" baseline="-25000" dirty="0">
                <a:solidFill>
                  <a:srgbClr val="000000"/>
                </a:solidFill>
                <a:latin typeface="Times New Roman" panose="02020603050405020304" pitchFamily="18" charset="0"/>
                <a:ea typeface="黑体" panose="02010609060101010101" pitchFamily="49" charset="-122"/>
              </a:rPr>
              <a:t>s</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a:t>
            </a:r>
            <a:r>
              <a:rPr lang="en-US" altLang="zh-CN" sz="1200" dirty="0">
                <a:solidFill>
                  <a:srgbClr val="000000"/>
                </a:solidFill>
                <a:latin typeface="Times New Roman" panose="02020603050405020304" pitchFamily="18" charset="0"/>
                <a:ea typeface="黑体" panose="02010609060101010101" pitchFamily="49" charset="-122"/>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把定子推向最右边</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使柱塞和流量调节螺钉</a:t>
            </a:r>
            <a:r>
              <a:rPr lang="en-US" altLang="zh-CN" sz="1200" dirty="0">
                <a:solidFill>
                  <a:srgbClr val="000000"/>
                </a:solidFill>
                <a:latin typeface="Times New Roman" panose="02020603050405020304" pitchFamily="18" charset="0"/>
                <a:ea typeface="黑体" panose="02010609060101010101" pitchFamily="49" charset="-122"/>
              </a:rPr>
              <a:t>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用以预调泵的最大工作偏心距</a:t>
            </a:r>
            <a:r>
              <a:rPr lang="en-US" altLang="zh-CN" sz="1200" i="1" dirty="0" err="1">
                <a:solidFill>
                  <a:srgbClr val="000000"/>
                </a:solidFill>
                <a:latin typeface="Times New Roman" panose="02020603050405020304" pitchFamily="18" charset="0"/>
                <a:ea typeface="黑体" panose="02010609060101010101" pitchFamily="49" charset="-122"/>
              </a:rPr>
              <a:t>e</a:t>
            </a:r>
            <a:r>
              <a:rPr lang="en-US" altLang="zh-CN" sz="1200" baseline="-25000" dirty="0" err="1">
                <a:solidFill>
                  <a:srgbClr val="000000"/>
                </a:solidFill>
                <a:latin typeface="Times New Roman" panose="02020603050405020304" pitchFamily="18" charset="0"/>
                <a:ea typeface="黑体" panose="02010609060101010101" pitchFamily="49" charset="-122"/>
              </a:rPr>
              <a:t>max</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进而调节最大流量</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相接触</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此时</a:t>
            </a:r>
            <a:r>
              <a:rPr lang="en-US" altLang="zh-CN" sz="1200" dirty="0">
                <a:solidFill>
                  <a:srgbClr val="000000"/>
                </a:solidFill>
                <a:latin typeface="Times New Roman" panose="02020603050405020304" pitchFamily="18" charset="0"/>
                <a:ea typeface="黑体" panose="02010609060101010101" pitchFamily="49" charset="-122"/>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泵的输出流量最大。</a:t>
            </a:r>
            <a:endParaRPr lang="zh-CN" altLang="en-US" dirty="0"/>
          </a:p>
        </p:txBody>
      </p:sp>
      <p:sp>
        <p:nvSpPr>
          <p:cNvPr id="20" name="圆角矩形 6">
            <a:extLst>
              <a:ext uri="{FF2B5EF4-FFF2-40B4-BE49-F238E27FC236}">
                <a16:creationId xmlns:a16="http://schemas.microsoft.com/office/drawing/2014/main" id="{A77C7C40-3921-4B5F-AEA2-DC4F49A83639}"/>
              </a:ext>
            </a:extLst>
          </p:cNvPr>
          <p:cNvSpPr/>
          <p:nvPr/>
        </p:nvSpPr>
        <p:spPr>
          <a:xfrm>
            <a:off x="2953415" y="1768802"/>
            <a:ext cx="2992375" cy="27346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1" name="直角三角形 20">
            <a:extLst>
              <a:ext uri="{FF2B5EF4-FFF2-40B4-BE49-F238E27FC236}">
                <a16:creationId xmlns:a16="http://schemas.microsoft.com/office/drawing/2014/main" id="{99D4EA17-B76B-4951-8278-DBA56BA969DC}"/>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57222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1000"/>
                                        <p:tgtEl>
                                          <p:spTgt spid="20"/>
                                        </p:tgtEl>
                                      </p:cBhvr>
                                    </p:animEffect>
                                    <p:anim calcmode="lin" valueType="num">
                                      <p:cBhvr>
                                        <p:cTn id="8" dur="1000" fill="hold"/>
                                        <p:tgtEl>
                                          <p:spTgt spid="20"/>
                                        </p:tgtEl>
                                        <p:attrNameLst>
                                          <p:attrName>ppt_x</p:attrName>
                                        </p:attrNameLst>
                                      </p:cBhvr>
                                      <p:tavLst>
                                        <p:tav tm="0">
                                          <p:val>
                                            <p:strVal val="#ppt_x"/>
                                          </p:val>
                                        </p:tav>
                                        <p:tav tm="100000">
                                          <p:val>
                                            <p:strVal val="#ppt_x"/>
                                          </p:val>
                                        </p:tav>
                                      </p:tavLst>
                                    </p:anim>
                                    <p:anim calcmode="lin" valueType="num">
                                      <p:cBhvr>
                                        <p:cTn id="9" dur="1000" fill="hold"/>
                                        <p:tgtEl>
                                          <p:spTgt spid="2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1000"/>
                                        <p:tgtEl>
                                          <p:spTgt spid="13"/>
                                        </p:tgtEl>
                                      </p:cBhvr>
                                    </p:animEffect>
                                    <p:anim calcmode="lin" valueType="num">
                                      <p:cBhvr>
                                        <p:cTn id="13" dur="1000" fill="hold"/>
                                        <p:tgtEl>
                                          <p:spTgt spid="13"/>
                                        </p:tgtEl>
                                        <p:attrNameLst>
                                          <p:attrName>ppt_x</p:attrName>
                                        </p:attrNameLst>
                                      </p:cBhvr>
                                      <p:tavLst>
                                        <p:tav tm="0">
                                          <p:val>
                                            <p:strVal val="#ppt_x"/>
                                          </p:val>
                                        </p:tav>
                                        <p:tav tm="100000">
                                          <p:val>
                                            <p:strVal val="#ppt_x"/>
                                          </p:val>
                                        </p:tav>
                                      </p:tavLst>
                                    </p:anim>
                                    <p:anim calcmode="lin" valueType="num">
                                      <p:cBhvr>
                                        <p:cTn id="14" dur="1000" fill="hold"/>
                                        <p:tgtEl>
                                          <p:spTgt spid="1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ntr" presetSubtype="16" fill="hold" grpId="0"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circle(in)">
                                      <p:cBhvr>
                                        <p:cTn id="31" dur="20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6" presetClass="entr" presetSubtype="16"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circle(in)">
                                      <p:cBhvr>
                                        <p:cTn id="36"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7" grpId="0" animBg="1"/>
      <p:bldP spid="19" grpId="0" animBg="1"/>
      <p:bldP spid="2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三、限压式变量叶片泵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1088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2590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60755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2257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4B3436F5-ABB1-45CD-9BA6-83363F1E1882}"/>
              </a:ext>
            </a:extLst>
          </p:cNvPr>
          <p:cNvSpPr/>
          <p:nvPr/>
        </p:nvSpPr>
        <p:spPr>
          <a:xfrm>
            <a:off x="1017592" y="1303824"/>
            <a:ext cx="6915172" cy="954107"/>
          </a:xfrm>
          <a:prstGeom prst="rect">
            <a:avLst/>
          </a:prstGeom>
        </p:spPr>
        <p:txBody>
          <a:bodyPr wrap="square">
            <a:spAutoFit/>
          </a:bodyPr>
          <a:lstStyle/>
          <a:p>
            <a:pPr>
              <a:lnSpc>
                <a:spcPct val="20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设泵转子和定子间的最大偏心距的预调值为</a:t>
            </a:r>
            <a:r>
              <a:rPr lang="en-US" altLang="zh-CN" sz="1400" i="1" dirty="0" err="1">
                <a:solidFill>
                  <a:srgbClr val="000000"/>
                </a:solidFill>
                <a:latin typeface="Times New Roman" panose="02020603050405020304" pitchFamily="18" charset="0"/>
                <a:ea typeface="黑体" panose="02010609060101010101" pitchFamily="49" charset="-122"/>
              </a:rPr>
              <a:t>e</a:t>
            </a:r>
            <a:r>
              <a:rPr lang="en-US" altLang="zh-CN" sz="1400" baseline="-25000" dirty="0" err="1">
                <a:solidFill>
                  <a:srgbClr val="000000"/>
                </a:solidFill>
                <a:latin typeface="Times New Roman" panose="02020603050405020304" pitchFamily="18" charset="0"/>
                <a:ea typeface="黑体" panose="02010609060101010101" pitchFamily="49" charset="-122"/>
              </a:rPr>
              <a:t>max</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此时弹簧的预压缩量为</a:t>
            </a:r>
            <a:r>
              <a:rPr lang="en-US" altLang="zh-CN" sz="1400" i="1" dirty="0">
                <a:solidFill>
                  <a:srgbClr val="000000"/>
                </a:solidFill>
                <a:latin typeface="Times New Roman" panose="02020603050405020304" pitchFamily="18" charset="0"/>
                <a:ea typeface="黑体" panose="02010609060101010101" pitchFamily="49" charset="-122"/>
              </a:rPr>
              <a:t>x</a:t>
            </a:r>
            <a:r>
              <a:rPr lang="en-US" altLang="zh-CN" sz="1400" baseline="-25000" dirty="0">
                <a:solidFill>
                  <a:srgbClr val="000000"/>
                </a:solidFill>
                <a:latin typeface="Times New Roman" panose="02020603050405020304" pitchFamily="18" charset="0"/>
                <a:ea typeface="黑体" panose="02010609060101010101" pitchFamily="49" charset="-122"/>
              </a:rPr>
              <a:t>0</a:t>
            </a:r>
            <a:r>
              <a:rPr lang="en-US" altLang="zh-CN" sz="1400" dirty="0">
                <a:solidFill>
                  <a:srgbClr val="000000"/>
                </a:solidFill>
                <a:latin typeface="Times New Roman" panose="02020603050405020304" pitchFamily="18" charset="0"/>
                <a:ea typeface="黑体" panose="02010609060101010101" pitchFamily="49" charset="-122"/>
              </a:rPr>
              <a:t>,</a:t>
            </a:r>
          </a:p>
          <a:p>
            <a:pPr>
              <a:lnSpc>
                <a:spcPct val="20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弹簧刚度为</a:t>
            </a:r>
            <a:r>
              <a:rPr lang="en-US" altLang="zh-CN" sz="1400" i="1" dirty="0" err="1">
                <a:solidFill>
                  <a:srgbClr val="000000"/>
                </a:solidFill>
                <a:latin typeface="Times New Roman" panose="02020603050405020304" pitchFamily="18" charset="0"/>
                <a:ea typeface="黑体" panose="02010609060101010101" pitchFamily="49" charset="-122"/>
              </a:rPr>
              <a:t>k</a:t>
            </a:r>
            <a:r>
              <a:rPr lang="en-US" altLang="zh-CN" sz="1400" baseline="-25000" dirty="0" err="1">
                <a:solidFill>
                  <a:srgbClr val="000000"/>
                </a:solidFill>
                <a:latin typeface="Times New Roman" panose="02020603050405020304" pitchFamily="18" charset="0"/>
                <a:ea typeface="黑体" panose="02010609060101010101" pitchFamily="49" charset="-122"/>
              </a:rPr>
              <a:t>s</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压力逐渐增大</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使定子开始移动时的压力为</a:t>
            </a:r>
            <a:r>
              <a:rPr lang="en-US" altLang="zh-CN" sz="1400" i="1" dirty="0">
                <a:solidFill>
                  <a:srgbClr val="000000"/>
                </a:solidFill>
                <a:latin typeface="Times New Roman" panose="02020603050405020304" pitchFamily="18" charset="0"/>
                <a:ea typeface="黑体" panose="02010609060101010101" pitchFamily="49" charset="-122"/>
              </a:rPr>
              <a:t>p</a:t>
            </a:r>
            <a:r>
              <a:rPr lang="en-US" altLang="zh-CN" sz="1400" baseline="-25000" dirty="0">
                <a:solidFill>
                  <a:srgbClr val="000000"/>
                </a:solidFill>
                <a:latin typeface="Times New Roman" panose="02020603050405020304" pitchFamily="18" charset="0"/>
                <a:ea typeface="黑体" panose="02010609060101010101" pitchFamily="49" charset="-122"/>
              </a:rPr>
              <a:t>c</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则有</a:t>
            </a:r>
            <a:endParaRPr lang="zh-CN" altLang="en-US" sz="2400" dirty="0"/>
          </a:p>
        </p:txBody>
      </p:sp>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9B41E628-1DA9-4DF8-831D-B5070DFA28C4}"/>
                  </a:ext>
                </a:extLst>
              </p:cNvPr>
              <p:cNvSpPr/>
              <p:nvPr/>
            </p:nvSpPr>
            <p:spPr>
              <a:xfrm>
                <a:off x="5938272" y="1844883"/>
                <a:ext cx="213962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c</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1">
                              <a:latin typeface="Cambria Math" panose="02040503050406030204" pitchFamily="18" charset="0"/>
                            </a:rPr>
                            <m:t>𝑥</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s</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𝑥</m:t>
                          </m:r>
                        </m:e>
                        <m:sub>
                          <m:r>
                            <a:rPr lang="zh-CN" altLang="en-US" sz="1400" i="0">
                              <a:latin typeface="Cambria Math" panose="02040503050406030204" pitchFamily="18" charset="0"/>
                            </a:rPr>
                            <m:t>0</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𝐹</m:t>
                          </m:r>
                        </m:e>
                        <m:sub>
                          <m:r>
                            <m:rPr>
                              <m:sty m:val="p"/>
                            </m:rPr>
                            <a:rPr lang="zh-CN" altLang="en-US" sz="1400" i="0">
                              <a:latin typeface="Cambria Math" panose="02040503050406030204" pitchFamily="18" charset="0"/>
                            </a:rPr>
                            <m:t>s</m:t>
                          </m:r>
                        </m:sub>
                      </m:sSub>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16</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5" name="矩形 4">
                <a:extLst>
                  <a:ext uri="{FF2B5EF4-FFF2-40B4-BE49-F238E27FC236}">
                    <a16:creationId xmlns:a16="http://schemas.microsoft.com/office/drawing/2014/main" id="{9B41E628-1DA9-4DF8-831D-B5070DFA28C4}"/>
                  </a:ext>
                </a:extLst>
              </p:cNvPr>
              <p:cNvSpPr>
                <a:spLocks noRot="1" noChangeAspect="1" noMove="1" noResize="1" noEditPoints="1" noAdjustHandles="1" noChangeArrowheads="1" noChangeShapeType="1" noTextEdit="1"/>
              </p:cNvSpPr>
              <p:nvPr/>
            </p:nvSpPr>
            <p:spPr>
              <a:xfrm>
                <a:off x="5938272" y="1844883"/>
                <a:ext cx="2139625" cy="307777"/>
              </a:xfrm>
              <a:prstGeom prst="rect">
                <a:avLst/>
              </a:prstGeom>
              <a:blipFill>
                <a:blip r:embed="rId2"/>
                <a:stretch>
                  <a:fillRect b="-10000"/>
                </a:stretch>
              </a:blipFill>
            </p:spPr>
            <p:txBody>
              <a:bodyPr/>
              <a:lstStyle/>
              <a:p>
                <a:r>
                  <a:rPr lang="zh-CN" altLang="en-US">
                    <a:noFill/>
                  </a:rPr>
                  <a:t> </a:t>
                </a:r>
              </a:p>
            </p:txBody>
          </p:sp>
        </mc:Fallback>
      </mc:AlternateContent>
      <p:sp>
        <p:nvSpPr>
          <p:cNvPr id="14" name="矩形 13">
            <a:extLst>
              <a:ext uri="{FF2B5EF4-FFF2-40B4-BE49-F238E27FC236}">
                <a16:creationId xmlns:a16="http://schemas.microsoft.com/office/drawing/2014/main" id="{16B9226F-6F8E-4F26-B2D1-D9AEEB7A751F}"/>
              </a:ext>
            </a:extLst>
          </p:cNvPr>
          <p:cNvSpPr/>
          <p:nvPr/>
        </p:nvSpPr>
        <p:spPr>
          <a:xfrm>
            <a:off x="3019042" y="2288739"/>
            <a:ext cx="723275" cy="307777"/>
          </a:xfrm>
          <a:prstGeom prst="rect">
            <a:avLst/>
          </a:prstGeom>
        </p:spPr>
        <p:txBody>
          <a:bodyPr wrap="none">
            <a:spAutoFit/>
          </a:bodyPr>
          <a:lstStyle/>
          <a:p>
            <a:r>
              <a:rPr lang="zh-CN" altLang="en-US" sz="1400" dirty="0"/>
              <a:t>由此得</a:t>
            </a:r>
          </a:p>
        </p:txBody>
      </p:sp>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5210DE16-78D4-40D1-868F-12E84158B90C}"/>
                  </a:ext>
                </a:extLst>
              </p:cNvPr>
              <p:cNvSpPr/>
              <p:nvPr/>
            </p:nvSpPr>
            <p:spPr>
              <a:xfrm>
                <a:off x="3812893" y="2152660"/>
                <a:ext cx="1618713" cy="53771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c</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s</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1">
                                  <a:latin typeface="Cambria Math" panose="02040503050406030204" pitchFamily="18" charset="0"/>
                                </a:rPr>
                                <m:t>𝑥</m:t>
                              </m:r>
                            </m:sub>
                          </m:sSub>
                        </m:den>
                      </m:f>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𝑥</m:t>
                          </m:r>
                        </m:e>
                        <m:sub>
                          <m:r>
                            <a:rPr lang="zh-CN" altLang="en-US" sz="1400" i="0">
                              <a:latin typeface="Cambria Math" panose="02040503050406030204" pitchFamily="18" charset="0"/>
                            </a:rPr>
                            <m:t>0</m:t>
                          </m:r>
                        </m:sub>
                      </m:sSub>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17</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5" name="矩形 14">
                <a:extLst>
                  <a:ext uri="{FF2B5EF4-FFF2-40B4-BE49-F238E27FC236}">
                    <a16:creationId xmlns:a16="http://schemas.microsoft.com/office/drawing/2014/main" id="{5210DE16-78D4-40D1-868F-12E84158B90C}"/>
                  </a:ext>
                </a:extLst>
              </p:cNvPr>
              <p:cNvSpPr>
                <a:spLocks noRot="1" noChangeAspect="1" noMove="1" noResize="1" noEditPoints="1" noAdjustHandles="1" noChangeArrowheads="1" noChangeShapeType="1" noTextEdit="1"/>
              </p:cNvSpPr>
              <p:nvPr/>
            </p:nvSpPr>
            <p:spPr>
              <a:xfrm>
                <a:off x="3812893" y="2152660"/>
                <a:ext cx="1618713" cy="537711"/>
              </a:xfrm>
              <a:prstGeom prst="rect">
                <a:avLst/>
              </a:prstGeom>
              <a:blipFill>
                <a:blip r:embed="rId3"/>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FB7DB6CA-FE24-4786-AF43-853DA7C6D92E}"/>
              </a:ext>
            </a:extLst>
          </p:cNvPr>
          <p:cNvSpPr/>
          <p:nvPr/>
        </p:nvSpPr>
        <p:spPr>
          <a:xfrm>
            <a:off x="1017592" y="2690371"/>
            <a:ext cx="5769528"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当泵压力为</a:t>
            </a:r>
            <a:r>
              <a:rPr lang="en-US" altLang="zh-CN" sz="1400" i="1" dirty="0">
                <a:solidFill>
                  <a:srgbClr val="000000"/>
                </a:solidFill>
                <a:latin typeface="Times New Roman" panose="02020603050405020304" pitchFamily="18" charset="0"/>
                <a:ea typeface="黑体" panose="02010609060101010101" pitchFamily="49" charset="-122"/>
              </a:rPr>
              <a:t>p</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定子移动了</a:t>
            </a:r>
            <a:r>
              <a:rPr lang="en-US" altLang="zh-CN" sz="1400" i="1" dirty="0">
                <a:solidFill>
                  <a:srgbClr val="000000"/>
                </a:solidFill>
                <a:latin typeface="Times New Roman" panose="02020603050405020304" pitchFamily="18" charset="0"/>
                <a:ea typeface="黑体" panose="02010609060101010101" pitchFamily="49" charset="-122"/>
              </a:rPr>
              <a:t>x</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距离</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亦即弹簧压缩增加量</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这时的偏心距为</a:t>
            </a:r>
            <a:endParaRPr lang="zh-CN" altLang="en-US" sz="2400" dirty="0"/>
          </a:p>
        </p:txBody>
      </p:sp>
      <mc:AlternateContent xmlns:mc="http://schemas.openxmlformats.org/markup-compatibility/2006" xmlns:a14="http://schemas.microsoft.com/office/drawing/2010/main">
        <mc:Choice Requires="a14">
          <p:sp>
            <p:nvSpPr>
              <p:cNvPr id="19" name="矩形 18">
                <a:extLst>
                  <a:ext uri="{FF2B5EF4-FFF2-40B4-BE49-F238E27FC236}">
                    <a16:creationId xmlns:a16="http://schemas.microsoft.com/office/drawing/2014/main" id="{F67E9E66-5048-46A7-888F-141B9E34B1F8}"/>
                  </a:ext>
                </a:extLst>
              </p:cNvPr>
              <p:cNvSpPr/>
              <p:nvPr/>
            </p:nvSpPr>
            <p:spPr>
              <a:xfrm>
                <a:off x="6556692" y="2670157"/>
                <a:ext cx="1726883"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𝑒</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𝑒</m:t>
                          </m:r>
                        </m:e>
                        <m:sub>
                          <m:r>
                            <m:rPr>
                              <m:sty m:val="p"/>
                            </m:rPr>
                            <a:rPr lang="zh-CN" altLang="en-US" sz="1400" i="0">
                              <a:latin typeface="Cambria Math" panose="02040503050406030204" pitchFamily="18" charset="0"/>
                            </a:rPr>
                            <m:t>max</m:t>
                          </m:r>
                        </m:sub>
                      </m:sSub>
                      <m:r>
                        <m:rPr>
                          <m:nor/>
                        </m:rPr>
                        <a:rPr lang="zh-CN" altLang="en-US" sz="1400" i="1">
                          <a:latin typeface="Cambria Math" panose="02040503050406030204" pitchFamily="18" charset="0"/>
                        </a:rPr>
                        <m:t>−</m:t>
                      </m:r>
                      <m:r>
                        <a:rPr lang="zh-CN" altLang="en-US" sz="1400" i="1">
                          <a:latin typeface="Cambria Math" panose="02040503050406030204" pitchFamily="18" charset="0"/>
                        </a:rPr>
                        <m:t>𝑥</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18</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19" name="矩形 18">
                <a:extLst>
                  <a:ext uri="{FF2B5EF4-FFF2-40B4-BE49-F238E27FC236}">
                    <a16:creationId xmlns:a16="http://schemas.microsoft.com/office/drawing/2014/main" id="{F67E9E66-5048-46A7-888F-141B9E34B1F8}"/>
                  </a:ext>
                </a:extLst>
              </p:cNvPr>
              <p:cNvSpPr>
                <a:spLocks noRot="1" noChangeAspect="1" noMove="1" noResize="1" noEditPoints="1" noAdjustHandles="1" noChangeArrowheads="1" noChangeShapeType="1" noTextEdit="1"/>
              </p:cNvSpPr>
              <p:nvPr/>
            </p:nvSpPr>
            <p:spPr>
              <a:xfrm>
                <a:off x="6556692" y="2670157"/>
                <a:ext cx="1726883" cy="307777"/>
              </a:xfrm>
              <a:prstGeom prst="rect">
                <a:avLst/>
              </a:prstGeom>
              <a:blipFill>
                <a:blip r:embed="rId4"/>
                <a:stretch>
                  <a:fillRect b="-7843"/>
                </a:stretch>
              </a:blipFill>
            </p:spPr>
            <p:txBody>
              <a:bodyPr/>
              <a:lstStyle/>
              <a:p>
                <a:r>
                  <a:rPr lang="zh-CN" altLang="en-US">
                    <a:noFill/>
                  </a:rPr>
                  <a:t> </a:t>
                </a:r>
              </a:p>
            </p:txBody>
          </p:sp>
        </mc:Fallback>
      </mc:AlternateContent>
      <p:sp>
        <p:nvSpPr>
          <p:cNvPr id="21" name="矩形 20">
            <a:extLst>
              <a:ext uri="{FF2B5EF4-FFF2-40B4-BE49-F238E27FC236}">
                <a16:creationId xmlns:a16="http://schemas.microsoft.com/office/drawing/2014/main" id="{D2DD2591-40BC-4026-BBFD-60DD1D190B27}"/>
              </a:ext>
            </a:extLst>
          </p:cNvPr>
          <p:cNvSpPr/>
          <p:nvPr/>
        </p:nvSpPr>
        <p:spPr>
          <a:xfrm>
            <a:off x="1017592" y="3071657"/>
            <a:ext cx="4867038"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如忽略泵在滑块滚针支承处的摩擦力</a:t>
            </a:r>
            <a:r>
              <a:rPr lang="en-US" altLang="zh-CN" sz="1400" i="1" dirty="0" err="1">
                <a:solidFill>
                  <a:srgbClr val="000000"/>
                </a:solidFill>
                <a:latin typeface="Times New Roman" panose="02020603050405020304" pitchFamily="18" charset="0"/>
                <a:ea typeface="黑体" panose="02010609060101010101" pitchFamily="49" charset="-122"/>
              </a:rPr>
              <a:t>F</a:t>
            </a:r>
            <a:r>
              <a:rPr lang="en-US" altLang="zh-CN" sz="1400" baseline="-25000" dirty="0" err="1">
                <a:solidFill>
                  <a:srgbClr val="000000"/>
                </a:solidFill>
                <a:latin typeface="Times New Roman" panose="02020603050405020304" pitchFamily="18" charset="0"/>
                <a:ea typeface="黑体" panose="02010609060101010101" pitchFamily="49" charset="-122"/>
              </a:rPr>
              <a:t>f</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泵定子的受力方程为</a:t>
            </a:r>
            <a:endParaRPr lang="zh-CN" altLang="en-US" sz="2400" dirty="0"/>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64359236-9E54-4CF7-811D-BA510ACB9E3B}"/>
                  </a:ext>
                </a:extLst>
              </p:cNvPr>
              <p:cNvSpPr/>
              <p:nvPr/>
            </p:nvSpPr>
            <p:spPr>
              <a:xfrm>
                <a:off x="5710222" y="3046080"/>
                <a:ext cx="2153795" cy="307777"/>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𝑝</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1">
                              <a:latin typeface="Cambria Math" panose="02040503050406030204" pitchFamily="18" charset="0"/>
                            </a:rPr>
                            <m:t>𝑥</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s</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𝑥</m:t>
                          </m:r>
                        </m:e>
                        <m:sub>
                          <m:r>
                            <a:rPr lang="zh-CN" altLang="en-US" sz="1400" i="0">
                              <a:latin typeface="Cambria Math" panose="02040503050406030204" pitchFamily="18" charset="0"/>
                            </a:rPr>
                            <m:t>0</m:t>
                          </m:r>
                        </m:sub>
                      </m:sSub>
                      <m:r>
                        <a:rPr lang="zh-CN" altLang="en-US" sz="1400" i="0">
                          <a:latin typeface="Cambria Math" panose="02040503050406030204" pitchFamily="18" charset="0"/>
                        </a:rPr>
                        <m:t>+</m:t>
                      </m:r>
                      <m:r>
                        <a:rPr lang="zh-CN" altLang="en-US" sz="1400" i="1">
                          <a:latin typeface="Cambria Math" panose="02040503050406030204" pitchFamily="18" charset="0"/>
                        </a:rPr>
                        <m:t>𝑥</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19</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2" name="矩形 21">
                <a:extLst>
                  <a:ext uri="{FF2B5EF4-FFF2-40B4-BE49-F238E27FC236}">
                    <a16:creationId xmlns:a16="http://schemas.microsoft.com/office/drawing/2014/main" id="{64359236-9E54-4CF7-811D-BA510ACB9E3B}"/>
                  </a:ext>
                </a:extLst>
              </p:cNvPr>
              <p:cNvSpPr>
                <a:spLocks noRot="1" noChangeAspect="1" noMove="1" noResize="1" noEditPoints="1" noAdjustHandles="1" noChangeArrowheads="1" noChangeShapeType="1" noTextEdit="1"/>
              </p:cNvSpPr>
              <p:nvPr/>
            </p:nvSpPr>
            <p:spPr>
              <a:xfrm>
                <a:off x="5710222" y="3046080"/>
                <a:ext cx="2153795" cy="307777"/>
              </a:xfrm>
              <a:prstGeom prst="rect">
                <a:avLst/>
              </a:prstGeom>
              <a:blipFill>
                <a:blip r:embed="rId5"/>
                <a:stretch>
                  <a:fillRect b="-10000"/>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3E1C71E7-E32E-4D80-B244-2656951F6CC1}"/>
              </a:ext>
            </a:extLst>
          </p:cNvPr>
          <p:cNvSpPr/>
          <p:nvPr/>
        </p:nvSpPr>
        <p:spPr>
          <a:xfrm>
            <a:off x="1017592" y="3453439"/>
            <a:ext cx="1800493"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泵的实际输出流量为</a:t>
            </a:r>
            <a:endParaRPr lang="zh-CN" altLang="en-US" sz="2400" dirty="0"/>
          </a:p>
        </p:txBody>
      </p:sp>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63E67033-5A83-4492-881C-654E25C603E7}"/>
                  </a:ext>
                </a:extLst>
              </p:cNvPr>
              <p:cNvSpPr/>
              <p:nvPr/>
            </p:nvSpPr>
            <p:spPr>
              <a:xfrm>
                <a:off x="2909120" y="3443571"/>
                <a:ext cx="1807546"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a:rPr lang="zh-CN" altLang="en-US" sz="1400" i="1">
                              <a:latin typeface="Cambria Math" panose="02040503050406030204" pitchFamily="18" charset="0"/>
                            </a:rPr>
                            <m:t>𝑞</m:t>
                          </m:r>
                        </m:sub>
                      </m:sSub>
                      <m:r>
                        <a:rPr lang="zh-CN" altLang="en-US" sz="1400" i="1">
                          <a:latin typeface="Cambria Math" panose="02040503050406030204" pitchFamily="18" charset="0"/>
                        </a:rPr>
                        <m:t>𝑒</m:t>
                      </m:r>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l</m:t>
                          </m:r>
                        </m:sub>
                      </m:sSub>
                      <m:r>
                        <a:rPr lang="zh-CN" altLang="en-US" sz="1400" i="1">
                          <a:latin typeface="Cambria Math" panose="02040503050406030204" pitchFamily="18" charset="0"/>
                        </a:rPr>
                        <m:t>𝑝</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20</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25" name="矩形 24">
                <a:extLst>
                  <a:ext uri="{FF2B5EF4-FFF2-40B4-BE49-F238E27FC236}">
                    <a16:creationId xmlns:a16="http://schemas.microsoft.com/office/drawing/2014/main" id="{63E67033-5A83-4492-881C-654E25C603E7}"/>
                  </a:ext>
                </a:extLst>
              </p:cNvPr>
              <p:cNvSpPr>
                <a:spLocks noRot="1" noChangeAspect="1" noMove="1" noResize="1" noEditPoints="1" noAdjustHandles="1" noChangeArrowheads="1" noChangeShapeType="1" noTextEdit="1"/>
              </p:cNvSpPr>
              <p:nvPr/>
            </p:nvSpPr>
            <p:spPr>
              <a:xfrm>
                <a:off x="2909120" y="3443571"/>
                <a:ext cx="1807546" cy="324384"/>
              </a:xfrm>
              <a:prstGeom prst="rect">
                <a:avLst/>
              </a:prstGeom>
              <a:blipFill>
                <a:blip r:embed="rId6"/>
                <a:stretch>
                  <a:fillRect b="-3774"/>
                </a:stretch>
              </a:blipFill>
            </p:spPr>
            <p:txBody>
              <a:bodyPr/>
              <a:lstStyle/>
              <a:p>
                <a:r>
                  <a:rPr lang="zh-CN" altLang="en-US">
                    <a:noFill/>
                  </a:rPr>
                  <a:t> </a:t>
                </a:r>
              </a:p>
            </p:txBody>
          </p:sp>
        </mc:Fallback>
      </mc:AlternateContent>
      <p:sp>
        <p:nvSpPr>
          <p:cNvPr id="27" name="矩形 26">
            <a:extLst>
              <a:ext uri="{FF2B5EF4-FFF2-40B4-BE49-F238E27FC236}">
                <a16:creationId xmlns:a16="http://schemas.microsoft.com/office/drawing/2014/main" id="{4BC02D16-704F-4BD8-A9AC-4631EE212904}"/>
              </a:ext>
            </a:extLst>
          </p:cNvPr>
          <p:cNvSpPr/>
          <p:nvPr/>
        </p:nvSpPr>
        <p:spPr>
          <a:xfrm>
            <a:off x="4475178" y="3442306"/>
            <a:ext cx="4572000" cy="276358"/>
          </a:xfrm>
          <a:prstGeom prst="rect">
            <a:avLst/>
          </a:prstGeom>
        </p:spPr>
        <p:txBody>
          <a:bodyPr>
            <a:spAutoFit/>
          </a:bodyPr>
          <a:lstStyle/>
          <a:p>
            <a:pPr indent="279400">
              <a:lnSpc>
                <a:spcPct val="150000"/>
              </a:lnSpc>
              <a:spcAft>
                <a:spcPts val="0"/>
              </a:spcAft>
            </a:pP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式中　</a:t>
            </a:r>
            <a:r>
              <a:rPr lang="en-US" altLang="zh-CN" sz="900" i="1"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900" i="1" baseline="-25000" dirty="0" err="1">
                <a:solidFill>
                  <a:srgbClr val="FF0000"/>
                </a:solidFill>
                <a:latin typeface="Times New Roman" panose="02020603050405020304" pitchFamily="18" charset="0"/>
                <a:ea typeface="黑体" panose="02010609060101010101" pitchFamily="49" charset="-122"/>
                <a:cs typeface="Times New Roman" panose="02020603050405020304" pitchFamily="18" charset="0"/>
              </a:rPr>
              <a:t>q</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泵的流量常数</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800" dirty="0">
                <a:solidFill>
                  <a:srgbClr val="FF0000"/>
                </a:solidFill>
                <a:latin typeface="NEU-BZ-S92"/>
                <a:ea typeface="黑体" panose="02010609060101010101" pitchFamily="49" charset="-122"/>
                <a:cs typeface="Times New Roman" panose="02020603050405020304" pitchFamily="18" charset="0"/>
              </a:rPr>
              <a:t> </a:t>
            </a:r>
            <a:r>
              <a:rPr lang="en-US" altLang="zh-CN" sz="900" i="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900" baseline="-250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l</a:t>
            </a:r>
            <a:r>
              <a:rPr lang="en-US"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9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泵的泄漏系数。</a:t>
            </a:r>
            <a:endParaRPr lang="zh-CN" altLang="zh-CN" sz="800" dirty="0">
              <a:solidFill>
                <a:srgbClr val="FF0000"/>
              </a:solidFill>
              <a:effectLst/>
              <a:latin typeface="NEU-BZ-S92"/>
              <a:ea typeface="方正书宋_GBK"/>
              <a:cs typeface="Times New Roman" panose="02020603050405020304" pitchFamily="18" charset="0"/>
            </a:endParaRPr>
          </a:p>
        </p:txBody>
      </p:sp>
      <p:sp>
        <p:nvSpPr>
          <p:cNvPr id="29" name="矩形 28">
            <a:extLst>
              <a:ext uri="{FF2B5EF4-FFF2-40B4-BE49-F238E27FC236}">
                <a16:creationId xmlns:a16="http://schemas.microsoft.com/office/drawing/2014/main" id="{3CB6F4E1-F2F8-4B5C-B216-615C511C1453}"/>
              </a:ext>
            </a:extLst>
          </p:cNvPr>
          <p:cNvSpPr/>
          <p:nvPr/>
        </p:nvSpPr>
        <p:spPr>
          <a:xfrm>
            <a:off x="1017592" y="3770345"/>
            <a:ext cx="4342856" cy="307777"/>
          </a:xfrm>
          <a:prstGeom prst="rect">
            <a:avLst/>
          </a:prstGeom>
        </p:spPr>
        <p:txBody>
          <a:bodyPr wrap="none">
            <a:spAutoFit/>
          </a:bodyPr>
          <a:lstStyle/>
          <a:p>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当</a:t>
            </a:r>
            <a:r>
              <a:rPr lang="en-US" altLang="zh-CN" sz="1400" i="1" dirty="0" err="1">
                <a:solidFill>
                  <a:srgbClr val="000000"/>
                </a:solidFill>
                <a:latin typeface="Times New Roman" panose="02020603050405020304" pitchFamily="18" charset="0"/>
                <a:ea typeface="黑体" panose="02010609060101010101" pitchFamily="49" charset="-122"/>
              </a:rPr>
              <a:t>pA</a:t>
            </a:r>
            <a:r>
              <a:rPr lang="en-US" altLang="zh-CN" sz="1400" i="1" baseline="-25000" dirty="0" err="1">
                <a:solidFill>
                  <a:srgbClr val="000000"/>
                </a:solidFill>
                <a:latin typeface="Times New Roman" panose="02020603050405020304" pitchFamily="18" charset="0"/>
                <a:ea typeface="黑体" panose="02010609060101010101" pitchFamily="49" charset="-122"/>
              </a:rPr>
              <a:t>x</a:t>
            </a:r>
            <a:r>
              <a:rPr lang="en-US" altLang="zh-CN" sz="1400" i="1" dirty="0">
                <a:solidFill>
                  <a:srgbClr val="000000"/>
                </a:solidFill>
                <a:latin typeface="Times New Roman" panose="02020603050405020304" pitchFamily="18" charset="0"/>
                <a:ea typeface="黑体" panose="02010609060101010101" pitchFamily="49" charset="-122"/>
              </a:rPr>
              <a:t>&lt;F</a:t>
            </a:r>
            <a:r>
              <a:rPr lang="en-US" altLang="zh-CN" sz="1400" baseline="-25000" dirty="0">
                <a:solidFill>
                  <a:srgbClr val="000000"/>
                </a:solidFill>
                <a:latin typeface="Times New Roman" panose="02020603050405020304" pitchFamily="18" charset="0"/>
                <a:ea typeface="黑体" panose="02010609060101010101" pitchFamily="49" charset="-122"/>
              </a:rPr>
              <a:t>s</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定子处于预调后的最右端位置</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a:t>
            </a:r>
            <a:r>
              <a:rPr lang="en-US" altLang="zh-CN" sz="1400" i="1" dirty="0">
                <a:solidFill>
                  <a:srgbClr val="000000"/>
                </a:solidFill>
                <a:latin typeface="Times New Roman" panose="02020603050405020304" pitchFamily="18" charset="0"/>
                <a:ea typeface="黑体" panose="02010609060101010101" pitchFamily="49" charset="-122"/>
              </a:rPr>
              <a:t>e=</a:t>
            </a:r>
            <a:r>
              <a:rPr lang="en-US" altLang="zh-CN" sz="1400" i="1" dirty="0" err="1">
                <a:solidFill>
                  <a:srgbClr val="000000"/>
                </a:solidFill>
                <a:latin typeface="Times New Roman" panose="02020603050405020304" pitchFamily="18" charset="0"/>
                <a:ea typeface="黑体" panose="02010609060101010101" pitchFamily="49" charset="-122"/>
              </a:rPr>
              <a:t>e</a:t>
            </a:r>
            <a:r>
              <a:rPr lang="en-US" altLang="zh-CN" sz="1400" baseline="-25000" dirty="0" err="1">
                <a:solidFill>
                  <a:srgbClr val="000000"/>
                </a:solidFill>
                <a:latin typeface="Times New Roman" panose="02020603050405020304" pitchFamily="18" charset="0"/>
                <a:ea typeface="黑体" panose="02010609060101010101" pitchFamily="49" charset="-122"/>
              </a:rPr>
              <a:t>max</a:t>
            </a:r>
            <a:endParaRPr lang="zh-CN" altLang="en-US" sz="2400" dirty="0"/>
          </a:p>
        </p:txBody>
      </p:sp>
      <mc:AlternateContent xmlns:mc="http://schemas.openxmlformats.org/markup-compatibility/2006" xmlns:a14="http://schemas.microsoft.com/office/drawing/2010/main">
        <mc:Choice Requires="a14">
          <p:sp>
            <p:nvSpPr>
              <p:cNvPr id="30" name="矩形 29">
                <a:extLst>
                  <a:ext uri="{FF2B5EF4-FFF2-40B4-BE49-F238E27FC236}">
                    <a16:creationId xmlns:a16="http://schemas.microsoft.com/office/drawing/2014/main" id="{0D9A17D1-EC83-4C10-8019-F20C564C2B9A}"/>
                  </a:ext>
                </a:extLst>
              </p:cNvPr>
              <p:cNvSpPr/>
              <p:nvPr/>
            </p:nvSpPr>
            <p:spPr>
              <a:xfrm>
                <a:off x="5344308" y="3742439"/>
                <a:ext cx="2075825" cy="3243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a:rPr lang="zh-CN" altLang="en-US" sz="1400" i="1">
                              <a:latin typeface="Cambria Math" panose="02040503050406030204" pitchFamily="18" charset="0"/>
                            </a:rPr>
                            <m:t>𝑞</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𝑒</m:t>
                          </m:r>
                        </m:e>
                        <m:sub>
                          <m:r>
                            <m:rPr>
                              <m:sty m:val="p"/>
                            </m:rPr>
                            <a:rPr lang="zh-CN" altLang="en-US" sz="1400" i="0">
                              <a:latin typeface="Cambria Math" panose="02040503050406030204" pitchFamily="18" charset="0"/>
                            </a:rPr>
                            <m:t>max</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l</m:t>
                          </m:r>
                        </m:sub>
                      </m:sSub>
                      <m:r>
                        <a:rPr lang="zh-CN" altLang="en-US" sz="1400" i="1">
                          <a:latin typeface="Cambria Math" panose="02040503050406030204" pitchFamily="18" charset="0"/>
                        </a:rPr>
                        <m:t>𝑝</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21</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30" name="矩形 29">
                <a:extLst>
                  <a:ext uri="{FF2B5EF4-FFF2-40B4-BE49-F238E27FC236}">
                    <a16:creationId xmlns:a16="http://schemas.microsoft.com/office/drawing/2014/main" id="{0D9A17D1-EC83-4C10-8019-F20C564C2B9A}"/>
                  </a:ext>
                </a:extLst>
              </p:cNvPr>
              <p:cNvSpPr>
                <a:spLocks noRot="1" noChangeAspect="1" noMove="1" noResize="1" noEditPoints="1" noAdjustHandles="1" noChangeArrowheads="1" noChangeShapeType="1" noTextEdit="1"/>
              </p:cNvSpPr>
              <p:nvPr/>
            </p:nvSpPr>
            <p:spPr>
              <a:xfrm>
                <a:off x="5344308" y="3742439"/>
                <a:ext cx="2075825" cy="324384"/>
              </a:xfrm>
              <a:prstGeom prst="rect">
                <a:avLst/>
              </a:prstGeom>
              <a:blipFill>
                <a:blip r:embed="rId7"/>
                <a:stretch>
                  <a:fillRect b="-3774"/>
                </a:stretch>
              </a:blipFill>
            </p:spPr>
            <p:txBody>
              <a:bodyPr/>
              <a:lstStyle/>
              <a:p>
                <a:r>
                  <a:rPr lang="zh-CN" altLang="en-US">
                    <a:noFill/>
                  </a:rPr>
                  <a:t> </a:t>
                </a:r>
              </a:p>
            </p:txBody>
          </p:sp>
        </mc:Fallback>
      </mc:AlternateContent>
      <p:sp>
        <p:nvSpPr>
          <p:cNvPr id="32" name="矩形 31">
            <a:extLst>
              <a:ext uri="{FF2B5EF4-FFF2-40B4-BE49-F238E27FC236}">
                <a16:creationId xmlns:a16="http://schemas.microsoft.com/office/drawing/2014/main" id="{AEEFA7D6-16F8-46E9-A158-C3B6B4A25644}"/>
              </a:ext>
            </a:extLst>
          </p:cNvPr>
          <p:cNvSpPr/>
          <p:nvPr/>
        </p:nvSpPr>
        <p:spPr>
          <a:xfrm>
            <a:off x="1017592" y="4019137"/>
            <a:ext cx="6333743" cy="378630"/>
          </a:xfrm>
          <a:prstGeom prst="rect">
            <a:avLst/>
          </a:prstGeom>
        </p:spPr>
        <p:txBody>
          <a:bodyPr wrap="square">
            <a:spAutoFit/>
          </a:bodyPr>
          <a:lstStyle/>
          <a:p>
            <a:pPr>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而当</a:t>
            </a:r>
            <a:r>
              <a:rPr lang="en-US" altLang="zh-CN" sz="14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a:t>
            </a:r>
            <a:r>
              <a:rPr lang="en-US" altLang="zh-CN" sz="1400" i="1"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&gt;F</a:t>
            </a:r>
            <a:r>
              <a:rPr lang="en-US" altLang="zh-CN" sz="14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时</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定子左移</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泵的流量减小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(4-18)</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(4-19)</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(4-20)</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得</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xmlns:a14="http://schemas.microsoft.com/office/drawing/2010/main">
        <mc:Choice Requires="a14">
          <p:sp>
            <p:nvSpPr>
              <p:cNvPr id="33" name="矩形 32">
                <a:extLst>
                  <a:ext uri="{FF2B5EF4-FFF2-40B4-BE49-F238E27FC236}">
                    <a16:creationId xmlns:a16="http://schemas.microsoft.com/office/drawing/2014/main" id="{6117FB56-E6D3-455A-9F9F-693BF4AF6AE5}"/>
                  </a:ext>
                </a:extLst>
              </p:cNvPr>
              <p:cNvSpPr/>
              <p:nvPr/>
            </p:nvSpPr>
            <p:spPr>
              <a:xfrm>
                <a:off x="1548759" y="4384321"/>
                <a:ext cx="5578017" cy="58028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𝑞</m:t>
                      </m:r>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a:rPr lang="zh-CN" altLang="en-US" sz="1400" i="1">
                              <a:latin typeface="Cambria Math" panose="02040503050406030204" pitchFamily="18" charset="0"/>
                            </a:rPr>
                            <m:t>𝑞</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𝑥</m:t>
                          </m:r>
                        </m:e>
                        <m:sub>
                          <m:r>
                            <a:rPr lang="zh-CN" altLang="en-US" sz="1400" i="0">
                              <a:latin typeface="Cambria Math" panose="02040503050406030204" pitchFamily="18" charset="0"/>
                            </a:rPr>
                            <m:t>0</m:t>
                          </m:r>
                        </m:sub>
                      </m:sSub>
                      <m:r>
                        <a:rPr lang="zh-CN" altLang="en-US" sz="1400" i="0">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𝑒</m:t>
                          </m:r>
                        </m:e>
                        <m:sub>
                          <m:r>
                            <m:rPr>
                              <m:sty m:val="p"/>
                            </m:rPr>
                            <a:rPr lang="zh-CN" altLang="en-US" sz="1400" i="0">
                              <a:latin typeface="Cambria Math" panose="02040503050406030204" pitchFamily="18" charset="0"/>
                            </a:rPr>
                            <m:t>max</m:t>
                          </m:r>
                        </m:sub>
                      </m:sSub>
                      <m:r>
                        <m:rPr>
                          <m:nor/>
                        </m:rPr>
                        <a:rPr lang="zh-CN" altLang="en-US" sz="1400" i="1">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a:rPr lang="zh-CN" altLang="en-US" sz="1400" i="1">
                                  <a:latin typeface="Cambria Math" panose="02040503050406030204" pitchFamily="18" charset="0"/>
                                </a:rPr>
                                <m:t>𝑞</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s</m:t>
                              </m:r>
                            </m:sub>
                          </m:sSub>
                        </m:den>
                      </m:f>
                      <m:d>
                        <m:dPr>
                          <m:ctrlPr>
                            <a:rPr lang="zh-CN" altLang="en-US" sz="1400" i="1">
                              <a:latin typeface="Cambria Math" panose="02040503050406030204" pitchFamily="18" charset="0"/>
                            </a:rPr>
                          </m:ctrlPr>
                        </m:dPr>
                        <m:e>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𝐴</m:t>
                              </m:r>
                            </m:e>
                            <m:sub>
                              <m:r>
                                <a:rPr lang="zh-CN" altLang="en-US" sz="1400" i="1">
                                  <a:latin typeface="Cambria Math" panose="02040503050406030204" pitchFamily="18" charset="0"/>
                                </a:rPr>
                                <m:t>𝑥</m:t>
                              </m:r>
                            </m:sub>
                          </m:sSub>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s</m:t>
                                  </m:r>
                                </m:sub>
                              </m:sSub>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m:rPr>
                                      <m:sty m:val="p"/>
                                    </m:rPr>
                                    <a:rPr lang="zh-CN" altLang="en-US" sz="1400" i="0">
                                      <a:latin typeface="Cambria Math" panose="02040503050406030204" pitchFamily="18" charset="0"/>
                                    </a:rPr>
                                    <m:t>l</m:t>
                                  </m:r>
                                </m:sub>
                              </m:sSub>
                            </m:num>
                            <m:den>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𝑘</m:t>
                                  </m:r>
                                </m:e>
                                <m:sub>
                                  <m:r>
                                    <a:rPr lang="zh-CN" altLang="en-US" sz="1400" i="1">
                                      <a:latin typeface="Cambria Math" panose="02040503050406030204" pitchFamily="18" charset="0"/>
                                    </a:rPr>
                                    <m:t>𝑞</m:t>
                                  </m:r>
                                </m:sub>
                              </m:sSub>
                            </m:den>
                          </m:f>
                        </m:e>
                      </m:d>
                      <m:r>
                        <a:rPr lang="zh-CN" altLang="en-US" sz="1400" i="1">
                          <a:latin typeface="Cambria Math" panose="02040503050406030204" pitchFamily="18" charset="0"/>
                        </a:rPr>
                        <m:t>𝑝</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22</m:t>
                      </m:r>
                      <m:r>
                        <m:rPr>
                          <m:nor/>
                        </m:rPr>
                        <a:rPr lang="zh-CN" altLang="en-US" sz="1400" i="1">
                          <a:latin typeface="Cambria Math" panose="02040503050406030204" pitchFamily="18" charset="0"/>
                        </a:rPr>
                        <m:t>)</m:t>
                      </m:r>
                    </m:oMath>
                  </m:oMathPara>
                </a14:m>
                <a:endParaRPr lang="zh-CN" altLang="en-US" sz="1400" dirty="0"/>
              </a:p>
            </p:txBody>
          </p:sp>
        </mc:Choice>
        <mc:Fallback xmlns="">
          <p:sp>
            <p:nvSpPr>
              <p:cNvPr id="33" name="矩形 32">
                <a:extLst>
                  <a:ext uri="{FF2B5EF4-FFF2-40B4-BE49-F238E27FC236}">
                    <a16:creationId xmlns:a16="http://schemas.microsoft.com/office/drawing/2014/main" id="{6117FB56-E6D3-455A-9F9F-693BF4AF6AE5}"/>
                  </a:ext>
                </a:extLst>
              </p:cNvPr>
              <p:cNvSpPr>
                <a:spLocks noRot="1" noChangeAspect="1" noMove="1" noResize="1" noEditPoints="1" noAdjustHandles="1" noChangeArrowheads="1" noChangeShapeType="1" noTextEdit="1"/>
              </p:cNvSpPr>
              <p:nvPr/>
            </p:nvSpPr>
            <p:spPr>
              <a:xfrm>
                <a:off x="1548759" y="4384321"/>
                <a:ext cx="5578017" cy="580287"/>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923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8"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left)">
                                      <p:cBhvr>
                                        <p:cTn id="19" dur="500"/>
                                        <p:tgtEl>
                                          <p:spTgt spid="14"/>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8"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wipe(left)">
                                      <p:cBhvr>
                                        <p:cTn id="24" dur="500"/>
                                        <p:tgtEl>
                                          <p:spTgt spid="15"/>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animEffect transition="in" filter="wipe(left)">
                                      <p:cBhvr>
                                        <p:cTn id="36" dur="500"/>
                                        <p:tgtEl>
                                          <p:spTgt spid="19"/>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1000"/>
                                        <p:tgtEl>
                                          <p:spTgt spid="21"/>
                                        </p:tgtEl>
                                      </p:cBhvr>
                                    </p:animEffect>
                                    <p:anim calcmode="lin" valueType="num">
                                      <p:cBhvr>
                                        <p:cTn id="42" dur="1000" fill="hold"/>
                                        <p:tgtEl>
                                          <p:spTgt spid="21"/>
                                        </p:tgtEl>
                                        <p:attrNameLst>
                                          <p:attrName>ppt_x</p:attrName>
                                        </p:attrNameLst>
                                      </p:cBhvr>
                                      <p:tavLst>
                                        <p:tav tm="0">
                                          <p:val>
                                            <p:strVal val="#ppt_x"/>
                                          </p:val>
                                        </p:tav>
                                        <p:tav tm="100000">
                                          <p:val>
                                            <p:strVal val="#ppt_x"/>
                                          </p:val>
                                        </p:tav>
                                      </p:tavLst>
                                    </p:anim>
                                    <p:anim calcmode="lin" valueType="num">
                                      <p:cBhvr>
                                        <p:cTn id="4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22"/>
                                        </p:tgtEl>
                                        <p:attrNameLst>
                                          <p:attrName>style.visibility</p:attrName>
                                        </p:attrNameLst>
                                      </p:cBhvr>
                                      <p:to>
                                        <p:strVal val="visible"/>
                                      </p:to>
                                    </p:set>
                                    <p:animEffect transition="in" filter="wipe(left)">
                                      <p:cBhvr>
                                        <p:cTn id="48" dur="500"/>
                                        <p:tgtEl>
                                          <p:spTgt spid="22"/>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24"/>
                                        </p:tgtEl>
                                        <p:attrNameLst>
                                          <p:attrName>style.visibility</p:attrName>
                                        </p:attrNameLst>
                                      </p:cBhvr>
                                      <p:to>
                                        <p:strVal val="visible"/>
                                      </p:to>
                                    </p:set>
                                    <p:animEffect transition="in" filter="wipe(down)">
                                      <p:cBhvr>
                                        <p:cTn id="53" dur="580">
                                          <p:stCondLst>
                                            <p:cond delay="0"/>
                                          </p:stCondLst>
                                        </p:cTn>
                                        <p:tgtEl>
                                          <p:spTgt spid="24"/>
                                        </p:tgtEl>
                                      </p:cBhvr>
                                    </p:animEffect>
                                    <p:anim calcmode="lin" valueType="num">
                                      <p:cBhvr>
                                        <p:cTn id="54" dur="1822"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24"/>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24"/>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24"/>
                                        </p:tgtEl>
                                        <p:attrNameLst>
                                          <p:attrName>ppt_y</p:attrName>
                                        </p:attrNameLst>
                                      </p:cBhvr>
                                      <p:tavLst>
                                        <p:tav tm="0" fmla="#ppt_y-sin(pi*$)/81">
                                          <p:val>
                                            <p:fltVal val="0"/>
                                          </p:val>
                                        </p:tav>
                                        <p:tav tm="100000">
                                          <p:val>
                                            <p:fltVal val="1"/>
                                          </p:val>
                                        </p:tav>
                                      </p:tavLst>
                                    </p:anim>
                                    <p:animScale>
                                      <p:cBhvr>
                                        <p:cTn id="59" dur="26">
                                          <p:stCondLst>
                                            <p:cond delay="650"/>
                                          </p:stCondLst>
                                        </p:cTn>
                                        <p:tgtEl>
                                          <p:spTgt spid="24"/>
                                        </p:tgtEl>
                                      </p:cBhvr>
                                      <p:to x="100000" y="60000"/>
                                    </p:animScale>
                                    <p:animScale>
                                      <p:cBhvr>
                                        <p:cTn id="60" dur="166" decel="50000">
                                          <p:stCondLst>
                                            <p:cond delay="676"/>
                                          </p:stCondLst>
                                        </p:cTn>
                                        <p:tgtEl>
                                          <p:spTgt spid="24"/>
                                        </p:tgtEl>
                                      </p:cBhvr>
                                      <p:to x="100000" y="100000"/>
                                    </p:animScale>
                                    <p:animScale>
                                      <p:cBhvr>
                                        <p:cTn id="61" dur="26">
                                          <p:stCondLst>
                                            <p:cond delay="1312"/>
                                          </p:stCondLst>
                                        </p:cTn>
                                        <p:tgtEl>
                                          <p:spTgt spid="24"/>
                                        </p:tgtEl>
                                      </p:cBhvr>
                                      <p:to x="100000" y="80000"/>
                                    </p:animScale>
                                    <p:animScale>
                                      <p:cBhvr>
                                        <p:cTn id="62" dur="166" decel="50000">
                                          <p:stCondLst>
                                            <p:cond delay="1338"/>
                                          </p:stCondLst>
                                        </p:cTn>
                                        <p:tgtEl>
                                          <p:spTgt spid="24"/>
                                        </p:tgtEl>
                                      </p:cBhvr>
                                      <p:to x="100000" y="100000"/>
                                    </p:animScale>
                                    <p:animScale>
                                      <p:cBhvr>
                                        <p:cTn id="63" dur="26">
                                          <p:stCondLst>
                                            <p:cond delay="1642"/>
                                          </p:stCondLst>
                                        </p:cTn>
                                        <p:tgtEl>
                                          <p:spTgt spid="24"/>
                                        </p:tgtEl>
                                      </p:cBhvr>
                                      <p:to x="100000" y="90000"/>
                                    </p:animScale>
                                    <p:animScale>
                                      <p:cBhvr>
                                        <p:cTn id="64" dur="166" decel="50000">
                                          <p:stCondLst>
                                            <p:cond delay="1668"/>
                                          </p:stCondLst>
                                        </p:cTn>
                                        <p:tgtEl>
                                          <p:spTgt spid="24"/>
                                        </p:tgtEl>
                                      </p:cBhvr>
                                      <p:to x="100000" y="100000"/>
                                    </p:animScale>
                                    <p:animScale>
                                      <p:cBhvr>
                                        <p:cTn id="65" dur="26">
                                          <p:stCondLst>
                                            <p:cond delay="1808"/>
                                          </p:stCondLst>
                                        </p:cTn>
                                        <p:tgtEl>
                                          <p:spTgt spid="24"/>
                                        </p:tgtEl>
                                      </p:cBhvr>
                                      <p:to x="100000" y="95000"/>
                                    </p:animScale>
                                    <p:animScale>
                                      <p:cBhvr>
                                        <p:cTn id="66" dur="166" decel="50000">
                                          <p:stCondLst>
                                            <p:cond delay="1834"/>
                                          </p:stCondLst>
                                        </p:cTn>
                                        <p:tgtEl>
                                          <p:spTgt spid="24"/>
                                        </p:tgtEl>
                                      </p:cBhvr>
                                      <p:to x="100000" y="100000"/>
                                    </p:animScale>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25">
                                            <p:txEl>
                                              <p:pRg st="0" end="0"/>
                                            </p:txEl>
                                          </p:spTgt>
                                        </p:tgtEl>
                                        <p:attrNameLst>
                                          <p:attrName>style.visibility</p:attrName>
                                        </p:attrNameLst>
                                      </p:cBhvr>
                                      <p:to>
                                        <p:strVal val="visible"/>
                                      </p:to>
                                    </p:set>
                                    <p:animEffect transition="in" filter="wipe(left)">
                                      <p:cBhvr>
                                        <p:cTn id="71" dur="500"/>
                                        <p:tgtEl>
                                          <p:spTgt spid="25">
                                            <p:txEl>
                                              <p:pRg st="0" end="0"/>
                                            </p:txEl>
                                          </p:spTgt>
                                        </p:tgtEl>
                                      </p:cBhvr>
                                    </p:animEffect>
                                  </p:childTnLst>
                                </p:cTn>
                              </p:par>
                            </p:childTnLst>
                          </p:cTn>
                        </p:par>
                      </p:childTnLst>
                    </p:cTn>
                  </p:par>
                  <p:par>
                    <p:cTn id="72" fill="hold">
                      <p:stCondLst>
                        <p:cond delay="indefinite"/>
                      </p:stCondLst>
                      <p:childTnLst>
                        <p:par>
                          <p:cTn id="73" fill="hold">
                            <p:stCondLst>
                              <p:cond delay="0"/>
                            </p:stCondLst>
                            <p:childTnLst>
                              <p:par>
                                <p:cTn id="74" presetID="53" presetClass="entr" presetSubtype="16" fill="hold" grpId="0" nodeType="clickEffect">
                                  <p:stCondLst>
                                    <p:cond delay="0"/>
                                  </p:stCondLst>
                                  <p:childTnLst>
                                    <p:set>
                                      <p:cBhvr>
                                        <p:cTn id="75" dur="1" fill="hold">
                                          <p:stCondLst>
                                            <p:cond delay="0"/>
                                          </p:stCondLst>
                                        </p:cTn>
                                        <p:tgtEl>
                                          <p:spTgt spid="27"/>
                                        </p:tgtEl>
                                        <p:attrNameLst>
                                          <p:attrName>style.visibility</p:attrName>
                                        </p:attrNameLst>
                                      </p:cBhvr>
                                      <p:to>
                                        <p:strVal val="visible"/>
                                      </p:to>
                                    </p:set>
                                    <p:anim calcmode="lin" valueType="num">
                                      <p:cBhvr>
                                        <p:cTn id="76" dur="500" fill="hold"/>
                                        <p:tgtEl>
                                          <p:spTgt spid="27"/>
                                        </p:tgtEl>
                                        <p:attrNameLst>
                                          <p:attrName>ppt_w</p:attrName>
                                        </p:attrNameLst>
                                      </p:cBhvr>
                                      <p:tavLst>
                                        <p:tav tm="0">
                                          <p:val>
                                            <p:fltVal val="0"/>
                                          </p:val>
                                        </p:tav>
                                        <p:tav tm="100000">
                                          <p:val>
                                            <p:strVal val="#ppt_w"/>
                                          </p:val>
                                        </p:tav>
                                      </p:tavLst>
                                    </p:anim>
                                    <p:anim calcmode="lin" valueType="num">
                                      <p:cBhvr>
                                        <p:cTn id="77" dur="500" fill="hold"/>
                                        <p:tgtEl>
                                          <p:spTgt spid="27"/>
                                        </p:tgtEl>
                                        <p:attrNameLst>
                                          <p:attrName>ppt_h</p:attrName>
                                        </p:attrNameLst>
                                      </p:cBhvr>
                                      <p:tavLst>
                                        <p:tav tm="0">
                                          <p:val>
                                            <p:fltVal val="0"/>
                                          </p:val>
                                        </p:tav>
                                        <p:tav tm="100000">
                                          <p:val>
                                            <p:strVal val="#ppt_h"/>
                                          </p:val>
                                        </p:tav>
                                      </p:tavLst>
                                    </p:anim>
                                    <p:animEffect transition="in" filter="fade">
                                      <p:cBhvr>
                                        <p:cTn id="78" dur="500"/>
                                        <p:tgtEl>
                                          <p:spTgt spid="27"/>
                                        </p:tgtEl>
                                      </p:cBhvr>
                                    </p:animEffect>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9"/>
                                        </p:tgtEl>
                                        <p:attrNameLst>
                                          <p:attrName>style.visibility</p:attrName>
                                        </p:attrNameLst>
                                      </p:cBhvr>
                                      <p:to>
                                        <p:strVal val="visible"/>
                                      </p:to>
                                    </p:set>
                                    <p:anim calcmode="lin" valueType="num">
                                      <p:cBhvr additive="base">
                                        <p:cTn id="83" dur="500" fill="hold"/>
                                        <p:tgtEl>
                                          <p:spTgt spid="29"/>
                                        </p:tgtEl>
                                        <p:attrNameLst>
                                          <p:attrName>ppt_x</p:attrName>
                                        </p:attrNameLst>
                                      </p:cBhvr>
                                      <p:tavLst>
                                        <p:tav tm="0">
                                          <p:val>
                                            <p:strVal val="#ppt_x"/>
                                          </p:val>
                                        </p:tav>
                                        <p:tav tm="100000">
                                          <p:val>
                                            <p:strVal val="#ppt_x"/>
                                          </p:val>
                                        </p:tav>
                                      </p:tavLst>
                                    </p:anim>
                                    <p:anim calcmode="lin" valueType="num">
                                      <p:cBhvr additive="base">
                                        <p:cTn id="84"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2" presetClass="entr" presetSubtype="8" fill="hold" nodeType="clickEffect">
                                  <p:stCondLst>
                                    <p:cond delay="0"/>
                                  </p:stCondLst>
                                  <p:childTnLst>
                                    <p:set>
                                      <p:cBhvr>
                                        <p:cTn id="88" dur="1" fill="hold">
                                          <p:stCondLst>
                                            <p:cond delay="0"/>
                                          </p:stCondLst>
                                        </p:cTn>
                                        <p:tgtEl>
                                          <p:spTgt spid="30">
                                            <p:txEl>
                                              <p:pRg st="0" end="0"/>
                                            </p:txEl>
                                          </p:spTgt>
                                        </p:tgtEl>
                                        <p:attrNameLst>
                                          <p:attrName>style.visibility</p:attrName>
                                        </p:attrNameLst>
                                      </p:cBhvr>
                                      <p:to>
                                        <p:strVal val="visible"/>
                                      </p:to>
                                    </p:set>
                                    <p:animEffect transition="in" filter="wipe(left)">
                                      <p:cBhvr>
                                        <p:cTn id="89" dur="500"/>
                                        <p:tgtEl>
                                          <p:spTgt spid="30">
                                            <p:txEl>
                                              <p:pRg st="0" end="0"/>
                                            </p:txEl>
                                          </p:spTgt>
                                        </p:tgtEl>
                                      </p:cBhvr>
                                    </p:animEffect>
                                  </p:childTnLst>
                                </p:cTn>
                              </p:par>
                            </p:childTnLst>
                          </p:cTn>
                        </p:par>
                      </p:childTnLst>
                    </p:cTn>
                  </p:par>
                  <p:par>
                    <p:cTn id="90" fill="hold">
                      <p:stCondLst>
                        <p:cond delay="indefinite"/>
                      </p:stCondLst>
                      <p:childTnLst>
                        <p:par>
                          <p:cTn id="91" fill="hold">
                            <p:stCondLst>
                              <p:cond delay="0"/>
                            </p:stCondLst>
                            <p:childTnLst>
                              <p:par>
                                <p:cTn id="92" presetID="42" presetClass="entr" presetSubtype="0" fill="hold" nodeType="clickEffect">
                                  <p:stCondLst>
                                    <p:cond delay="0"/>
                                  </p:stCondLst>
                                  <p:childTnLst>
                                    <p:set>
                                      <p:cBhvr>
                                        <p:cTn id="93" dur="1" fill="hold">
                                          <p:stCondLst>
                                            <p:cond delay="0"/>
                                          </p:stCondLst>
                                        </p:cTn>
                                        <p:tgtEl>
                                          <p:spTgt spid="32">
                                            <p:txEl>
                                              <p:pRg st="0" end="0"/>
                                            </p:txEl>
                                          </p:spTgt>
                                        </p:tgtEl>
                                        <p:attrNameLst>
                                          <p:attrName>style.visibility</p:attrName>
                                        </p:attrNameLst>
                                      </p:cBhvr>
                                      <p:to>
                                        <p:strVal val="visible"/>
                                      </p:to>
                                    </p:set>
                                    <p:animEffect transition="in" filter="fade">
                                      <p:cBhvr>
                                        <p:cTn id="94" dur="1000"/>
                                        <p:tgtEl>
                                          <p:spTgt spid="32">
                                            <p:txEl>
                                              <p:pRg st="0" end="0"/>
                                            </p:txEl>
                                          </p:spTgt>
                                        </p:tgtEl>
                                      </p:cBhvr>
                                    </p:animEffect>
                                    <p:anim calcmode="lin" valueType="num">
                                      <p:cBhvr>
                                        <p:cTn id="95" dur="1000" fill="hold"/>
                                        <p:tgtEl>
                                          <p:spTgt spid="32">
                                            <p:txEl>
                                              <p:pRg st="0" end="0"/>
                                            </p:txEl>
                                          </p:spTgt>
                                        </p:tgtEl>
                                        <p:attrNameLst>
                                          <p:attrName>ppt_x</p:attrName>
                                        </p:attrNameLst>
                                      </p:cBhvr>
                                      <p:tavLst>
                                        <p:tav tm="0">
                                          <p:val>
                                            <p:strVal val="#ppt_x"/>
                                          </p:val>
                                        </p:tav>
                                        <p:tav tm="100000">
                                          <p:val>
                                            <p:strVal val="#ppt_x"/>
                                          </p:val>
                                        </p:tav>
                                      </p:tavLst>
                                    </p:anim>
                                    <p:anim calcmode="lin" valueType="num">
                                      <p:cBhvr>
                                        <p:cTn id="96" dur="1000" fill="hold"/>
                                        <p:tgtEl>
                                          <p:spTgt spid="3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2" presetClass="entr" presetSubtype="8" fill="hold" grpId="0" nodeType="clickEffect">
                                  <p:stCondLst>
                                    <p:cond delay="0"/>
                                  </p:stCondLst>
                                  <p:childTnLst>
                                    <p:set>
                                      <p:cBhvr>
                                        <p:cTn id="100" dur="1" fill="hold">
                                          <p:stCondLst>
                                            <p:cond delay="0"/>
                                          </p:stCondLst>
                                        </p:cTn>
                                        <p:tgtEl>
                                          <p:spTgt spid="33"/>
                                        </p:tgtEl>
                                        <p:attrNameLst>
                                          <p:attrName>style.visibility</p:attrName>
                                        </p:attrNameLst>
                                      </p:cBhvr>
                                      <p:to>
                                        <p:strVal val="visible"/>
                                      </p:to>
                                    </p:set>
                                    <p:animEffect transition="in" filter="wipe(left)">
                                      <p:cBhvr>
                                        <p:cTn id="101" dur="20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4" grpId="0"/>
      <p:bldP spid="15" grpId="0"/>
      <p:bldP spid="18" grpId="0"/>
      <p:bldP spid="19" grpId="0"/>
      <p:bldP spid="21" grpId="0"/>
      <p:bldP spid="22" grpId="0"/>
      <p:bldP spid="24" grpId="0"/>
      <p:bldP spid="27" grpId="0"/>
      <p:bldP spid="29" grpId="0"/>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三、限压式变量叶片泵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1088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2590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60755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2257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BBC0BE41-577A-4578-A609-9C0A4AC5CACE}"/>
              </a:ext>
            </a:extLst>
          </p:cNvPr>
          <p:cNvSpPr/>
          <p:nvPr/>
        </p:nvSpPr>
        <p:spPr>
          <a:xfrm>
            <a:off x="1921518" y="1445144"/>
            <a:ext cx="5713401" cy="261610"/>
          </a:xfrm>
          <a:prstGeom prst="rect">
            <a:avLst/>
          </a:prstGeom>
        </p:spPr>
        <p:txBody>
          <a:bodyPr wrap="square">
            <a:spAutoFit/>
          </a:bodyPr>
          <a:lstStyle/>
          <a:p>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根据式</a:t>
            </a:r>
            <a:r>
              <a:rPr lang="en-US" altLang="zh-CN" sz="1100" dirty="0">
                <a:solidFill>
                  <a:srgbClr val="000000"/>
                </a:solidFill>
                <a:latin typeface="Times New Roman" panose="02020603050405020304" pitchFamily="18" charset="0"/>
                <a:ea typeface="黑体" panose="02010609060101010101" pitchFamily="49" charset="-122"/>
              </a:rPr>
              <a:t>(4-22)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便可画出外反馈限压式变量叶片泵的静态特性曲线</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100" dirty="0">
                <a:solidFill>
                  <a:srgbClr val="000000"/>
                </a:solidFill>
                <a:latin typeface="Times New Roman" panose="02020603050405020304" pitchFamily="18" charset="0"/>
                <a:ea typeface="黑体" panose="02010609060101010101" pitchFamily="49" charset="-122"/>
              </a:rPr>
              <a:t>4-15</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a:t>
            </a:r>
            <a:endParaRPr lang="zh-CN" altLang="en-US" dirty="0"/>
          </a:p>
        </p:txBody>
      </p:sp>
      <p:pic>
        <p:nvPicPr>
          <p:cNvPr id="13" name="4T15.EPS" descr="id:2147504596;FounderCES">
            <a:extLst>
              <a:ext uri="{FF2B5EF4-FFF2-40B4-BE49-F238E27FC236}">
                <a16:creationId xmlns:a16="http://schemas.microsoft.com/office/drawing/2014/main" id="{D9FC19F9-8BF3-4D34-8DC8-B3977114BA92}"/>
              </a:ext>
            </a:extLst>
          </p:cNvPr>
          <p:cNvPicPr/>
          <p:nvPr/>
        </p:nvPicPr>
        <p:blipFill>
          <a:blip r:embed="rId2"/>
          <a:stretch>
            <a:fillRect/>
          </a:stretch>
        </p:blipFill>
        <p:spPr>
          <a:xfrm>
            <a:off x="246936" y="1666065"/>
            <a:ext cx="2446655" cy="1475740"/>
          </a:xfrm>
          <a:prstGeom prst="rect">
            <a:avLst/>
          </a:prstGeom>
        </p:spPr>
      </p:pic>
      <p:sp>
        <p:nvSpPr>
          <p:cNvPr id="14" name="矩形 13">
            <a:extLst>
              <a:ext uri="{FF2B5EF4-FFF2-40B4-BE49-F238E27FC236}">
                <a16:creationId xmlns:a16="http://schemas.microsoft.com/office/drawing/2014/main" id="{F4184F3D-B3A7-4A31-A5FA-41112896B846}"/>
              </a:ext>
            </a:extLst>
          </p:cNvPr>
          <p:cNvSpPr/>
          <p:nvPr/>
        </p:nvSpPr>
        <p:spPr>
          <a:xfrm>
            <a:off x="136915" y="3103876"/>
            <a:ext cx="2406429" cy="255968"/>
          </a:xfrm>
          <a:prstGeom prst="rect">
            <a:avLst/>
          </a:prstGeom>
        </p:spPr>
        <p:txBody>
          <a:bodyPr wrap="none">
            <a:spAutoFit/>
          </a:bodyPr>
          <a:lstStyle/>
          <a:p>
            <a:pPr indent="254000" algn="ctr">
              <a:lnSpc>
                <a:spcPct val="150000"/>
              </a:lnSpc>
              <a:spcAft>
                <a:spcPts val="0"/>
              </a:spcAft>
            </a:pP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4-15</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　外反馈限压式变量叶片泵的</a:t>
            </a:r>
            <a:r>
              <a:rPr lang="en-US" altLang="zh-CN" sz="8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q-p</a:t>
            </a:r>
            <a:r>
              <a:rPr lang="zh-CN" altLang="zh-CN" sz="8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特性</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7" name="矩形 16">
            <a:extLst>
              <a:ext uri="{FF2B5EF4-FFF2-40B4-BE49-F238E27FC236}">
                <a16:creationId xmlns:a16="http://schemas.microsoft.com/office/drawing/2014/main" id="{2A2E930E-D03D-4FD0-ABB4-D1E1BD1BCE02}"/>
              </a:ext>
            </a:extLst>
          </p:cNvPr>
          <p:cNvSpPr/>
          <p:nvPr/>
        </p:nvSpPr>
        <p:spPr>
          <a:xfrm>
            <a:off x="2701640" y="1803839"/>
            <a:ext cx="6090671" cy="1384995"/>
          </a:xfrm>
          <a:prstGeom prst="rect">
            <a:avLst/>
          </a:prstGeom>
        </p:spPr>
        <p:txBody>
          <a:bodyPr wrap="square">
            <a:spAutoFit/>
          </a:bodyPr>
          <a:lstStyle/>
          <a:p>
            <a:pPr algn="just">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图中</a:t>
            </a:r>
            <a:r>
              <a:rPr lang="en-US" altLang="zh-CN" sz="1400" i="1" dirty="0">
                <a:solidFill>
                  <a:srgbClr val="000000"/>
                </a:solidFill>
                <a:latin typeface="Times New Roman" panose="02020603050405020304" pitchFamily="18" charset="0"/>
                <a:ea typeface="黑体" panose="02010609060101010101" pitchFamily="49" charset="-122"/>
              </a:rPr>
              <a:t>AB</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段是泵的不变量段</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它与式</a:t>
            </a:r>
            <a:r>
              <a:rPr lang="en-US" altLang="zh-CN" sz="1400" dirty="0">
                <a:solidFill>
                  <a:srgbClr val="000000"/>
                </a:solidFill>
                <a:latin typeface="Times New Roman" panose="02020603050405020304" pitchFamily="18" charset="0"/>
                <a:ea typeface="黑体" panose="02010609060101010101" pitchFamily="49" charset="-122"/>
              </a:rPr>
              <a:t>(4-21)</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相对应</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在这里由于</a:t>
            </a:r>
            <a:r>
              <a:rPr lang="en-US" altLang="zh-CN" sz="1400" i="1" dirty="0" err="1">
                <a:solidFill>
                  <a:srgbClr val="000000"/>
                </a:solidFill>
                <a:latin typeface="Times New Roman" panose="02020603050405020304" pitchFamily="18" charset="0"/>
                <a:ea typeface="黑体" panose="02010609060101010101" pitchFamily="49" charset="-122"/>
              </a:rPr>
              <a:t>e</a:t>
            </a:r>
            <a:r>
              <a:rPr lang="en-US" altLang="zh-CN" sz="1400" baseline="-25000" dirty="0" err="1">
                <a:solidFill>
                  <a:srgbClr val="000000"/>
                </a:solidFill>
                <a:latin typeface="Times New Roman" panose="02020603050405020304" pitchFamily="18" charset="0"/>
                <a:ea typeface="黑体" panose="02010609060101010101" pitchFamily="49" charset="-122"/>
              </a:rPr>
              <a:t>max</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是常数</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就像定量泵一样</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压力增加时</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泄漏量增大</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实际输出流量略有减少</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图中</a:t>
            </a:r>
            <a:r>
              <a:rPr lang="en-US" altLang="zh-CN" sz="1400" i="1" dirty="0">
                <a:solidFill>
                  <a:srgbClr val="000000"/>
                </a:solidFill>
                <a:latin typeface="Times New Roman" panose="02020603050405020304" pitchFamily="18" charset="0"/>
                <a:ea typeface="黑体" panose="02010609060101010101" pitchFamily="49" charset="-122"/>
              </a:rPr>
              <a:t>BC</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段是泵的变量段</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它与式</a:t>
            </a:r>
            <a:r>
              <a:rPr lang="en-US" altLang="zh-CN" sz="1400" dirty="0">
                <a:solidFill>
                  <a:srgbClr val="000000"/>
                </a:solidFill>
                <a:latin typeface="Times New Roman" panose="02020603050405020304" pitchFamily="18" charset="0"/>
                <a:ea typeface="黑体" panose="02010609060101010101" pitchFamily="49" charset="-122"/>
              </a:rPr>
              <a:t>(4-22)</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相对应</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这一区段内泵的实际流量随着压力的增大迅速下降。图中曲线拐点</a:t>
            </a:r>
            <a:r>
              <a:rPr lang="en-US" altLang="zh-CN" sz="1400" i="1" dirty="0">
                <a:solidFill>
                  <a:srgbClr val="000000"/>
                </a:solidFill>
                <a:latin typeface="Times New Roman" panose="02020603050405020304" pitchFamily="18" charset="0"/>
                <a:ea typeface="黑体" panose="02010609060101010101" pitchFamily="49" charset="-122"/>
              </a:rPr>
              <a:t>B</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处的压力</a:t>
            </a:r>
            <a:r>
              <a:rPr lang="en-US" altLang="zh-CN" sz="1400" i="1" dirty="0">
                <a:solidFill>
                  <a:srgbClr val="000000"/>
                </a:solidFill>
                <a:latin typeface="Times New Roman" panose="02020603050405020304" pitchFamily="18" charset="0"/>
                <a:ea typeface="黑体" panose="02010609060101010101" pitchFamily="49" charset="-122"/>
              </a:rPr>
              <a:t>p</a:t>
            </a:r>
            <a:r>
              <a:rPr lang="en-US" altLang="zh-CN" sz="1400" baseline="-25000" dirty="0">
                <a:solidFill>
                  <a:srgbClr val="000000"/>
                </a:solidFill>
                <a:latin typeface="Times New Roman" panose="02020603050405020304" pitchFamily="18" charset="0"/>
                <a:ea typeface="黑体" panose="02010609060101010101" pitchFamily="49" charset="-122"/>
              </a:rPr>
              <a:t>c</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值主要由弹簧预紧力确定</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并可由式</a:t>
            </a:r>
            <a:r>
              <a:rPr lang="en-US" altLang="zh-CN" sz="1400" dirty="0">
                <a:solidFill>
                  <a:srgbClr val="000000"/>
                </a:solidFill>
                <a:latin typeface="Times New Roman" panose="02020603050405020304" pitchFamily="18" charset="0"/>
                <a:ea typeface="黑体" panose="02010609060101010101" pitchFamily="49" charset="-122"/>
              </a:rPr>
              <a:t>(4-17)</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算出。</a:t>
            </a:r>
            <a:endParaRPr lang="zh-CN" altLang="en-US" sz="2400" dirty="0"/>
          </a:p>
        </p:txBody>
      </p:sp>
      <p:sp>
        <p:nvSpPr>
          <p:cNvPr id="19" name="矩形 18">
            <a:extLst>
              <a:ext uri="{FF2B5EF4-FFF2-40B4-BE49-F238E27FC236}">
                <a16:creationId xmlns:a16="http://schemas.microsoft.com/office/drawing/2014/main" id="{DE4427C1-D7BD-4FAE-8590-D6CF7628FAA3}"/>
              </a:ext>
            </a:extLst>
          </p:cNvPr>
          <p:cNvSpPr/>
          <p:nvPr/>
        </p:nvSpPr>
        <p:spPr>
          <a:xfrm>
            <a:off x="873014" y="3527879"/>
            <a:ext cx="5527764" cy="261610"/>
          </a:xfrm>
          <a:prstGeom prst="rect">
            <a:avLst/>
          </a:prstGeom>
        </p:spPr>
        <p:txBody>
          <a:bodyPr wrap="square">
            <a:spAutoFit/>
          </a:bodyPr>
          <a:lstStyle/>
          <a:p>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变量泵的最大输出压力</a:t>
            </a:r>
            <a:r>
              <a:rPr lang="en-US" altLang="zh-CN" sz="1100" i="1" dirty="0" err="1">
                <a:solidFill>
                  <a:srgbClr val="000000"/>
                </a:solidFill>
                <a:latin typeface="Times New Roman" panose="02020603050405020304" pitchFamily="18" charset="0"/>
                <a:ea typeface="黑体" panose="02010609060101010101" pitchFamily="49" charset="-122"/>
              </a:rPr>
              <a:t>p</a:t>
            </a:r>
            <a:r>
              <a:rPr lang="en-US" altLang="zh-CN" sz="1100" baseline="-25000" dirty="0" err="1">
                <a:solidFill>
                  <a:srgbClr val="000000"/>
                </a:solidFill>
                <a:latin typeface="Times New Roman" panose="02020603050405020304" pitchFamily="18" charset="0"/>
                <a:ea typeface="黑体" panose="02010609060101010101" pitchFamily="49" charset="-122"/>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相当于实际输出流量为零时的压力</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令式</a:t>
            </a:r>
            <a:r>
              <a:rPr lang="en-US" altLang="zh-CN" sz="1100" dirty="0">
                <a:solidFill>
                  <a:srgbClr val="000000"/>
                </a:solidFill>
                <a:latin typeface="Times New Roman" panose="02020603050405020304" pitchFamily="18" charset="0"/>
                <a:ea typeface="黑体" panose="02010609060101010101" pitchFamily="49" charset="-122"/>
              </a:rPr>
              <a:t>(4-22)</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r>
              <a:rPr lang="en-US" altLang="zh-CN" sz="1100" i="1" dirty="0">
                <a:solidFill>
                  <a:srgbClr val="000000"/>
                </a:solidFill>
                <a:latin typeface="Times New Roman" panose="02020603050405020304" pitchFamily="18" charset="0"/>
                <a:ea typeface="黑体" panose="02010609060101010101" pitchFamily="49" charset="-122"/>
              </a:rPr>
              <a:t>q</a:t>
            </a:r>
            <a:r>
              <a:rPr lang="en-US" altLang="zh-CN" sz="1100" dirty="0">
                <a:solidFill>
                  <a:srgbClr val="000000"/>
                </a:solidFill>
                <a:latin typeface="Times New Roman" panose="02020603050405020304" pitchFamily="18" charset="0"/>
                <a:ea typeface="黑体" panose="02010609060101010101" pitchFamily="49" charset="-122"/>
              </a:rPr>
              <a:t>=0,</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可得</a:t>
            </a:r>
            <a:endParaRPr lang="zh-CN" altLang="en-US" dirty="0"/>
          </a:p>
        </p:txBody>
      </p:sp>
      <p:sp>
        <p:nvSpPr>
          <p:cNvPr id="20" name="圆角矩形 6">
            <a:extLst>
              <a:ext uri="{FF2B5EF4-FFF2-40B4-BE49-F238E27FC236}">
                <a16:creationId xmlns:a16="http://schemas.microsoft.com/office/drawing/2014/main" id="{8C26565C-D18B-4348-A3D5-2E62915D73F0}"/>
              </a:ext>
            </a:extLst>
          </p:cNvPr>
          <p:cNvSpPr/>
          <p:nvPr/>
        </p:nvSpPr>
        <p:spPr>
          <a:xfrm>
            <a:off x="183504" y="1712259"/>
            <a:ext cx="8717509" cy="1647585"/>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2" name="矩形 21">
                <a:extLst>
                  <a:ext uri="{FF2B5EF4-FFF2-40B4-BE49-F238E27FC236}">
                    <a16:creationId xmlns:a16="http://schemas.microsoft.com/office/drawing/2014/main" id="{C1CA8EF1-AA63-48B0-8D9D-14EFDAA9C29E}"/>
                  </a:ext>
                </a:extLst>
              </p:cNvPr>
              <p:cNvSpPr/>
              <p:nvPr/>
            </p:nvSpPr>
            <p:spPr>
              <a:xfrm>
                <a:off x="5988021" y="3406038"/>
                <a:ext cx="2015936" cy="6039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𝑝</m:t>
                          </m:r>
                        </m:e>
                        <m:sub>
                          <m:r>
                            <m:rPr>
                              <m:sty m:val="p"/>
                            </m:rPr>
                            <a:rPr lang="zh-CN" altLang="en-US" sz="1100" i="0">
                              <a:latin typeface="Cambria Math" panose="02040503050406030204" pitchFamily="18" charset="0"/>
                            </a:rPr>
                            <m:t>max</m:t>
                          </m:r>
                        </m:sub>
                      </m:sSub>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𝑘</m:t>
                              </m:r>
                            </m:e>
                            <m:sub>
                              <m:r>
                                <m:rPr>
                                  <m:sty m:val="p"/>
                                </m:rPr>
                                <a:rPr lang="zh-CN" altLang="en-US" sz="1100" i="0">
                                  <a:latin typeface="Cambria Math" panose="02040503050406030204" pitchFamily="18" charset="0"/>
                                </a:rPr>
                                <m:t>s</m:t>
                              </m:r>
                            </m:sub>
                          </m:sSub>
                          <m:r>
                            <m:rPr>
                              <m:nor/>
                            </m:rPr>
                            <a:rPr lang="zh-CN" altLang="en-US" sz="1100" i="1">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𝑥</m:t>
                              </m:r>
                            </m:e>
                            <m:sub>
                              <m:r>
                                <a:rPr lang="zh-CN" altLang="en-US" sz="1100" i="0">
                                  <a:latin typeface="Cambria Math" panose="02040503050406030204" pitchFamily="18" charset="0"/>
                                </a:rPr>
                                <m:t>0</m:t>
                              </m:r>
                            </m:sub>
                          </m:sSub>
                          <m:r>
                            <a:rPr lang="zh-CN" altLang="en-US" sz="1100" i="0">
                              <a:latin typeface="Cambria Math" panose="02040503050406030204" pitchFamily="18" charset="0"/>
                            </a:rPr>
                            <m:t>+</m:t>
                          </m:r>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𝑒</m:t>
                              </m:r>
                            </m:e>
                            <m:sub>
                              <m:r>
                                <m:rPr>
                                  <m:sty m:val="p"/>
                                </m:rPr>
                                <a:rPr lang="zh-CN" altLang="en-US" sz="1100" i="0">
                                  <a:latin typeface="Cambria Math" panose="02040503050406030204" pitchFamily="18" charset="0"/>
                                </a:rPr>
                                <m:t>max</m:t>
                              </m:r>
                            </m:sub>
                          </m:sSub>
                          <m:r>
                            <m:rPr>
                              <m:nor/>
                            </m:rPr>
                            <a:rPr lang="zh-CN" altLang="en-US" sz="1100" i="1">
                              <a:latin typeface="Cambria Math" panose="02040503050406030204" pitchFamily="18" charset="0"/>
                            </a:rPr>
                            <m:t>)</m:t>
                          </m:r>
                        </m:num>
                        <m:den>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𝐴</m:t>
                              </m:r>
                            </m:e>
                            <m:sub>
                              <m:r>
                                <a:rPr lang="zh-CN" altLang="en-US" sz="1100" i="1">
                                  <a:latin typeface="Cambria Math" panose="02040503050406030204" pitchFamily="18" charset="0"/>
                                </a:rPr>
                                <m:t>𝑥</m:t>
                              </m:r>
                            </m:sub>
                          </m:sSub>
                          <m:r>
                            <a:rPr lang="zh-CN" altLang="en-US" sz="1100" i="0">
                              <a:latin typeface="Cambria Math" panose="02040503050406030204" pitchFamily="18" charset="0"/>
                            </a:rPr>
                            <m:t>+</m:t>
                          </m:r>
                          <m:f>
                            <m:fPr>
                              <m:ctrlPr>
                                <a:rPr lang="zh-CN" altLang="en-US" sz="1100" i="1">
                                  <a:latin typeface="Cambria Math" panose="02040503050406030204" pitchFamily="18" charset="0"/>
                                </a:rPr>
                              </m:ctrlPr>
                            </m:fPr>
                            <m:num>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𝑘</m:t>
                                  </m:r>
                                </m:e>
                                <m:sub>
                                  <m:r>
                                    <m:rPr>
                                      <m:sty m:val="p"/>
                                    </m:rPr>
                                    <a:rPr lang="zh-CN" altLang="en-US" sz="1100" i="0">
                                      <a:latin typeface="Cambria Math" panose="02040503050406030204" pitchFamily="18" charset="0"/>
                                    </a:rPr>
                                    <m:t>s</m:t>
                                  </m:r>
                                </m:sub>
                              </m:sSub>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𝑘</m:t>
                                  </m:r>
                                </m:e>
                                <m:sub>
                                  <m:r>
                                    <m:rPr>
                                      <m:sty m:val="p"/>
                                    </m:rPr>
                                    <a:rPr lang="zh-CN" altLang="en-US" sz="1100" i="0">
                                      <a:latin typeface="Cambria Math" panose="02040503050406030204" pitchFamily="18" charset="0"/>
                                    </a:rPr>
                                    <m:t>l</m:t>
                                  </m:r>
                                </m:sub>
                              </m:sSub>
                            </m:num>
                            <m:den>
                              <m:sSub>
                                <m:sSubPr>
                                  <m:ctrlPr>
                                    <a:rPr lang="zh-CN" altLang="en-US" sz="1100" i="1">
                                      <a:latin typeface="Cambria Math" panose="02040503050406030204" pitchFamily="18" charset="0"/>
                                    </a:rPr>
                                  </m:ctrlPr>
                                </m:sSubPr>
                                <m:e>
                                  <m:r>
                                    <a:rPr lang="zh-CN" altLang="en-US" sz="1100" i="1">
                                      <a:latin typeface="Cambria Math" panose="02040503050406030204" pitchFamily="18" charset="0"/>
                                    </a:rPr>
                                    <m:t>𝑘</m:t>
                                  </m:r>
                                </m:e>
                                <m:sub>
                                  <m:r>
                                    <a:rPr lang="zh-CN" altLang="en-US" sz="1100" i="1">
                                      <a:latin typeface="Cambria Math" panose="02040503050406030204" pitchFamily="18" charset="0"/>
                                    </a:rPr>
                                    <m:t>𝑞</m:t>
                                  </m:r>
                                </m:sub>
                              </m:sSub>
                            </m:den>
                          </m:f>
                        </m:den>
                      </m:f>
                      <m:r>
                        <m:rPr>
                          <m:nor/>
                        </m:rPr>
                        <a:rPr lang="zh-CN" altLang="en-US" sz="1100" i="1">
                          <a:latin typeface="Cambria Math" panose="02040503050406030204" pitchFamily="18" charset="0"/>
                        </a:rPr>
                        <m:t>(</m:t>
                      </m:r>
                      <m:r>
                        <a:rPr lang="zh-CN" altLang="en-US" sz="1100" i="0">
                          <a:latin typeface="Cambria Math" panose="02040503050406030204" pitchFamily="18" charset="0"/>
                        </a:rPr>
                        <m:t>4</m:t>
                      </m:r>
                      <m:r>
                        <m:rPr>
                          <m:nor/>
                        </m:rPr>
                        <a:rPr lang="zh-CN" altLang="en-US" sz="1100" i="1">
                          <a:latin typeface="Cambria Math" panose="02040503050406030204" pitchFamily="18" charset="0"/>
                        </a:rPr>
                        <m:t>−</m:t>
                      </m:r>
                      <m:r>
                        <a:rPr lang="zh-CN" altLang="en-US" sz="1100" i="0">
                          <a:latin typeface="Cambria Math" panose="02040503050406030204" pitchFamily="18" charset="0"/>
                        </a:rPr>
                        <m:t>23</m:t>
                      </m:r>
                      <m:r>
                        <m:rPr>
                          <m:nor/>
                        </m:rPr>
                        <a:rPr lang="zh-CN" altLang="en-US" sz="1100" i="1">
                          <a:latin typeface="Cambria Math" panose="02040503050406030204" pitchFamily="18" charset="0"/>
                        </a:rPr>
                        <m:t>)</m:t>
                      </m:r>
                    </m:oMath>
                  </m:oMathPara>
                </a14:m>
                <a:endParaRPr lang="zh-CN" altLang="en-US" sz="1100" dirty="0"/>
              </a:p>
            </p:txBody>
          </p:sp>
        </mc:Choice>
        <mc:Fallback xmlns="">
          <p:sp>
            <p:nvSpPr>
              <p:cNvPr id="22" name="矩形 21">
                <a:extLst>
                  <a:ext uri="{FF2B5EF4-FFF2-40B4-BE49-F238E27FC236}">
                    <a16:creationId xmlns:a16="http://schemas.microsoft.com/office/drawing/2014/main" id="{C1CA8EF1-AA63-48B0-8D9D-14EFDAA9C29E}"/>
                  </a:ext>
                </a:extLst>
              </p:cNvPr>
              <p:cNvSpPr>
                <a:spLocks noRot="1" noChangeAspect="1" noMove="1" noResize="1" noEditPoints="1" noAdjustHandles="1" noChangeArrowheads="1" noChangeShapeType="1" noTextEdit="1"/>
              </p:cNvSpPr>
              <p:nvPr/>
            </p:nvSpPr>
            <p:spPr>
              <a:xfrm>
                <a:off x="5988021" y="3406038"/>
                <a:ext cx="2015936" cy="603948"/>
              </a:xfrm>
              <a:prstGeom prst="rect">
                <a:avLst/>
              </a:prstGeom>
              <a:blipFill>
                <a:blip r:embed="rId3"/>
                <a:stretch>
                  <a:fillRect/>
                </a:stretch>
              </a:blipFill>
            </p:spPr>
            <p:txBody>
              <a:bodyPr/>
              <a:lstStyle/>
              <a:p>
                <a:r>
                  <a:rPr lang="zh-CN" altLang="en-US">
                    <a:noFill/>
                  </a:rPr>
                  <a:t> </a:t>
                </a:r>
              </a:p>
            </p:txBody>
          </p:sp>
        </mc:Fallback>
      </mc:AlternateContent>
      <p:sp>
        <p:nvSpPr>
          <p:cNvPr id="24" name="矩形 23">
            <a:extLst>
              <a:ext uri="{FF2B5EF4-FFF2-40B4-BE49-F238E27FC236}">
                <a16:creationId xmlns:a16="http://schemas.microsoft.com/office/drawing/2014/main" id="{A9DCD20A-ACCA-4575-B24D-AA61C113C953}"/>
              </a:ext>
            </a:extLst>
          </p:cNvPr>
          <p:cNvSpPr/>
          <p:nvPr/>
        </p:nvSpPr>
        <p:spPr>
          <a:xfrm>
            <a:off x="873014" y="3973462"/>
            <a:ext cx="7561198" cy="297517"/>
          </a:xfrm>
          <a:prstGeom prst="rect">
            <a:avLst/>
          </a:prstGeom>
        </p:spPr>
        <p:txBody>
          <a:bodyPr wrap="square">
            <a:spAutoFit/>
          </a:bodyPr>
          <a:lstStyle/>
          <a:p>
            <a:pPr>
              <a:lnSpc>
                <a:spcPts val="1575"/>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通过调节图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4-14</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左端的弹簧预紧力螺钉</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以改变</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x</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0</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便可改变</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这时图</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4-15</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段曲线左右平移。</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26" name="矩形 25">
            <a:extLst>
              <a:ext uri="{FF2B5EF4-FFF2-40B4-BE49-F238E27FC236}">
                <a16:creationId xmlns:a16="http://schemas.microsoft.com/office/drawing/2014/main" id="{FB8C7420-2AFD-47FD-848D-14BE64FDC5E8}"/>
              </a:ext>
            </a:extLst>
          </p:cNvPr>
          <p:cNvSpPr/>
          <p:nvPr/>
        </p:nvSpPr>
        <p:spPr>
          <a:xfrm>
            <a:off x="895201" y="4363460"/>
            <a:ext cx="7108755" cy="600164"/>
          </a:xfrm>
          <a:prstGeom prst="rect">
            <a:avLst/>
          </a:prstGeom>
        </p:spPr>
        <p:txBody>
          <a:bodyPr wrap="square">
            <a:spAutoFit/>
          </a:bodyPr>
          <a:lstStyle/>
          <a:p>
            <a:pPr>
              <a:lnSpc>
                <a:spcPct val="150000"/>
              </a:lnSpc>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调节图</a:t>
            </a:r>
            <a:r>
              <a:rPr lang="en-US" altLang="zh-CN" sz="1100" dirty="0">
                <a:solidFill>
                  <a:srgbClr val="000000"/>
                </a:solidFill>
                <a:latin typeface="Times New Roman" panose="02020603050405020304" pitchFamily="18" charset="0"/>
                <a:ea typeface="黑体" panose="02010609060101010101" pitchFamily="49" charset="-122"/>
              </a:rPr>
              <a:t>4-14</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右端的流量调节螺钉</a:t>
            </a:r>
            <a:r>
              <a:rPr lang="en-US" altLang="zh-CN" sz="1100" dirty="0">
                <a:solidFill>
                  <a:srgbClr val="000000"/>
                </a:solidFill>
                <a:latin typeface="Times New Roman" panose="02020603050405020304" pitchFamily="18" charset="0"/>
                <a:ea typeface="黑体" panose="02010609060101010101" pitchFamily="49" charset="-122"/>
              </a:rPr>
              <a:t>6,</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便可改变</a:t>
            </a:r>
            <a:r>
              <a:rPr lang="en-US" altLang="zh-CN" sz="1100" i="1" dirty="0" err="1">
                <a:solidFill>
                  <a:srgbClr val="000000"/>
                </a:solidFill>
                <a:latin typeface="Times New Roman" panose="02020603050405020304" pitchFamily="18" charset="0"/>
                <a:ea typeface="黑体" panose="02010609060101010101" pitchFamily="49" charset="-122"/>
              </a:rPr>
              <a:t>e</a:t>
            </a:r>
            <a:r>
              <a:rPr lang="en-US" altLang="zh-CN" sz="1100" baseline="-25000" dirty="0" err="1">
                <a:solidFill>
                  <a:srgbClr val="000000"/>
                </a:solidFill>
                <a:latin typeface="Times New Roman" panose="02020603050405020304" pitchFamily="18" charset="0"/>
                <a:ea typeface="黑体" panose="02010609060101010101" pitchFamily="49" charset="-122"/>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的值</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从而改变最大流量的大小</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此时曲线</a:t>
            </a:r>
            <a:r>
              <a:rPr lang="en-US" altLang="zh-CN" sz="1100" i="1" dirty="0">
                <a:solidFill>
                  <a:srgbClr val="000000"/>
                </a:solidFill>
                <a:latin typeface="Times New Roman" panose="02020603050405020304" pitchFamily="18" charset="0"/>
                <a:ea typeface="黑体" panose="02010609060101010101" pitchFamily="49" charset="-122"/>
              </a:rPr>
              <a:t>AB</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段上下平移</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但曲线</a:t>
            </a:r>
            <a:r>
              <a:rPr lang="en-US" altLang="zh-CN" sz="1100" i="1" dirty="0">
                <a:solidFill>
                  <a:srgbClr val="000000"/>
                </a:solidFill>
                <a:latin typeface="Times New Roman" panose="02020603050405020304" pitchFamily="18" charset="0"/>
                <a:ea typeface="黑体" panose="02010609060101010101" pitchFamily="49" charset="-122"/>
              </a:rPr>
              <a:t>BC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段不会左右移动</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因为</a:t>
            </a:r>
            <a:r>
              <a:rPr lang="en-US" altLang="zh-CN" sz="1100" i="1" dirty="0" err="1">
                <a:solidFill>
                  <a:srgbClr val="000000"/>
                </a:solidFill>
                <a:latin typeface="Times New Roman" panose="02020603050405020304" pitchFamily="18" charset="0"/>
                <a:ea typeface="黑体" panose="02010609060101010101" pitchFamily="49" charset="-122"/>
              </a:rPr>
              <a:t>p</a:t>
            </a:r>
            <a:r>
              <a:rPr lang="en-US" altLang="zh-CN" sz="1100" baseline="-25000" dirty="0" err="1">
                <a:solidFill>
                  <a:srgbClr val="000000"/>
                </a:solidFill>
                <a:latin typeface="Times New Roman" panose="02020603050405020304" pitchFamily="18" charset="0"/>
                <a:ea typeface="黑体" panose="02010609060101010101" pitchFamily="49" charset="-122"/>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值不会改变</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。而</a:t>
            </a:r>
            <a:r>
              <a:rPr lang="en-US" altLang="zh-CN" sz="1100" i="1" dirty="0">
                <a:solidFill>
                  <a:srgbClr val="000000"/>
                </a:solidFill>
                <a:latin typeface="Times New Roman" panose="02020603050405020304" pitchFamily="18" charset="0"/>
                <a:ea typeface="黑体" panose="02010609060101010101" pitchFamily="49" charset="-122"/>
              </a:rPr>
              <a:t>p</a:t>
            </a:r>
            <a:r>
              <a:rPr lang="en-US" altLang="zh-CN" sz="1100" baseline="-25000" dirty="0">
                <a:solidFill>
                  <a:srgbClr val="000000"/>
                </a:solidFill>
                <a:latin typeface="Times New Roman" panose="02020603050405020304" pitchFamily="18" charset="0"/>
                <a:ea typeface="黑体" panose="02010609060101010101" pitchFamily="49" charset="-122"/>
              </a:rPr>
              <a:t>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值因弹簧预紧力的变化而稍有变化</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如图</a:t>
            </a:r>
            <a:r>
              <a:rPr lang="en-US" altLang="zh-CN" sz="1100" dirty="0">
                <a:solidFill>
                  <a:srgbClr val="000000"/>
                </a:solidFill>
                <a:latin typeface="Times New Roman" panose="02020603050405020304" pitchFamily="18" charset="0"/>
                <a:ea typeface="黑体" panose="02010609060101010101" pitchFamily="49" charset="-122"/>
              </a:rPr>
              <a:t>4-15</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中</a:t>
            </a:r>
            <a:r>
              <a:rPr lang="en-US" altLang="zh-CN" sz="1100" i="1" dirty="0">
                <a:solidFill>
                  <a:srgbClr val="000000"/>
                </a:solidFill>
                <a:latin typeface="Times New Roman" panose="02020603050405020304" pitchFamily="18" charset="0"/>
                <a:ea typeface="黑体" panose="02010609060101010101" pitchFamily="49" charset="-122"/>
              </a:rPr>
              <a:t>B'</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点对应的</a:t>
            </a:r>
            <a:r>
              <a:rPr lang="en-US" altLang="zh-CN" sz="1100" i="1" dirty="0" err="1">
                <a:solidFill>
                  <a:srgbClr val="000000"/>
                </a:solidFill>
                <a:latin typeface="Times New Roman" panose="02020603050405020304" pitchFamily="18" charset="0"/>
                <a:ea typeface="黑体" panose="02010609060101010101" pitchFamily="49" charset="-122"/>
              </a:rPr>
              <a:t>p'</a:t>
            </a:r>
            <a:r>
              <a:rPr lang="en-US" altLang="zh-CN" sz="1100" baseline="-25000" dirty="0" err="1">
                <a:solidFill>
                  <a:srgbClr val="000000"/>
                </a:solidFill>
                <a:latin typeface="Times New Roman" panose="02020603050405020304" pitchFamily="18" charset="0"/>
                <a:ea typeface="黑体" panose="02010609060101010101" pitchFamily="49" charset="-122"/>
              </a:rPr>
              <a:t>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zh-CN" altLang="en-US" dirty="0"/>
          </a:p>
        </p:txBody>
      </p:sp>
    </p:spTree>
    <p:extLst>
      <p:ext uri="{BB962C8B-B14F-4D97-AF65-F5344CB8AC3E}">
        <p14:creationId xmlns:p14="http://schemas.microsoft.com/office/powerpoint/2010/main" val="161359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53" presetClass="entr" presetSubtype="16" fill="hold" grpId="0" nodeType="clickEffect">
                                  <p:stCondLst>
                                    <p:cond delay="0"/>
                                  </p:stCondLst>
                                  <p:childTnLst>
                                    <p:set>
                                      <p:cBhvr>
                                        <p:cTn id="12" dur="1" fill="hold">
                                          <p:stCondLst>
                                            <p:cond delay="0"/>
                                          </p:stCondLst>
                                        </p:cTn>
                                        <p:tgtEl>
                                          <p:spTgt spid="20"/>
                                        </p:tgtEl>
                                        <p:attrNameLst>
                                          <p:attrName>style.visibility</p:attrName>
                                        </p:attrNameLst>
                                      </p:cBhvr>
                                      <p:to>
                                        <p:strVal val="visible"/>
                                      </p:to>
                                    </p:set>
                                    <p:anim calcmode="lin" valueType="num">
                                      <p:cBhvr>
                                        <p:cTn id="13" dur="500" fill="hold"/>
                                        <p:tgtEl>
                                          <p:spTgt spid="20"/>
                                        </p:tgtEl>
                                        <p:attrNameLst>
                                          <p:attrName>ppt_w</p:attrName>
                                        </p:attrNameLst>
                                      </p:cBhvr>
                                      <p:tavLst>
                                        <p:tav tm="0">
                                          <p:val>
                                            <p:fltVal val="0"/>
                                          </p:val>
                                        </p:tav>
                                        <p:tav tm="100000">
                                          <p:val>
                                            <p:strVal val="#ppt_w"/>
                                          </p:val>
                                        </p:tav>
                                      </p:tavLst>
                                    </p:anim>
                                    <p:anim calcmode="lin" valueType="num">
                                      <p:cBhvr>
                                        <p:cTn id="14" dur="500" fill="hold"/>
                                        <p:tgtEl>
                                          <p:spTgt spid="20"/>
                                        </p:tgtEl>
                                        <p:attrNameLst>
                                          <p:attrName>ppt_h</p:attrName>
                                        </p:attrNameLst>
                                      </p:cBhvr>
                                      <p:tavLst>
                                        <p:tav tm="0">
                                          <p:val>
                                            <p:fltVal val="0"/>
                                          </p:val>
                                        </p:tav>
                                        <p:tav tm="100000">
                                          <p:val>
                                            <p:strVal val="#ppt_h"/>
                                          </p:val>
                                        </p:tav>
                                      </p:tavLst>
                                    </p:anim>
                                    <p:animEffect transition="in" filter="fade">
                                      <p:cBhvr>
                                        <p:cTn id="15" dur="500"/>
                                        <p:tgtEl>
                                          <p:spTgt spid="20"/>
                                        </p:tgtEl>
                                      </p:cBhvr>
                                    </p:animEffect>
                                  </p:childTnLst>
                                </p:cTn>
                              </p:par>
                              <p:par>
                                <p:cTn id="16" presetID="53" presetClass="entr" presetSubtype="16" fill="hold" nodeType="withEffect">
                                  <p:stCondLst>
                                    <p:cond delay="0"/>
                                  </p:stCondLst>
                                  <p:childTnLst>
                                    <p:set>
                                      <p:cBhvr>
                                        <p:cTn id="17" dur="1" fill="hold">
                                          <p:stCondLst>
                                            <p:cond delay="0"/>
                                          </p:stCondLst>
                                        </p:cTn>
                                        <p:tgtEl>
                                          <p:spTgt spid="13"/>
                                        </p:tgtEl>
                                        <p:attrNameLst>
                                          <p:attrName>style.visibility</p:attrName>
                                        </p:attrNameLst>
                                      </p:cBhvr>
                                      <p:to>
                                        <p:strVal val="visible"/>
                                      </p:to>
                                    </p:set>
                                    <p:anim calcmode="lin" valueType="num">
                                      <p:cBhvr>
                                        <p:cTn id="18" dur="500" fill="hold"/>
                                        <p:tgtEl>
                                          <p:spTgt spid="13"/>
                                        </p:tgtEl>
                                        <p:attrNameLst>
                                          <p:attrName>ppt_w</p:attrName>
                                        </p:attrNameLst>
                                      </p:cBhvr>
                                      <p:tavLst>
                                        <p:tav tm="0">
                                          <p:val>
                                            <p:fltVal val="0"/>
                                          </p:val>
                                        </p:tav>
                                        <p:tav tm="100000">
                                          <p:val>
                                            <p:strVal val="#ppt_w"/>
                                          </p:val>
                                        </p:tav>
                                      </p:tavLst>
                                    </p:anim>
                                    <p:anim calcmode="lin" valueType="num">
                                      <p:cBhvr>
                                        <p:cTn id="19" dur="500" fill="hold"/>
                                        <p:tgtEl>
                                          <p:spTgt spid="13"/>
                                        </p:tgtEl>
                                        <p:attrNameLst>
                                          <p:attrName>ppt_h</p:attrName>
                                        </p:attrNameLst>
                                      </p:cBhvr>
                                      <p:tavLst>
                                        <p:tav tm="0">
                                          <p:val>
                                            <p:fltVal val="0"/>
                                          </p:val>
                                        </p:tav>
                                        <p:tav tm="100000">
                                          <p:val>
                                            <p:strVal val="#ppt_h"/>
                                          </p:val>
                                        </p:tav>
                                      </p:tavLst>
                                    </p:anim>
                                    <p:animEffect transition="in" filter="fade">
                                      <p:cBhvr>
                                        <p:cTn id="20" dur="500"/>
                                        <p:tgtEl>
                                          <p:spTgt spid="13"/>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 calcmode="lin" valueType="num">
                                      <p:cBhvr>
                                        <p:cTn id="23" dur="500" fill="hold"/>
                                        <p:tgtEl>
                                          <p:spTgt spid="14"/>
                                        </p:tgtEl>
                                        <p:attrNameLst>
                                          <p:attrName>ppt_w</p:attrName>
                                        </p:attrNameLst>
                                      </p:cBhvr>
                                      <p:tavLst>
                                        <p:tav tm="0">
                                          <p:val>
                                            <p:fltVal val="0"/>
                                          </p:val>
                                        </p:tav>
                                        <p:tav tm="100000">
                                          <p:val>
                                            <p:strVal val="#ppt_w"/>
                                          </p:val>
                                        </p:tav>
                                      </p:tavLst>
                                    </p:anim>
                                    <p:anim calcmode="lin" valueType="num">
                                      <p:cBhvr>
                                        <p:cTn id="24" dur="500" fill="hold"/>
                                        <p:tgtEl>
                                          <p:spTgt spid="14"/>
                                        </p:tgtEl>
                                        <p:attrNameLst>
                                          <p:attrName>ppt_h</p:attrName>
                                        </p:attrNameLst>
                                      </p:cBhvr>
                                      <p:tavLst>
                                        <p:tav tm="0">
                                          <p:val>
                                            <p:fltVal val="0"/>
                                          </p:val>
                                        </p:tav>
                                        <p:tav tm="100000">
                                          <p:val>
                                            <p:strVal val="#ppt_h"/>
                                          </p:val>
                                        </p:tav>
                                      </p:tavLst>
                                    </p:anim>
                                    <p:animEffect transition="in" filter="fade">
                                      <p:cBhvr>
                                        <p:cTn id="25" dur="500"/>
                                        <p:tgtEl>
                                          <p:spTgt spid="14"/>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 calcmode="lin" valueType="num">
                                      <p:cBhvr>
                                        <p:cTn id="28" dur="500" fill="hold"/>
                                        <p:tgtEl>
                                          <p:spTgt spid="17"/>
                                        </p:tgtEl>
                                        <p:attrNameLst>
                                          <p:attrName>ppt_w</p:attrName>
                                        </p:attrNameLst>
                                      </p:cBhvr>
                                      <p:tavLst>
                                        <p:tav tm="0">
                                          <p:val>
                                            <p:fltVal val="0"/>
                                          </p:val>
                                        </p:tav>
                                        <p:tav tm="100000">
                                          <p:val>
                                            <p:strVal val="#ppt_w"/>
                                          </p:val>
                                        </p:tav>
                                      </p:tavLst>
                                    </p:anim>
                                    <p:anim calcmode="lin" valueType="num">
                                      <p:cBhvr>
                                        <p:cTn id="29" dur="500" fill="hold"/>
                                        <p:tgtEl>
                                          <p:spTgt spid="17"/>
                                        </p:tgtEl>
                                        <p:attrNameLst>
                                          <p:attrName>ppt_h</p:attrName>
                                        </p:attrNameLst>
                                      </p:cBhvr>
                                      <p:tavLst>
                                        <p:tav tm="0">
                                          <p:val>
                                            <p:fltVal val="0"/>
                                          </p:val>
                                        </p:tav>
                                        <p:tav tm="100000">
                                          <p:val>
                                            <p:strVal val="#ppt_h"/>
                                          </p:val>
                                        </p:tav>
                                      </p:tavLst>
                                    </p:anim>
                                    <p:animEffect transition="in" filter="fade">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fade">
                                      <p:cBhvr>
                                        <p:cTn id="35" dur="1000"/>
                                        <p:tgtEl>
                                          <p:spTgt spid="19"/>
                                        </p:tgtEl>
                                      </p:cBhvr>
                                    </p:animEffect>
                                    <p:anim calcmode="lin" valueType="num">
                                      <p:cBhvr>
                                        <p:cTn id="36" dur="1000" fill="hold"/>
                                        <p:tgtEl>
                                          <p:spTgt spid="19"/>
                                        </p:tgtEl>
                                        <p:attrNameLst>
                                          <p:attrName>ppt_x</p:attrName>
                                        </p:attrNameLst>
                                      </p:cBhvr>
                                      <p:tavLst>
                                        <p:tav tm="0">
                                          <p:val>
                                            <p:strVal val="#ppt_x"/>
                                          </p:val>
                                        </p:tav>
                                        <p:tav tm="100000">
                                          <p:val>
                                            <p:strVal val="#ppt_x"/>
                                          </p:val>
                                        </p:tav>
                                      </p:tavLst>
                                    </p:anim>
                                    <p:anim calcmode="lin" valueType="num">
                                      <p:cBhvr>
                                        <p:cTn id="37"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2" presetClass="entr" presetSubtype="8"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wipe(left)">
                                      <p:cBhvr>
                                        <p:cTn id="42" dur="500"/>
                                        <p:tgtEl>
                                          <p:spTgt spid="22"/>
                                        </p:tgtEl>
                                      </p:cBhvr>
                                    </p:animEffect>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1000"/>
                                        <p:tgtEl>
                                          <p:spTgt spid="24"/>
                                        </p:tgtEl>
                                      </p:cBhvr>
                                    </p:animEffect>
                                    <p:anim calcmode="lin" valueType="num">
                                      <p:cBhvr>
                                        <p:cTn id="48" dur="1000" fill="hold"/>
                                        <p:tgtEl>
                                          <p:spTgt spid="24"/>
                                        </p:tgtEl>
                                        <p:attrNameLst>
                                          <p:attrName>ppt_x</p:attrName>
                                        </p:attrNameLst>
                                      </p:cBhvr>
                                      <p:tavLst>
                                        <p:tav tm="0">
                                          <p:val>
                                            <p:strVal val="#ppt_x"/>
                                          </p:val>
                                        </p:tav>
                                        <p:tav tm="100000">
                                          <p:val>
                                            <p:strVal val="#ppt_x"/>
                                          </p:val>
                                        </p:tav>
                                      </p:tavLst>
                                    </p:anim>
                                    <p:anim calcmode="lin" valueType="num">
                                      <p:cBhvr>
                                        <p:cTn id="4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42" presetClass="entr" presetSubtype="0" fill="hold" grpId="0" nodeType="click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fade">
                                      <p:cBhvr>
                                        <p:cTn id="54" dur="1000"/>
                                        <p:tgtEl>
                                          <p:spTgt spid="26"/>
                                        </p:tgtEl>
                                      </p:cBhvr>
                                    </p:animEffect>
                                    <p:anim calcmode="lin" valueType="num">
                                      <p:cBhvr>
                                        <p:cTn id="55" dur="1000" fill="hold"/>
                                        <p:tgtEl>
                                          <p:spTgt spid="26"/>
                                        </p:tgtEl>
                                        <p:attrNameLst>
                                          <p:attrName>ppt_x</p:attrName>
                                        </p:attrNameLst>
                                      </p:cBhvr>
                                      <p:tavLst>
                                        <p:tav tm="0">
                                          <p:val>
                                            <p:strVal val="#ppt_x"/>
                                          </p:val>
                                        </p:tav>
                                        <p:tav tm="100000">
                                          <p:val>
                                            <p:strVal val="#ppt_x"/>
                                          </p:val>
                                        </p:tav>
                                      </p:tavLst>
                                    </p:anim>
                                    <p:anim calcmode="lin" valueType="num">
                                      <p:cBhvr>
                                        <p:cTn id="56"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4" grpId="0"/>
      <p:bldP spid="17" grpId="0"/>
      <p:bldP spid="19" grpId="0"/>
      <p:bldP spid="20" grpId="0" animBg="1"/>
      <p:bldP spid="22" grpId="0"/>
      <p:bldP spid="24" grpId="0"/>
      <p:bldP spid="26"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2A5FE25B-8811-4AF6-A483-4117F5E9A8A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E9A9CD5F-5381-49B3-A2BA-6EBC2F57991B}"/>
              </a:ext>
            </a:extLst>
          </p:cNvPr>
          <p:cNvSpPr txBox="1"/>
          <p:nvPr/>
        </p:nvSpPr>
        <p:spPr>
          <a:xfrm>
            <a:off x="65701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第三节    叶片泵</a:t>
            </a:r>
          </a:p>
        </p:txBody>
      </p:sp>
      <p:sp>
        <p:nvSpPr>
          <p:cNvPr id="6" name="直角三角形 5">
            <a:extLst>
              <a:ext uri="{FF2B5EF4-FFF2-40B4-BE49-F238E27FC236}">
                <a16:creationId xmlns:a16="http://schemas.microsoft.com/office/drawing/2014/main" id="{792EF630-9CCA-4631-A10B-74F06F7565AE}"/>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直角三角形 6">
            <a:extLst>
              <a:ext uri="{FF2B5EF4-FFF2-40B4-BE49-F238E27FC236}">
                <a16:creationId xmlns:a16="http://schemas.microsoft.com/office/drawing/2014/main" id="{FC282D73-F681-41C0-930E-704B65552E0D}"/>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2D941873-B5CC-4C62-8B62-B35E9EF4355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三、限压式变量叶片泵</a:t>
            </a:r>
          </a:p>
        </p:txBody>
      </p:sp>
      <p:sp>
        <p:nvSpPr>
          <p:cNvPr id="9" name="直角三角形 8">
            <a:extLst>
              <a:ext uri="{FF2B5EF4-FFF2-40B4-BE49-F238E27FC236}">
                <a16:creationId xmlns:a16="http://schemas.microsoft.com/office/drawing/2014/main" id="{63A5E4C8-60B9-45BA-8EF9-C23A28E7D411}"/>
              </a:ext>
            </a:extLst>
          </p:cNvPr>
          <p:cNvSpPr/>
          <p:nvPr/>
        </p:nvSpPr>
        <p:spPr>
          <a:xfrm rot="18962245" flipV="1">
            <a:off x="21088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D321D2F2-7E45-4E32-8272-EB705982E1E1}"/>
              </a:ext>
            </a:extLst>
          </p:cNvPr>
          <p:cNvSpPr/>
          <p:nvPr/>
        </p:nvSpPr>
        <p:spPr>
          <a:xfrm rot="18962245" flipV="1">
            <a:off x="22590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822F6C79-82A0-4F04-A969-321EF5F3EEC1}"/>
              </a:ext>
            </a:extLst>
          </p:cNvPr>
          <p:cNvSpPr/>
          <p:nvPr/>
        </p:nvSpPr>
        <p:spPr>
          <a:xfrm rot="2637755" flipH="1" flipV="1">
            <a:off x="6075506"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BB738F28-7D25-4212-85A6-BFCD3D314E11}"/>
              </a:ext>
            </a:extLst>
          </p:cNvPr>
          <p:cNvSpPr/>
          <p:nvPr/>
        </p:nvSpPr>
        <p:spPr>
          <a:xfrm rot="2637755" flipH="1" flipV="1">
            <a:off x="6225753"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A39140A5-BD78-42F9-9A27-BBE18D6AEC54}"/>
              </a:ext>
            </a:extLst>
          </p:cNvPr>
          <p:cNvSpPr/>
          <p:nvPr/>
        </p:nvSpPr>
        <p:spPr>
          <a:xfrm>
            <a:off x="1261334" y="1482355"/>
            <a:ext cx="5928007" cy="571182"/>
          </a:xfrm>
          <a:prstGeom prst="rect">
            <a:avLst/>
          </a:prstGeom>
        </p:spPr>
        <p:txBody>
          <a:bodyPr wrap="square">
            <a:spAutoFit/>
          </a:bodyPr>
          <a:lstStyle/>
          <a:p>
            <a:pPr indent="279400" algn="ctr">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如更换刚度不同的弹簧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则可改变</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段的斜率</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弹簧越</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软</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值越小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段越陡</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值越小</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79400" algn="ctr">
              <a:lnSpc>
                <a:spcPct val="150000"/>
              </a:lnSpc>
              <a:spcAft>
                <a:spcPts val="0"/>
              </a:spcAft>
            </a:pP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反之</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弹簧越</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硬</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k</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值越大</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BC</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段越平坦</a:t>
            </a:r>
            <a:r>
              <a:rPr lang="en-US"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1100" i="1"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p</a:t>
            </a:r>
            <a:r>
              <a:rPr lang="en-US" altLang="zh-CN" sz="1100" baseline="-25000" dirty="0" err="1">
                <a:solidFill>
                  <a:srgbClr val="000000"/>
                </a:solidFill>
                <a:latin typeface="Times New Roman" panose="02020603050405020304" pitchFamily="18" charset="0"/>
                <a:ea typeface="黑体" panose="02010609060101010101" pitchFamily="49" charset="-122"/>
                <a:cs typeface="Times New Roman" panose="02020603050405020304" pitchFamily="18" charset="0"/>
              </a:rPr>
              <a:t>max</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值亦越大。</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3" name="矩形 12">
            <a:extLst>
              <a:ext uri="{FF2B5EF4-FFF2-40B4-BE49-F238E27FC236}">
                <a16:creationId xmlns:a16="http://schemas.microsoft.com/office/drawing/2014/main" id="{3420E467-0200-4066-A1DF-353CBDA92ED8}"/>
              </a:ext>
            </a:extLst>
          </p:cNvPr>
          <p:cNvSpPr/>
          <p:nvPr/>
        </p:nvSpPr>
        <p:spPr>
          <a:xfrm>
            <a:off x="578365" y="2208506"/>
            <a:ext cx="7962728" cy="1024961"/>
          </a:xfrm>
          <a:prstGeom prst="rect">
            <a:avLst/>
          </a:prstGeom>
        </p:spPr>
        <p:txBody>
          <a:bodyPr wrap="square">
            <a:spAutoFit/>
          </a:bodyPr>
          <a:lstStyle/>
          <a:p>
            <a:pPr indent="324000" algn="just">
              <a:lnSpc>
                <a:spcPct val="150000"/>
              </a:lnSpc>
              <a:spcAft>
                <a:spcPts val="0"/>
              </a:spcAft>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限压式变量叶片泵对既要实现快速行程</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又要实现工作进给</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慢速移动</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的执行元件来说是一种合适的油源</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快速行程需要大的流量</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负载压力较低</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正好使用其</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AB</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段曲线部分</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工作进给时负载压力升高</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需要流量减少</a:t>
            </a:r>
            <a:r>
              <a:rPr lang="en-US"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正好使用其</a:t>
            </a:r>
            <a:r>
              <a:rPr lang="en-US" altLang="zh-CN" sz="14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BC</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段曲线部分。</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5" name="矩形 14">
            <a:extLst>
              <a:ext uri="{FF2B5EF4-FFF2-40B4-BE49-F238E27FC236}">
                <a16:creationId xmlns:a16="http://schemas.microsoft.com/office/drawing/2014/main" id="{83DF5BFD-8DB1-46D9-B649-B015277E30B9}"/>
              </a:ext>
            </a:extLst>
          </p:cNvPr>
          <p:cNvSpPr/>
          <p:nvPr/>
        </p:nvSpPr>
        <p:spPr>
          <a:xfrm>
            <a:off x="578365" y="3233467"/>
            <a:ext cx="7962728" cy="1384995"/>
          </a:xfrm>
          <a:prstGeom prst="rect">
            <a:avLst/>
          </a:prstGeom>
        </p:spPr>
        <p:txBody>
          <a:bodyPr wrap="square">
            <a:spAutoFit/>
          </a:bodyPr>
          <a:lstStyle/>
          <a:p>
            <a:pPr indent="324000" algn="just">
              <a:lnSpc>
                <a:spcPct val="150000"/>
              </a:lnSpc>
            </a:pP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限压式变量叶片泵与定量叶片泵相比</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结构复杂</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作相对运动的机件多</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泄漏较大</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轴上受有不平衡的径向液压力</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噪声较大</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容积效率和机械效率都没有定量叶片泵高。但是</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它能按负载压力自动调节流量</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在功率使用上较为合理</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可减少油液发热。因此把它用在机床液压系统中要求执行元件有快、慢速和保压阶段的场合</a:t>
            </a:r>
            <a:r>
              <a:rPr lang="en-US" altLang="zh-CN" sz="1400" dirty="0">
                <a:solidFill>
                  <a:srgbClr val="000000"/>
                </a:solidFill>
                <a:latin typeface="Times New Roman" panose="02020603050405020304" pitchFamily="18" charset="0"/>
                <a:ea typeface="黑体" panose="02010609060101010101" pitchFamily="49" charset="-122"/>
              </a:rPr>
              <a:t>,</a:t>
            </a:r>
            <a:r>
              <a:rPr lang="zh-CN" altLang="zh-CN" sz="14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有利于节能和简化液压系统。</a:t>
            </a:r>
            <a:endParaRPr lang="zh-CN" altLang="en-US" sz="2400" dirty="0"/>
          </a:p>
        </p:txBody>
      </p:sp>
      <p:sp>
        <p:nvSpPr>
          <p:cNvPr id="17" name="圆角矩形 6">
            <a:extLst>
              <a:ext uri="{FF2B5EF4-FFF2-40B4-BE49-F238E27FC236}">
                <a16:creationId xmlns:a16="http://schemas.microsoft.com/office/drawing/2014/main" id="{4DBDA647-219A-445F-835C-5CD19AD02E58}"/>
              </a:ext>
            </a:extLst>
          </p:cNvPr>
          <p:cNvSpPr/>
          <p:nvPr/>
        </p:nvSpPr>
        <p:spPr>
          <a:xfrm>
            <a:off x="490436" y="2110685"/>
            <a:ext cx="8129308" cy="261478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3422482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fade">
                                      <p:cBhvr>
                                        <p:cTn id="14" dur="1000"/>
                                        <p:tgtEl>
                                          <p:spTgt spid="13"/>
                                        </p:tgtEl>
                                      </p:cBhvr>
                                    </p:animEffect>
                                    <p:anim calcmode="lin" valueType="num">
                                      <p:cBhvr>
                                        <p:cTn id="15" dur="1000" fill="hold"/>
                                        <p:tgtEl>
                                          <p:spTgt spid="13"/>
                                        </p:tgtEl>
                                        <p:attrNameLst>
                                          <p:attrName>ppt_x</p:attrName>
                                        </p:attrNameLst>
                                      </p:cBhvr>
                                      <p:tavLst>
                                        <p:tav tm="0">
                                          <p:val>
                                            <p:strVal val="#ppt_x"/>
                                          </p:val>
                                        </p:tav>
                                        <p:tav tm="100000">
                                          <p:val>
                                            <p:strVal val="#ppt_x"/>
                                          </p:val>
                                        </p:tav>
                                      </p:tavLst>
                                    </p:anim>
                                    <p:anim calcmode="lin" valueType="num">
                                      <p:cBhvr>
                                        <p:cTn id="1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3"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0C7B431B-577A-47BB-BEA6-D979C2F68969}"/>
              </a:ext>
            </a:extLst>
          </p:cNvPr>
          <p:cNvSpPr/>
          <p:nvPr/>
        </p:nvSpPr>
        <p:spPr>
          <a:xfrm>
            <a:off x="3545438" y="2207738"/>
            <a:ext cx="2966722" cy="923330"/>
          </a:xfrm>
          <a:prstGeom prst="rect">
            <a:avLst/>
          </a:prstGeom>
        </p:spPr>
        <p:txBody>
          <a:bodyPr wrap="square">
            <a:spAutoFit/>
          </a:bodyPr>
          <a:lstStyle/>
          <a:p>
            <a:pPr algn="ctr"/>
            <a:r>
              <a:rPr lang="zh-CN" altLang="en-US" sz="5400" dirty="0">
                <a:solidFill>
                  <a:schemeClr val="bg1"/>
                </a:solidFill>
                <a:latin typeface="Times New Roman" panose="02020603050405020304" pitchFamily="18" charset="0"/>
                <a:ea typeface="黑体" panose="02010609060101010101" pitchFamily="49" charset="-122"/>
              </a:rPr>
              <a:t>柱塞泵</a:t>
            </a:r>
          </a:p>
        </p:txBody>
      </p:sp>
      <p:sp>
        <p:nvSpPr>
          <p:cNvPr id="5" name="文本框 4">
            <a:extLst>
              <a:ext uri="{FF2B5EF4-FFF2-40B4-BE49-F238E27FC236}">
                <a16:creationId xmlns:a16="http://schemas.microsoft.com/office/drawing/2014/main" id="{51931274-273B-42CF-A4ED-BF79EA659207}"/>
              </a:ext>
            </a:extLst>
          </p:cNvPr>
          <p:cNvSpPr txBox="1">
            <a:spLocks noChangeArrowheads="1"/>
          </p:cNvSpPr>
          <p:nvPr/>
        </p:nvSpPr>
        <p:spPr bwMode="auto">
          <a:xfrm>
            <a:off x="1835573" y="2007684"/>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四、</a:t>
            </a:r>
          </a:p>
        </p:txBody>
      </p:sp>
    </p:spTree>
    <p:extLst>
      <p:ext uri="{BB962C8B-B14F-4D97-AF65-F5344CB8AC3E}">
        <p14:creationId xmlns:p14="http://schemas.microsoft.com/office/powerpoint/2010/main" val="577667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3">
            <a:extLst>
              <a:ext uri="{FF2B5EF4-FFF2-40B4-BE49-F238E27FC236}">
                <a16:creationId xmlns:a16="http://schemas.microsoft.com/office/drawing/2014/main" id="{A9E5B565-7918-4D40-801B-C52BD77A08A5}"/>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文本框 3">
            <a:extLst>
              <a:ext uri="{FF2B5EF4-FFF2-40B4-BE49-F238E27FC236}">
                <a16:creationId xmlns:a16="http://schemas.microsoft.com/office/drawing/2014/main" id="{F9139A92-DA99-444C-ADF9-0CFC902EDDE0}"/>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5" name="直角三角形 4">
            <a:extLst>
              <a:ext uri="{FF2B5EF4-FFF2-40B4-BE49-F238E27FC236}">
                <a16:creationId xmlns:a16="http://schemas.microsoft.com/office/drawing/2014/main" id="{58C74DCE-8C76-40D3-98BE-05D14C414911}"/>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A8930263-5DC4-42D0-A7FA-F84A68C6B3D7}"/>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2A7479E0-6900-4C86-BEBB-A05E2AC8C5A1}"/>
              </a:ext>
            </a:extLst>
          </p:cNvPr>
          <p:cNvSpPr/>
          <p:nvPr/>
        </p:nvSpPr>
        <p:spPr>
          <a:xfrm>
            <a:off x="645791" y="1272557"/>
            <a:ext cx="7769202" cy="3277820"/>
          </a:xfrm>
          <a:prstGeom prst="rect">
            <a:avLst/>
          </a:prstGeom>
        </p:spPr>
        <p:txBody>
          <a:bodyPr wrap="square">
            <a:spAutoFit/>
          </a:bodyPr>
          <a:lstStyle/>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柱塞泵是依靠</a:t>
            </a: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柱塞在缸体孔内作往复运动时</a:t>
            </a:r>
            <a:endParaRPr lang="en-US"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spcAft>
                <a:spcPts val="0"/>
              </a:spcAft>
            </a:pPr>
            <a:r>
              <a:rPr lang="zh-CN" altLang="zh-CN"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产生的容积变化</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进行吸油和压油的。</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由于柱塞和缸体内孔都是圆柱表面</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容易得到高精度的配合</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密封性能好</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在高压下工作仍能保持较高的容积效率和总效率。</a:t>
            </a:r>
            <a:endPar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因此</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现在柱塞泵的形式众多</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性能各异</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应用非常广泛。</a:t>
            </a:r>
            <a:endParaRPr lang="zh-CN" altLang="zh-CN" sz="1400" dirty="0">
              <a:solidFill>
                <a:srgbClr val="000000"/>
              </a:solidFill>
              <a:latin typeface="NEU-BZ-S92"/>
              <a:ea typeface="方正书宋_GBK"/>
              <a:cs typeface="Times New Roman" panose="02020603050405020304" pitchFamily="18" charset="0"/>
            </a:endParaRPr>
          </a:p>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根据</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柱塞的布置和运动方向</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与</a:t>
            </a:r>
            <a:r>
              <a:rPr lang="zh-CN" altLang="zh-CN" sz="24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传动主轴相对位置</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的不同</a:t>
            </a:r>
            <a:r>
              <a:rPr lang="en-US"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150000"/>
              </a:lnSpc>
              <a:spcAft>
                <a:spcPts val="0"/>
              </a:spcAft>
            </a:pP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柱塞泵可分为</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轴向柱塞泵</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和</a:t>
            </a:r>
            <a:r>
              <a:rPr lang="zh-CN" altLang="zh-CN" sz="24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径向柱塞泵</a:t>
            </a:r>
            <a:r>
              <a:rPr lang="zh-CN" altLang="zh-CN"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两类。</a:t>
            </a:r>
            <a:endParaRPr lang="zh-CN" altLang="zh-CN" sz="1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84380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A3BDB0E0-DE79-4B90-A091-36A32F8BEBC9}"/>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3F567BC-980D-489D-8537-9EE75B291A49}"/>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85C2B1BA-EF38-4E8C-89F9-18D2F7D36DB1}"/>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（一）直轴式轴向柱塞泵</a:t>
            </a:r>
          </a:p>
        </p:txBody>
      </p:sp>
      <p:sp>
        <p:nvSpPr>
          <p:cNvPr id="4" name="矩形 3">
            <a:extLst>
              <a:ext uri="{FF2B5EF4-FFF2-40B4-BE49-F238E27FC236}">
                <a16:creationId xmlns:a16="http://schemas.microsoft.com/office/drawing/2014/main" id="{D43DBD1E-0B79-4351-9F1F-D14A2C4EE540}"/>
              </a:ext>
            </a:extLst>
          </p:cNvPr>
          <p:cNvSpPr/>
          <p:nvPr/>
        </p:nvSpPr>
        <p:spPr>
          <a:xfrm>
            <a:off x="1285284" y="1813805"/>
            <a:ext cx="6192982" cy="297517"/>
          </a:xfrm>
          <a:prstGeom prst="rect">
            <a:avLst/>
          </a:prstGeom>
        </p:spPr>
        <p:txBody>
          <a:bodyPr wrap="square">
            <a:spAutoFit/>
          </a:bodyPr>
          <a:lstStyle/>
          <a:p>
            <a:pPr indent="266700">
              <a:lnSpc>
                <a:spcPts val="1575"/>
              </a:lnSpc>
              <a:spcAft>
                <a:spcPts val="0"/>
              </a:spcAft>
            </a:pPr>
            <a:r>
              <a:rPr lang="zh-CN" altLang="zh-CN" sz="1200" b="1" dirty="0">
                <a:solidFill>
                  <a:srgbClr val="FF0000"/>
                </a:solidFill>
                <a:latin typeface="+mn-ea"/>
                <a:cs typeface="Times New Roman" panose="02020603050405020304" pitchFamily="18" charset="0"/>
              </a:rPr>
              <a:t>直轴式轴向柱塞泵又名斜盘式轴向柱塞泵。此液压泵的柱塞中心线平行于缸体的轴线。</a:t>
            </a:r>
            <a:endParaRPr lang="zh-CN" altLang="zh-CN" sz="1200" b="1" dirty="0">
              <a:solidFill>
                <a:srgbClr val="FF0000"/>
              </a:solidFill>
              <a:effectLst/>
              <a:latin typeface="+mn-ea"/>
              <a:cs typeface="Times New Roman" panose="02020603050405020304" pitchFamily="18" charset="0"/>
            </a:endParaRPr>
          </a:p>
        </p:txBody>
      </p:sp>
      <p:sp>
        <p:nvSpPr>
          <p:cNvPr id="17" name="直角三角形 16">
            <a:extLst>
              <a:ext uri="{FF2B5EF4-FFF2-40B4-BE49-F238E27FC236}">
                <a16:creationId xmlns:a16="http://schemas.microsoft.com/office/drawing/2014/main" id="{6D3CF8F0-A281-4855-8207-9E9B12601574}"/>
              </a:ext>
            </a:extLst>
          </p:cNvPr>
          <p:cNvSpPr/>
          <p:nvPr/>
        </p:nvSpPr>
        <p:spPr>
          <a:xfrm rot="2637755" flipH="1" flipV="1">
            <a:off x="439756" y="2112931"/>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0155C06D-59D4-4093-A7AE-F91EE262FAD6}"/>
              </a:ext>
            </a:extLst>
          </p:cNvPr>
          <p:cNvSpPr txBox="1">
            <a:spLocks noChangeArrowheads="1"/>
          </p:cNvSpPr>
          <p:nvPr/>
        </p:nvSpPr>
        <p:spPr bwMode="auto">
          <a:xfrm>
            <a:off x="657015" y="2053853"/>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工作原理</a:t>
            </a:r>
          </a:p>
        </p:txBody>
      </p:sp>
      <p:pic>
        <p:nvPicPr>
          <p:cNvPr id="19" name="4T16.EPS" descr="id:2147504619;FounderCES">
            <a:extLst>
              <a:ext uri="{FF2B5EF4-FFF2-40B4-BE49-F238E27FC236}">
                <a16:creationId xmlns:a16="http://schemas.microsoft.com/office/drawing/2014/main" id="{1CE2B3A0-C2A5-4D66-8DAF-96EBB23C216E}"/>
              </a:ext>
            </a:extLst>
          </p:cNvPr>
          <p:cNvPicPr/>
          <p:nvPr/>
        </p:nvPicPr>
        <p:blipFill>
          <a:blip r:embed="rId2"/>
          <a:stretch>
            <a:fillRect/>
          </a:stretch>
        </p:blipFill>
        <p:spPr>
          <a:xfrm>
            <a:off x="5301632" y="2202931"/>
            <a:ext cx="3634740" cy="1583055"/>
          </a:xfrm>
          <a:prstGeom prst="rect">
            <a:avLst/>
          </a:prstGeom>
        </p:spPr>
      </p:pic>
      <p:sp>
        <p:nvSpPr>
          <p:cNvPr id="20" name="矩形 19">
            <a:extLst>
              <a:ext uri="{FF2B5EF4-FFF2-40B4-BE49-F238E27FC236}">
                <a16:creationId xmlns:a16="http://schemas.microsoft.com/office/drawing/2014/main" id="{F4242055-D776-481D-8965-D0E38E2824D8}"/>
              </a:ext>
            </a:extLst>
          </p:cNvPr>
          <p:cNvSpPr/>
          <p:nvPr/>
        </p:nvSpPr>
        <p:spPr>
          <a:xfrm>
            <a:off x="6109270" y="3670328"/>
            <a:ext cx="2160141" cy="364202"/>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4-16</a:t>
            </a:r>
            <a:r>
              <a:rPr lang="zh-CN" altLang="zh-CN" sz="700" dirty="0">
                <a:solidFill>
                  <a:srgbClr val="000000"/>
                </a:solidFill>
                <a:latin typeface="NEU-BZ-S92"/>
                <a:ea typeface="方正书宋_GBK"/>
                <a:cs typeface="Times New Roman" panose="02020603050405020304" pitchFamily="18" charset="0"/>
              </a:rPr>
              <a:t>　直轴式轴向柱塞泵的工作原理</a:t>
            </a:r>
            <a:endParaRPr lang="zh-CN" altLang="zh-CN" sz="900" dirty="0">
              <a:solidFill>
                <a:srgbClr val="000000"/>
              </a:solidFill>
              <a:latin typeface="NEU-BZ-S92"/>
              <a:ea typeface="方正书宋_GBK"/>
              <a:cs typeface="Times New Roman" panose="02020603050405020304" pitchFamily="18" charset="0"/>
            </a:endParaRPr>
          </a:p>
          <a:p>
            <a:pPr algn="ct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斜盘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柱塞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缸体　</a:t>
            </a: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配油盘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传动轴</a:t>
            </a:r>
            <a:endParaRPr lang="zh-CN" altLang="en-US" sz="1400" dirty="0"/>
          </a:p>
        </p:txBody>
      </p:sp>
      <p:sp>
        <p:nvSpPr>
          <p:cNvPr id="22" name="矩形 21">
            <a:extLst>
              <a:ext uri="{FF2B5EF4-FFF2-40B4-BE49-F238E27FC236}">
                <a16:creationId xmlns:a16="http://schemas.microsoft.com/office/drawing/2014/main" id="{7E8EC24C-9F96-4C11-89D4-F2FFF53E9056}"/>
              </a:ext>
            </a:extLst>
          </p:cNvPr>
          <p:cNvSpPr/>
          <p:nvPr/>
        </p:nvSpPr>
        <p:spPr>
          <a:xfrm>
            <a:off x="588275" y="2430439"/>
            <a:ext cx="4572000" cy="1477328"/>
          </a:xfrm>
          <a:prstGeom prst="rect">
            <a:avLst/>
          </a:prstGeom>
        </p:spPr>
        <p:txBody>
          <a:bodyPr>
            <a:spAutoFit/>
          </a:bodyPr>
          <a:lstStyle/>
          <a:p>
            <a:pPr indent="324000" algn="just">
              <a:lnSpc>
                <a:spcPct val="150000"/>
              </a:lnSpc>
            </a:pPr>
            <a:r>
              <a:rPr lang="zh-CN" altLang="zh-CN" sz="1200" dirty="0">
                <a:solidFill>
                  <a:srgbClr val="000000"/>
                </a:solidFill>
                <a:latin typeface="NEU-BZ-S92"/>
                <a:ea typeface="方正书宋_GBK"/>
                <a:cs typeface="Times New Roman" panose="02020603050405020304" pitchFamily="18" charset="0"/>
              </a:rPr>
              <a:t>图</a:t>
            </a:r>
            <a:r>
              <a:rPr lang="en-US" altLang="zh-CN" sz="1200" dirty="0">
                <a:solidFill>
                  <a:srgbClr val="000000"/>
                </a:solidFill>
                <a:latin typeface="NEU-BZ-S92"/>
                <a:ea typeface="方正书宋_GBK"/>
                <a:cs typeface="Times New Roman" panose="02020603050405020304" pitchFamily="18" charset="0"/>
              </a:rPr>
              <a:t>4-16</a:t>
            </a:r>
            <a:r>
              <a:rPr lang="zh-CN" altLang="zh-CN" sz="1200" dirty="0">
                <a:solidFill>
                  <a:srgbClr val="000000"/>
                </a:solidFill>
                <a:latin typeface="NEU-BZ-S92"/>
                <a:ea typeface="方正书宋_GBK"/>
                <a:cs typeface="Times New Roman" panose="02020603050405020304" pitchFamily="18" charset="0"/>
              </a:rPr>
              <a:t>所示为直轴式轴向柱塞泵的工作原理。泵由斜盘</a:t>
            </a:r>
            <a:r>
              <a:rPr lang="en-US" altLang="zh-CN" sz="1200" dirty="0">
                <a:solidFill>
                  <a:srgbClr val="000000"/>
                </a:solidFill>
                <a:latin typeface="NEU-BZ-S92"/>
                <a:ea typeface="方正书宋_GBK"/>
                <a:cs typeface="Times New Roman" panose="02020603050405020304" pitchFamily="18" charset="0"/>
              </a:rPr>
              <a:t>1</a:t>
            </a:r>
            <a:r>
              <a:rPr lang="zh-CN" altLang="zh-CN" sz="1200" dirty="0">
                <a:solidFill>
                  <a:srgbClr val="000000"/>
                </a:solidFill>
                <a:latin typeface="NEU-BZ-S92"/>
                <a:ea typeface="方正书宋_GBK"/>
                <a:cs typeface="Times New Roman" panose="02020603050405020304" pitchFamily="18" charset="0"/>
              </a:rPr>
              <a:t>、柱塞</a:t>
            </a:r>
            <a:r>
              <a:rPr lang="en-US" altLang="zh-CN" sz="1200" dirty="0">
                <a:solidFill>
                  <a:srgbClr val="000000"/>
                </a:solidFill>
                <a:latin typeface="NEU-BZ-S92"/>
                <a:ea typeface="方正书宋_GBK"/>
                <a:cs typeface="Times New Roman" panose="02020603050405020304" pitchFamily="18" charset="0"/>
              </a:rPr>
              <a:t>2</a:t>
            </a:r>
            <a:r>
              <a:rPr lang="zh-CN" altLang="zh-CN" sz="1200" dirty="0">
                <a:solidFill>
                  <a:srgbClr val="000000"/>
                </a:solidFill>
                <a:latin typeface="NEU-BZ-S92"/>
                <a:ea typeface="方正书宋_GBK"/>
                <a:cs typeface="Times New Roman" panose="02020603050405020304" pitchFamily="18" charset="0"/>
              </a:rPr>
              <a:t>、缸体</a:t>
            </a:r>
            <a:r>
              <a:rPr lang="en-US" altLang="zh-CN" sz="1200" dirty="0">
                <a:solidFill>
                  <a:srgbClr val="000000"/>
                </a:solidFill>
                <a:latin typeface="NEU-BZ-S92"/>
                <a:ea typeface="方正书宋_GBK"/>
                <a:cs typeface="Times New Roman" panose="02020603050405020304" pitchFamily="18" charset="0"/>
              </a:rPr>
              <a:t>3</a:t>
            </a:r>
            <a:r>
              <a:rPr lang="zh-CN" altLang="zh-CN" sz="1200" dirty="0">
                <a:solidFill>
                  <a:srgbClr val="000000"/>
                </a:solidFill>
                <a:latin typeface="NEU-BZ-S92"/>
                <a:ea typeface="方正书宋_GBK"/>
                <a:cs typeface="Times New Roman" panose="02020603050405020304" pitchFamily="18" charset="0"/>
              </a:rPr>
              <a:t>、配油盘</a:t>
            </a:r>
            <a:r>
              <a:rPr lang="en-US" altLang="zh-CN" sz="1200" dirty="0">
                <a:solidFill>
                  <a:srgbClr val="000000"/>
                </a:solidFill>
                <a:latin typeface="NEU-BZ-S92"/>
                <a:ea typeface="方正书宋_GBK"/>
                <a:cs typeface="Times New Roman" panose="02020603050405020304" pitchFamily="18" charset="0"/>
              </a:rPr>
              <a:t>4</a:t>
            </a:r>
            <a:r>
              <a:rPr lang="zh-CN" altLang="zh-CN" sz="1200" dirty="0">
                <a:solidFill>
                  <a:srgbClr val="000000"/>
                </a:solidFill>
                <a:latin typeface="NEU-BZ-S92"/>
                <a:ea typeface="方正书宋_GBK"/>
                <a:cs typeface="Times New Roman" panose="02020603050405020304" pitchFamily="18" charset="0"/>
              </a:rPr>
              <a:t>和传动轴</a:t>
            </a:r>
            <a:r>
              <a:rPr lang="en-US" altLang="zh-CN" sz="1200" dirty="0">
                <a:solidFill>
                  <a:srgbClr val="000000"/>
                </a:solidFill>
                <a:latin typeface="NEU-BZ-S92"/>
                <a:ea typeface="方正书宋_GBK"/>
                <a:cs typeface="Times New Roman" panose="02020603050405020304" pitchFamily="18" charset="0"/>
              </a:rPr>
              <a:t>5</a:t>
            </a:r>
            <a:r>
              <a:rPr lang="zh-CN" altLang="zh-CN" sz="1200" dirty="0">
                <a:solidFill>
                  <a:srgbClr val="000000"/>
                </a:solidFill>
                <a:latin typeface="NEU-BZ-S92"/>
                <a:ea typeface="方正书宋_GBK"/>
                <a:cs typeface="Times New Roman" panose="02020603050405020304" pitchFamily="18" charset="0"/>
              </a:rPr>
              <a:t>等主要零件组成。缸体上均匀分布着几个轴向排列的柱塞孔</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柱塞可在孔内沿轴向移动</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斜盘的中心线与缸体中心线斜交一个</a:t>
            </a:r>
            <a:r>
              <a:rPr lang="en-US" altLang="zh-CN" sz="1200" i="1" dirty="0">
                <a:solidFill>
                  <a:srgbClr val="000000"/>
                </a:solidFill>
                <a:latin typeface="NEU-BZ-S92"/>
                <a:ea typeface="方正书宋_GBK"/>
                <a:cs typeface="Times New Roman" panose="02020603050405020304" pitchFamily="18" charset="0"/>
              </a:rPr>
              <a:t>δ</a:t>
            </a:r>
            <a:r>
              <a:rPr lang="zh-CN" altLang="zh-CN" sz="1200" dirty="0">
                <a:solidFill>
                  <a:srgbClr val="000000"/>
                </a:solidFill>
                <a:latin typeface="NEU-BZ-S92"/>
                <a:ea typeface="方正书宋_GBK"/>
                <a:cs typeface="Times New Roman" panose="02020603050405020304" pitchFamily="18" charset="0"/>
              </a:rPr>
              <a:t>角。斜盘和配油盘固定不动。柱塞可在低压油或弹簧作用下压紧在斜盘上。</a:t>
            </a:r>
            <a:endParaRPr lang="zh-CN" altLang="en-US" sz="2400" dirty="0"/>
          </a:p>
        </p:txBody>
      </p:sp>
      <p:sp>
        <p:nvSpPr>
          <p:cNvPr id="24" name="矩形 23">
            <a:extLst>
              <a:ext uri="{FF2B5EF4-FFF2-40B4-BE49-F238E27FC236}">
                <a16:creationId xmlns:a16="http://schemas.microsoft.com/office/drawing/2014/main" id="{EFB04FB4-5291-4901-915B-FEFD2FF969F5}"/>
              </a:ext>
            </a:extLst>
          </p:cNvPr>
          <p:cNvSpPr/>
          <p:nvPr/>
        </p:nvSpPr>
        <p:spPr>
          <a:xfrm>
            <a:off x="588276" y="4022555"/>
            <a:ext cx="7695300" cy="923330"/>
          </a:xfrm>
          <a:prstGeom prst="rect">
            <a:avLst/>
          </a:prstGeom>
        </p:spPr>
        <p:txBody>
          <a:bodyPr wrap="square">
            <a:spAutoFit/>
          </a:bodyPr>
          <a:lstStyle/>
          <a:p>
            <a:pPr indent="324000" algn="just">
              <a:lnSpc>
                <a:spcPct val="150000"/>
              </a:lnSpc>
            </a:pPr>
            <a:r>
              <a:rPr lang="zh-CN" altLang="zh-CN" sz="1200" dirty="0">
                <a:solidFill>
                  <a:srgbClr val="000000"/>
                </a:solidFill>
                <a:latin typeface="NEU-BZ-S92"/>
                <a:ea typeface="方正书宋_GBK"/>
                <a:cs typeface="Times New Roman" panose="02020603050405020304" pitchFamily="18" charset="0"/>
              </a:rPr>
              <a:t>当传动轴以图示方向带动缸体转动时</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在其自下而上回转的半周内的柱塞</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在弹簧</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图中未示出</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的作用下逐渐向外伸出</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使缸体孔内密封工作腔容积不断增大</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产生真空</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将油液从配油盘配油窗口</a:t>
            </a:r>
            <a:r>
              <a:rPr lang="en-US" altLang="zh-CN" sz="1200" dirty="0">
                <a:solidFill>
                  <a:srgbClr val="000000"/>
                </a:solidFill>
                <a:latin typeface="NEU-BZ-S92"/>
                <a:ea typeface="方正书宋_GBK"/>
                <a:cs typeface="Times New Roman" panose="02020603050405020304" pitchFamily="18" charset="0"/>
              </a:rPr>
              <a:t>a</a:t>
            </a:r>
            <a:r>
              <a:rPr lang="zh-CN" altLang="zh-CN" sz="1200" dirty="0">
                <a:solidFill>
                  <a:srgbClr val="000000"/>
                </a:solidFill>
                <a:latin typeface="NEU-BZ-S92"/>
                <a:ea typeface="方正书宋_GBK"/>
                <a:cs typeface="Times New Roman" panose="02020603050405020304" pitchFamily="18" charset="0"/>
              </a:rPr>
              <a:t>吸入</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在自上而下的半周内的柱塞被斜盘推着逐渐向里缩入</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使密封工作腔容积不断减小</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将油液经配油盘配油窗口</a:t>
            </a:r>
            <a:r>
              <a:rPr lang="en-US" altLang="zh-CN" sz="1200" dirty="0">
                <a:solidFill>
                  <a:srgbClr val="000000"/>
                </a:solidFill>
                <a:latin typeface="NEU-BZ-S92"/>
                <a:ea typeface="方正书宋_GBK"/>
                <a:cs typeface="Times New Roman" panose="02020603050405020304" pitchFamily="18" charset="0"/>
              </a:rPr>
              <a:t>b</a:t>
            </a:r>
            <a:r>
              <a:rPr lang="zh-CN" altLang="zh-CN" sz="1200" dirty="0">
                <a:solidFill>
                  <a:srgbClr val="000000"/>
                </a:solidFill>
                <a:latin typeface="NEU-BZ-S92"/>
                <a:ea typeface="方正书宋_GBK"/>
                <a:cs typeface="Times New Roman" panose="02020603050405020304" pitchFamily="18" charset="0"/>
              </a:rPr>
              <a:t>压出。</a:t>
            </a:r>
            <a:endParaRPr lang="zh-CN" altLang="en-US" sz="2400" dirty="0"/>
          </a:p>
        </p:txBody>
      </p:sp>
    </p:spTree>
    <p:extLst>
      <p:ext uri="{BB962C8B-B14F-4D97-AF65-F5344CB8AC3E}">
        <p14:creationId xmlns:p14="http://schemas.microsoft.com/office/powerpoint/2010/main" val="1982023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1000"/>
                                        <p:tgtEl>
                                          <p:spTgt spid="19"/>
                                        </p:tgtEl>
                                      </p:cBhvr>
                                    </p:animEffect>
                                    <p:anim calcmode="lin" valueType="num">
                                      <p:cBhvr>
                                        <p:cTn id="26" dur="1000" fill="hold"/>
                                        <p:tgtEl>
                                          <p:spTgt spid="19"/>
                                        </p:tgtEl>
                                        <p:attrNameLst>
                                          <p:attrName>ppt_x</p:attrName>
                                        </p:attrNameLst>
                                      </p:cBhvr>
                                      <p:tavLst>
                                        <p:tav tm="0">
                                          <p:val>
                                            <p:strVal val="#ppt_x"/>
                                          </p:val>
                                        </p:tav>
                                        <p:tav tm="100000">
                                          <p:val>
                                            <p:strVal val="#ppt_x"/>
                                          </p:val>
                                        </p:tav>
                                      </p:tavLst>
                                    </p:anim>
                                    <p:anim calcmode="lin" valueType="num">
                                      <p:cBhvr>
                                        <p:cTn id="27" dur="1000" fill="hold"/>
                                        <p:tgtEl>
                                          <p:spTgt spid="19"/>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1000"/>
                                        <p:tgtEl>
                                          <p:spTgt spid="20"/>
                                        </p:tgtEl>
                                      </p:cBhvr>
                                    </p:animEffect>
                                    <p:anim calcmode="lin" valueType="num">
                                      <p:cBhvr>
                                        <p:cTn id="31" dur="1000" fill="hold"/>
                                        <p:tgtEl>
                                          <p:spTgt spid="20"/>
                                        </p:tgtEl>
                                        <p:attrNameLst>
                                          <p:attrName>ppt_x</p:attrName>
                                        </p:attrNameLst>
                                      </p:cBhvr>
                                      <p:tavLst>
                                        <p:tav tm="0">
                                          <p:val>
                                            <p:strVal val="#ppt_x"/>
                                          </p:val>
                                        </p:tav>
                                        <p:tav tm="100000">
                                          <p:val>
                                            <p:strVal val="#ppt_x"/>
                                          </p:val>
                                        </p:tav>
                                      </p:tavLst>
                                    </p:anim>
                                    <p:anim calcmode="lin" valueType="num">
                                      <p:cBhvr>
                                        <p:cTn id="32" dur="1000" fill="hold"/>
                                        <p:tgtEl>
                                          <p:spTgt spid="20"/>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1000"/>
                                        <p:tgtEl>
                                          <p:spTgt spid="24"/>
                                        </p:tgtEl>
                                      </p:cBhvr>
                                    </p:animEffect>
                                    <p:anim calcmode="lin" valueType="num">
                                      <p:cBhvr>
                                        <p:cTn id="43" dur="1000" fill="hold"/>
                                        <p:tgtEl>
                                          <p:spTgt spid="24"/>
                                        </p:tgtEl>
                                        <p:attrNameLst>
                                          <p:attrName>ppt_x</p:attrName>
                                        </p:attrNameLst>
                                      </p:cBhvr>
                                      <p:tavLst>
                                        <p:tav tm="0">
                                          <p:val>
                                            <p:strVal val="#ppt_x"/>
                                          </p:val>
                                        </p:tav>
                                        <p:tav tm="100000">
                                          <p:val>
                                            <p:strVal val="#ppt_x"/>
                                          </p:val>
                                        </p:tav>
                                      </p:tavLst>
                                    </p:anim>
                                    <p:anim calcmode="lin" valueType="num">
                                      <p:cBhvr>
                                        <p:cTn id="44"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P spid="22" grpId="0"/>
      <p:bldP spid="2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A3BDB0E0-DE79-4B90-A091-36A32F8BEBC9}"/>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3F567BC-980D-489D-8537-9EE75B291A49}"/>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85C2B1BA-EF38-4E8C-89F9-18D2F7D36DB1}"/>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（一）直轴式轴向柱塞泵</a:t>
            </a:r>
          </a:p>
        </p:txBody>
      </p:sp>
      <p:pic>
        <p:nvPicPr>
          <p:cNvPr id="19" name="4T16.EPS" descr="id:2147504619;FounderCES">
            <a:extLst>
              <a:ext uri="{FF2B5EF4-FFF2-40B4-BE49-F238E27FC236}">
                <a16:creationId xmlns:a16="http://schemas.microsoft.com/office/drawing/2014/main" id="{1CE2B3A0-C2A5-4D66-8DAF-96EBB23C216E}"/>
              </a:ext>
            </a:extLst>
          </p:cNvPr>
          <p:cNvPicPr/>
          <p:nvPr/>
        </p:nvPicPr>
        <p:blipFill>
          <a:blip r:embed="rId2"/>
          <a:stretch>
            <a:fillRect/>
          </a:stretch>
        </p:blipFill>
        <p:spPr>
          <a:xfrm>
            <a:off x="5301632" y="2202931"/>
            <a:ext cx="3634740" cy="1583055"/>
          </a:xfrm>
          <a:prstGeom prst="rect">
            <a:avLst/>
          </a:prstGeom>
        </p:spPr>
      </p:pic>
      <p:sp>
        <p:nvSpPr>
          <p:cNvPr id="20" name="矩形 19">
            <a:extLst>
              <a:ext uri="{FF2B5EF4-FFF2-40B4-BE49-F238E27FC236}">
                <a16:creationId xmlns:a16="http://schemas.microsoft.com/office/drawing/2014/main" id="{F4242055-D776-481D-8965-D0E38E2824D8}"/>
              </a:ext>
            </a:extLst>
          </p:cNvPr>
          <p:cNvSpPr/>
          <p:nvPr/>
        </p:nvSpPr>
        <p:spPr>
          <a:xfrm>
            <a:off x="6109270" y="3670328"/>
            <a:ext cx="2160141" cy="364202"/>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4-16</a:t>
            </a:r>
            <a:r>
              <a:rPr lang="zh-CN" altLang="zh-CN" sz="700" dirty="0">
                <a:solidFill>
                  <a:srgbClr val="000000"/>
                </a:solidFill>
                <a:latin typeface="NEU-BZ-S92"/>
                <a:ea typeface="方正书宋_GBK"/>
                <a:cs typeface="Times New Roman" panose="02020603050405020304" pitchFamily="18" charset="0"/>
              </a:rPr>
              <a:t>　直轴式轴向柱塞泵的工作原理</a:t>
            </a:r>
            <a:endParaRPr lang="zh-CN" altLang="zh-CN" sz="900" dirty="0">
              <a:solidFill>
                <a:srgbClr val="000000"/>
              </a:solidFill>
              <a:latin typeface="NEU-BZ-S92"/>
              <a:ea typeface="方正书宋_GBK"/>
              <a:cs typeface="Times New Roman" panose="02020603050405020304" pitchFamily="18" charset="0"/>
            </a:endParaRPr>
          </a:p>
          <a:p>
            <a:pPr algn="ct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斜盘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柱塞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缸体　</a:t>
            </a: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配油盘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传动轴</a:t>
            </a:r>
            <a:endParaRPr lang="zh-CN" altLang="en-US" sz="1400" dirty="0"/>
          </a:p>
        </p:txBody>
      </p:sp>
      <p:sp>
        <p:nvSpPr>
          <p:cNvPr id="7" name="矩形 6">
            <a:extLst>
              <a:ext uri="{FF2B5EF4-FFF2-40B4-BE49-F238E27FC236}">
                <a16:creationId xmlns:a16="http://schemas.microsoft.com/office/drawing/2014/main" id="{D579EBC4-D0C6-4C5F-86C4-8C381703B181}"/>
              </a:ext>
            </a:extLst>
          </p:cNvPr>
          <p:cNvSpPr/>
          <p:nvPr/>
        </p:nvSpPr>
        <p:spPr>
          <a:xfrm>
            <a:off x="426674" y="2178845"/>
            <a:ext cx="4572000" cy="1998560"/>
          </a:xfrm>
          <a:prstGeom prst="rect">
            <a:avLst/>
          </a:prstGeom>
        </p:spPr>
        <p:txBody>
          <a:bodyPr>
            <a:spAutoFit/>
          </a:bodyPr>
          <a:lstStyle/>
          <a:p>
            <a:pPr indent="360000" algn="just">
              <a:lnSpc>
                <a:spcPct val="150000"/>
              </a:lnSpc>
            </a:pPr>
            <a:r>
              <a:rPr lang="zh-CN" altLang="zh-CN" sz="1200" dirty="0">
                <a:solidFill>
                  <a:srgbClr val="000000"/>
                </a:solidFill>
                <a:latin typeface="NEU-BZ-S92"/>
                <a:ea typeface="方正书宋_GBK"/>
                <a:cs typeface="Times New Roman" panose="02020603050405020304" pitchFamily="18" charset="0"/>
              </a:rPr>
              <a:t>缸体旋转一周</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每个柱塞往复运动一次</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完成一次吸油和压油动作。改变斜盘与缸体中心线的夹角</a:t>
            </a:r>
            <a:r>
              <a:rPr lang="en-US" altLang="zh-CN" sz="1200" i="1" dirty="0">
                <a:solidFill>
                  <a:srgbClr val="000000"/>
                </a:solidFill>
                <a:latin typeface="NEU-BZ-S92"/>
                <a:ea typeface="方正书宋_GBK"/>
                <a:cs typeface="Times New Roman" panose="02020603050405020304" pitchFamily="18" charset="0"/>
              </a:rPr>
              <a:t>δ</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就可改变柱塞的行程长度</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因而改变了泵的排量</a:t>
            </a:r>
            <a:r>
              <a:rPr lang="en-US" altLang="zh-CN" sz="1200" i="1" dirty="0">
                <a:solidFill>
                  <a:srgbClr val="000000"/>
                </a:solidFill>
                <a:latin typeface="NEU-BZ-S92"/>
                <a:ea typeface="方正书宋_GBK"/>
                <a:cs typeface="Times New Roman" panose="02020603050405020304" pitchFamily="18" charset="0"/>
              </a:rPr>
              <a:t>V</a:t>
            </a:r>
            <a:r>
              <a:rPr lang="zh-CN" altLang="zh-CN" sz="1200" dirty="0">
                <a:solidFill>
                  <a:srgbClr val="000000"/>
                </a:solidFill>
                <a:latin typeface="NEU-BZ-S92"/>
                <a:ea typeface="方正书宋_GBK"/>
                <a:cs typeface="Times New Roman" panose="02020603050405020304" pitchFamily="18" charset="0"/>
              </a:rPr>
              <a:t>。也有与图</a:t>
            </a:r>
            <a:r>
              <a:rPr lang="en-US" altLang="zh-CN" sz="1200" dirty="0">
                <a:solidFill>
                  <a:srgbClr val="000000"/>
                </a:solidFill>
                <a:latin typeface="NEU-BZ-S92"/>
                <a:ea typeface="方正书宋_GBK"/>
                <a:cs typeface="Times New Roman" panose="02020603050405020304" pitchFamily="18" charset="0"/>
              </a:rPr>
              <a:t>4-16</a:t>
            </a:r>
            <a:r>
              <a:rPr lang="zh-CN" altLang="zh-CN" sz="1200" dirty="0">
                <a:solidFill>
                  <a:srgbClr val="000000"/>
                </a:solidFill>
                <a:latin typeface="NEU-BZ-S92"/>
                <a:ea typeface="方正书宋_GBK"/>
                <a:cs typeface="Times New Roman" panose="02020603050405020304" pitchFamily="18" charset="0"/>
              </a:rPr>
              <a:t>所示相反的旋转斜盘式轴向柱塞泵</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这种泵的斜盘由泵轴驱动而旋转</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缸体和配油盘则固定不动。泵多采用点接触式柱塞并由各柱塞内单独的弹簧或吸油腔内的预压实现回程。旋转斜盘式柱塞泵的优点是旋转部件的转动惯量较小</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主要缺点是调节旋转斜盘的倾角比较困难。</a:t>
            </a:r>
            <a:endParaRPr lang="zh-CN" altLang="en-US" sz="2400" dirty="0"/>
          </a:p>
        </p:txBody>
      </p:sp>
    </p:spTree>
    <p:extLst>
      <p:ext uri="{BB962C8B-B14F-4D97-AF65-F5344CB8AC3E}">
        <p14:creationId xmlns:p14="http://schemas.microsoft.com/office/powerpoint/2010/main" val="3248523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A3BDB0E0-DE79-4B90-A091-36A32F8BEBC9}"/>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3F567BC-980D-489D-8537-9EE75B291A49}"/>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85C2B1BA-EF38-4E8C-89F9-18D2F7D36DB1}"/>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（一）直轴式轴向柱塞泵</a:t>
            </a:r>
          </a:p>
        </p:txBody>
      </p:sp>
      <p:sp>
        <p:nvSpPr>
          <p:cNvPr id="17" name="直角三角形 16">
            <a:extLst>
              <a:ext uri="{FF2B5EF4-FFF2-40B4-BE49-F238E27FC236}">
                <a16:creationId xmlns:a16="http://schemas.microsoft.com/office/drawing/2014/main" id="{6D3CF8F0-A281-4855-8207-9E9B12601574}"/>
              </a:ext>
            </a:extLst>
          </p:cNvPr>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0155C06D-59D4-4093-A7AE-F91EE262FAD6}"/>
              </a:ext>
            </a:extLst>
          </p:cNvPr>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排量计算</a:t>
            </a:r>
          </a:p>
        </p:txBody>
      </p:sp>
      <p:pic>
        <p:nvPicPr>
          <p:cNvPr id="19" name="4T16.EPS" descr="id:2147504619;FounderCES">
            <a:extLst>
              <a:ext uri="{FF2B5EF4-FFF2-40B4-BE49-F238E27FC236}">
                <a16:creationId xmlns:a16="http://schemas.microsoft.com/office/drawing/2014/main" id="{0F07D5AF-B8C8-4DC5-BF5B-D0A9D214814E}"/>
              </a:ext>
            </a:extLst>
          </p:cNvPr>
          <p:cNvPicPr/>
          <p:nvPr/>
        </p:nvPicPr>
        <p:blipFill>
          <a:blip r:embed="rId2"/>
          <a:stretch>
            <a:fillRect/>
          </a:stretch>
        </p:blipFill>
        <p:spPr>
          <a:xfrm>
            <a:off x="2642911" y="1846024"/>
            <a:ext cx="3903577" cy="1758374"/>
          </a:xfrm>
          <a:prstGeom prst="rect">
            <a:avLst/>
          </a:prstGeom>
        </p:spPr>
      </p:pic>
      <p:sp>
        <p:nvSpPr>
          <p:cNvPr id="20" name="矩形 19">
            <a:extLst>
              <a:ext uri="{FF2B5EF4-FFF2-40B4-BE49-F238E27FC236}">
                <a16:creationId xmlns:a16="http://schemas.microsoft.com/office/drawing/2014/main" id="{1325E7F5-DFEA-465C-8F8C-92B76A56AEC7}"/>
              </a:ext>
            </a:extLst>
          </p:cNvPr>
          <p:cNvSpPr/>
          <p:nvPr/>
        </p:nvSpPr>
        <p:spPr>
          <a:xfrm>
            <a:off x="3624848" y="3562198"/>
            <a:ext cx="2160141" cy="364202"/>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4-16</a:t>
            </a:r>
            <a:r>
              <a:rPr lang="zh-CN" altLang="zh-CN" sz="700" dirty="0">
                <a:solidFill>
                  <a:srgbClr val="000000"/>
                </a:solidFill>
                <a:latin typeface="NEU-BZ-S92"/>
                <a:ea typeface="方正书宋_GBK"/>
                <a:cs typeface="Times New Roman" panose="02020603050405020304" pitchFamily="18" charset="0"/>
              </a:rPr>
              <a:t>　直轴式轴向柱塞泵的工作原理</a:t>
            </a:r>
            <a:endParaRPr lang="zh-CN" altLang="zh-CN" sz="900" dirty="0">
              <a:solidFill>
                <a:srgbClr val="000000"/>
              </a:solidFill>
              <a:latin typeface="NEU-BZ-S92"/>
              <a:ea typeface="方正书宋_GBK"/>
              <a:cs typeface="Times New Roman" panose="02020603050405020304" pitchFamily="18" charset="0"/>
            </a:endParaRPr>
          </a:p>
          <a:p>
            <a:pPr algn="ct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斜盘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柱塞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缸体　</a:t>
            </a: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配油盘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传动轴</a:t>
            </a:r>
            <a:endParaRPr lang="zh-CN" altLang="en-US" sz="1400" dirty="0"/>
          </a:p>
        </p:txBody>
      </p:sp>
      <p:sp>
        <p:nvSpPr>
          <p:cNvPr id="7" name="矩形 6">
            <a:extLst>
              <a:ext uri="{FF2B5EF4-FFF2-40B4-BE49-F238E27FC236}">
                <a16:creationId xmlns:a16="http://schemas.microsoft.com/office/drawing/2014/main" id="{F5B21043-4484-47EA-9B9D-0C48B7404944}"/>
              </a:ext>
            </a:extLst>
          </p:cNvPr>
          <p:cNvSpPr/>
          <p:nvPr/>
        </p:nvSpPr>
        <p:spPr>
          <a:xfrm>
            <a:off x="2051768" y="4048617"/>
            <a:ext cx="4572000" cy="307777"/>
          </a:xfrm>
          <a:prstGeom prst="rect">
            <a:avLst/>
          </a:prstGeom>
        </p:spPr>
        <p:txBody>
          <a:bodyPr>
            <a:spAutoFit/>
          </a:bodyPr>
          <a:lstStyle/>
          <a:p>
            <a:r>
              <a:rPr lang="zh-CN" altLang="en-US" sz="1400" dirty="0"/>
              <a:t>由图</a:t>
            </a:r>
            <a:r>
              <a:rPr lang="en-US" altLang="zh-CN" sz="1400" dirty="0"/>
              <a:t>4-16</a:t>
            </a:r>
            <a:r>
              <a:rPr lang="zh-CN" altLang="en-US" sz="1400" dirty="0"/>
              <a:t>可看出</a:t>
            </a:r>
            <a:r>
              <a:rPr lang="en-US" altLang="zh-CN" sz="1400" dirty="0"/>
              <a:t>,</a:t>
            </a:r>
            <a:r>
              <a:rPr lang="zh-CN" altLang="en-US" sz="1400" dirty="0"/>
              <a:t>直轴式轴向柱塞泵的排量可按下式计算</a:t>
            </a:r>
          </a:p>
        </p:txBody>
      </p:sp>
      <mc:AlternateContent xmlns:mc="http://schemas.openxmlformats.org/markup-compatibility/2006" xmlns:a14="http://schemas.microsoft.com/office/drawing/2010/main">
        <mc:Choice Requires="a14">
          <p:sp>
            <p:nvSpPr>
              <p:cNvPr id="21" name="矩形 20">
                <a:extLst>
                  <a:ext uri="{FF2B5EF4-FFF2-40B4-BE49-F238E27FC236}">
                    <a16:creationId xmlns:a16="http://schemas.microsoft.com/office/drawing/2014/main" id="{6AA4EE9D-5801-4C1A-A5F8-C48B6885A26C}"/>
                  </a:ext>
                </a:extLst>
              </p:cNvPr>
              <p:cNvSpPr/>
              <p:nvPr/>
            </p:nvSpPr>
            <p:spPr>
              <a:xfrm>
                <a:off x="3371324" y="4322051"/>
                <a:ext cx="2318135" cy="510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𝑉</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m:rPr>
                              <m:sty m:val="p"/>
                            </m:rPr>
                            <a:rPr lang="zh-CN" altLang="en-US" sz="1600" i="0">
                              <a:latin typeface="Cambria Math" panose="02040503050406030204" pitchFamily="18" charset="0"/>
                            </a:rPr>
                            <m:t>π</m:t>
                          </m:r>
                        </m:num>
                        <m:den>
                          <m:r>
                            <a:rPr lang="zh-CN" altLang="en-US" sz="1600" i="0">
                              <a:latin typeface="Cambria Math" panose="02040503050406030204" pitchFamily="18" charset="0"/>
                            </a:rPr>
                            <m:t>4</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𝑑</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𝐷</m:t>
                      </m:r>
                      <m:r>
                        <m:rPr>
                          <m:sty m:val="p"/>
                        </m:rPr>
                        <a:rPr lang="zh-CN" altLang="en-US" sz="1600" i="0">
                          <a:latin typeface="Cambria Math" panose="02040503050406030204" pitchFamily="18" charset="0"/>
                        </a:rPr>
                        <m:t>tan</m:t>
                      </m:r>
                      <m:r>
                        <a:rPr lang="zh-CN" altLang="en-US" sz="1600" i="1">
                          <a:latin typeface="Cambria Math" panose="02040503050406030204" pitchFamily="18" charset="0"/>
                        </a:rPr>
                        <m:t>𝛿</m:t>
                      </m:r>
                      <m:r>
                        <a:rPr lang="zh-CN" altLang="en-US" sz="1600" i="1">
                          <a:latin typeface="Cambria Math" panose="02040503050406030204" pitchFamily="18" charset="0"/>
                        </a:rPr>
                        <m:t>𝑧</m:t>
                      </m:r>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24</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21" name="矩形 20">
                <a:extLst>
                  <a:ext uri="{FF2B5EF4-FFF2-40B4-BE49-F238E27FC236}">
                    <a16:creationId xmlns:a16="http://schemas.microsoft.com/office/drawing/2014/main" id="{6AA4EE9D-5801-4C1A-A5F8-C48B6885A26C}"/>
                  </a:ext>
                </a:extLst>
              </p:cNvPr>
              <p:cNvSpPr>
                <a:spLocks noRot="1" noChangeAspect="1" noMove="1" noResize="1" noEditPoints="1" noAdjustHandles="1" noChangeArrowheads="1" noChangeShapeType="1" noTextEdit="1"/>
              </p:cNvSpPr>
              <p:nvPr/>
            </p:nvSpPr>
            <p:spPr>
              <a:xfrm>
                <a:off x="3371324" y="4322051"/>
                <a:ext cx="2318135" cy="510781"/>
              </a:xfrm>
              <a:prstGeom prst="rect">
                <a:avLst/>
              </a:prstGeom>
              <a:blipFill>
                <a:blip r:embed="rId3"/>
                <a:stretch>
                  <a:fillRect b="-3571"/>
                </a:stretch>
              </a:blipFill>
            </p:spPr>
            <p:txBody>
              <a:bodyPr/>
              <a:lstStyle/>
              <a:p>
                <a:r>
                  <a:rPr lang="zh-CN" altLang="en-US">
                    <a:noFill/>
                  </a:rPr>
                  <a:t> </a:t>
                </a:r>
              </a:p>
            </p:txBody>
          </p:sp>
        </mc:Fallback>
      </mc:AlternateContent>
      <p:sp>
        <p:nvSpPr>
          <p:cNvPr id="23" name="矩形 22">
            <a:extLst>
              <a:ext uri="{FF2B5EF4-FFF2-40B4-BE49-F238E27FC236}">
                <a16:creationId xmlns:a16="http://schemas.microsoft.com/office/drawing/2014/main" id="{2BB410AF-AB8D-49AE-B152-0409564088AD}"/>
              </a:ext>
            </a:extLst>
          </p:cNvPr>
          <p:cNvSpPr/>
          <p:nvPr/>
        </p:nvSpPr>
        <p:spPr>
          <a:xfrm>
            <a:off x="6444270" y="2522304"/>
            <a:ext cx="2738342" cy="869469"/>
          </a:xfrm>
          <a:prstGeom prst="rect">
            <a:avLst/>
          </a:prstGeom>
        </p:spPr>
        <p:txBody>
          <a:bodyPr wrap="square">
            <a:spAutoFit/>
          </a:bodyPr>
          <a:lstStyle/>
          <a:p>
            <a:pPr indent="266700">
              <a:lnSpc>
                <a:spcPts val="1575"/>
              </a:lnSpc>
              <a:spcAft>
                <a:spcPts val="0"/>
              </a:spcAft>
            </a:pPr>
            <a:r>
              <a:rPr lang="zh-CN" altLang="zh-CN" sz="900" dirty="0">
                <a:solidFill>
                  <a:srgbClr val="FF0000"/>
                </a:solidFill>
                <a:latin typeface="NEU-BZ-S92"/>
                <a:ea typeface="方正书宋_GBK"/>
                <a:cs typeface="Times New Roman" panose="02020603050405020304" pitchFamily="18" charset="0"/>
              </a:rPr>
              <a:t>式中　</a:t>
            </a:r>
            <a:r>
              <a:rPr lang="en-US" altLang="zh-CN" sz="900" i="1" dirty="0">
                <a:solidFill>
                  <a:srgbClr val="FF0000"/>
                </a:solidFill>
                <a:latin typeface="NEU-BZ-S92"/>
                <a:ea typeface="方正书宋_GBK"/>
                <a:cs typeface="Times New Roman" panose="02020603050405020304" pitchFamily="18" charset="0"/>
              </a:rPr>
              <a:t>d</a:t>
            </a:r>
            <a:r>
              <a:rPr lang="en-US" altLang="zh-CN" sz="900" dirty="0">
                <a:solidFill>
                  <a:srgbClr val="FF0000"/>
                </a:solidFill>
                <a:latin typeface="NEU-BZ-S92"/>
                <a:ea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柱塞直径</a:t>
            </a:r>
            <a:r>
              <a:rPr lang="en-US" altLang="zh-CN" sz="900" dirty="0">
                <a:solidFill>
                  <a:srgbClr val="FF0000"/>
                </a:solidFill>
                <a:latin typeface="方正书宋_GBK"/>
                <a:ea typeface="方正书宋_GBK"/>
                <a:cs typeface="Times New Roman" panose="02020603050405020304" pitchFamily="18" charset="0"/>
              </a:rPr>
              <a:t>;</a:t>
            </a:r>
            <a:endParaRPr lang="zh-CN" altLang="zh-CN" sz="9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latin typeface="NEU-BZ-S92"/>
                <a:ea typeface="方正书宋_GBK"/>
                <a:cs typeface="Times New Roman" panose="02020603050405020304" pitchFamily="18" charset="0"/>
              </a:rPr>
              <a:t>	</a:t>
            </a:r>
            <a:r>
              <a:rPr lang="en-US" altLang="zh-CN" sz="900" i="1" dirty="0">
                <a:solidFill>
                  <a:srgbClr val="FF0000"/>
                </a:solidFill>
                <a:latin typeface="NEU-BZ-S92"/>
                <a:ea typeface="方正书宋_GBK"/>
                <a:cs typeface="Times New Roman" panose="02020603050405020304" pitchFamily="18" charset="0"/>
              </a:rPr>
              <a:t>D</a:t>
            </a:r>
            <a:r>
              <a:rPr lang="en-US" altLang="zh-CN" sz="900" dirty="0">
                <a:solidFill>
                  <a:srgbClr val="FF0000"/>
                </a:solidFill>
                <a:latin typeface="NEU-BZ-S92"/>
                <a:ea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柱塞在缸体上的分布圆直径</a:t>
            </a:r>
            <a:r>
              <a:rPr lang="en-US" altLang="zh-CN" sz="900" dirty="0">
                <a:solidFill>
                  <a:srgbClr val="FF0000"/>
                </a:solidFill>
                <a:latin typeface="方正书宋_GBK"/>
                <a:ea typeface="方正书宋_GBK"/>
                <a:cs typeface="Times New Roman" panose="02020603050405020304" pitchFamily="18" charset="0"/>
              </a:rPr>
              <a:t>;</a:t>
            </a:r>
            <a:endParaRPr lang="zh-CN" altLang="zh-CN" sz="9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900" dirty="0">
                <a:solidFill>
                  <a:srgbClr val="FF0000"/>
                </a:solidFill>
                <a:latin typeface="NEU-BZ-S92"/>
                <a:ea typeface="方正书宋_GBK"/>
                <a:cs typeface="Times New Roman" panose="02020603050405020304" pitchFamily="18" charset="0"/>
              </a:rPr>
              <a:t>	</a:t>
            </a:r>
            <a:r>
              <a:rPr lang="en-US" altLang="zh-CN" sz="900" i="1" dirty="0">
                <a:solidFill>
                  <a:srgbClr val="FF0000"/>
                </a:solidFill>
                <a:latin typeface="NEU-BZ-S92"/>
                <a:ea typeface="方正书宋_GBK"/>
                <a:cs typeface="Times New Roman" panose="02020603050405020304" pitchFamily="18" charset="0"/>
              </a:rPr>
              <a:t>δ</a:t>
            </a:r>
            <a:r>
              <a:rPr lang="en-US" altLang="zh-CN" sz="900" dirty="0">
                <a:solidFill>
                  <a:srgbClr val="FF0000"/>
                </a:solidFill>
                <a:latin typeface="NEU-BZ-S92"/>
                <a:ea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斜盘倾角</a:t>
            </a:r>
            <a:r>
              <a:rPr lang="en-US" altLang="zh-CN" sz="900" dirty="0">
                <a:solidFill>
                  <a:srgbClr val="FF0000"/>
                </a:solidFill>
                <a:latin typeface="方正书宋_GBK"/>
                <a:ea typeface="方正书宋_GBK"/>
                <a:cs typeface="Times New Roman" panose="02020603050405020304" pitchFamily="18" charset="0"/>
              </a:rPr>
              <a:t>;</a:t>
            </a:r>
            <a:endParaRPr lang="zh-CN" altLang="zh-CN" sz="900" dirty="0">
              <a:solidFill>
                <a:srgbClr val="FF0000"/>
              </a:solidFill>
              <a:latin typeface="NEU-BZ-S92"/>
              <a:ea typeface="方正书宋_GBK"/>
              <a:cs typeface="Times New Roman" panose="02020603050405020304" pitchFamily="18" charset="0"/>
            </a:endParaRPr>
          </a:p>
          <a:p>
            <a:r>
              <a:rPr lang="en-US" altLang="zh-CN" sz="900" dirty="0">
                <a:solidFill>
                  <a:srgbClr val="FF0000"/>
                </a:solidFill>
                <a:latin typeface="NEU-BZ-S92"/>
                <a:ea typeface="方正书宋_GBK"/>
                <a:cs typeface="Times New Roman" panose="02020603050405020304" pitchFamily="18" charset="0"/>
              </a:rPr>
              <a:t>	</a:t>
            </a:r>
            <a:r>
              <a:rPr lang="en-US" altLang="zh-CN" sz="900" i="1" dirty="0">
                <a:solidFill>
                  <a:srgbClr val="FF0000"/>
                </a:solidFill>
                <a:latin typeface="NEU-BZ-S92"/>
                <a:ea typeface="方正书宋_GBK"/>
                <a:cs typeface="Times New Roman" panose="02020603050405020304" pitchFamily="18" charset="0"/>
              </a:rPr>
              <a:t>z</a:t>
            </a:r>
            <a:r>
              <a:rPr lang="en-US" altLang="zh-CN" sz="900" dirty="0">
                <a:solidFill>
                  <a:srgbClr val="FF0000"/>
                </a:solidFill>
                <a:latin typeface="NEU-BZ-S92"/>
                <a:ea typeface="方正书宋_GBK"/>
                <a:cs typeface="Times New Roman" panose="02020603050405020304" pitchFamily="18" charset="0"/>
              </a:rPr>
              <a:t>——</a:t>
            </a:r>
            <a:r>
              <a:rPr lang="zh-CN" altLang="zh-CN" sz="900" dirty="0">
                <a:solidFill>
                  <a:srgbClr val="FF0000"/>
                </a:solidFill>
                <a:latin typeface="NEU-BZ-S92"/>
                <a:ea typeface="方正书宋_GBK"/>
                <a:cs typeface="Times New Roman" panose="02020603050405020304" pitchFamily="18" charset="0"/>
              </a:rPr>
              <a:t>柱塞数。</a:t>
            </a:r>
            <a:endParaRPr lang="zh-CN" altLang="en-US" sz="1400" dirty="0">
              <a:solidFill>
                <a:srgbClr val="FF0000"/>
              </a:solidFill>
            </a:endParaRPr>
          </a:p>
        </p:txBody>
      </p:sp>
    </p:spTree>
    <p:extLst>
      <p:ext uri="{BB962C8B-B14F-4D97-AF65-F5344CB8AC3E}">
        <p14:creationId xmlns:p14="http://schemas.microsoft.com/office/powerpoint/2010/main" val="36762578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heel(1)">
                                      <p:cBhvr>
                                        <p:cTn id="7" dur="2000"/>
                                        <p:tgtEl>
                                          <p:spTgt spid="19"/>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26"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wipe(down)">
                                      <p:cBhvr>
                                        <p:cTn id="15" dur="580">
                                          <p:stCondLst>
                                            <p:cond delay="0"/>
                                          </p:stCondLst>
                                        </p:cTn>
                                        <p:tgtEl>
                                          <p:spTgt spid="7"/>
                                        </p:tgtEl>
                                      </p:cBhvr>
                                    </p:animEffect>
                                    <p:anim calcmode="lin" valueType="num">
                                      <p:cBhvr>
                                        <p:cTn id="16"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17"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18"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19"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20"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21" dur="26">
                                          <p:stCondLst>
                                            <p:cond delay="650"/>
                                          </p:stCondLst>
                                        </p:cTn>
                                        <p:tgtEl>
                                          <p:spTgt spid="7"/>
                                        </p:tgtEl>
                                      </p:cBhvr>
                                      <p:to x="100000" y="60000"/>
                                    </p:animScale>
                                    <p:animScale>
                                      <p:cBhvr>
                                        <p:cTn id="22" dur="166" decel="50000">
                                          <p:stCondLst>
                                            <p:cond delay="676"/>
                                          </p:stCondLst>
                                        </p:cTn>
                                        <p:tgtEl>
                                          <p:spTgt spid="7"/>
                                        </p:tgtEl>
                                      </p:cBhvr>
                                      <p:to x="100000" y="100000"/>
                                    </p:animScale>
                                    <p:animScale>
                                      <p:cBhvr>
                                        <p:cTn id="23" dur="26">
                                          <p:stCondLst>
                                            <p:cond delay="1312"/>
                                          </p:stCondLst>
                                        </p:cTn>
                                        <p:tgtEl>
                                          <p:spTgt spid="7"/>
                                        </p:tgtEl>
                                      </p:cBhvr>
                                      <p:to x="100000" y="80000"/>
                                    </p:animScale>
                                    <p:animScale>
                                      <p:cBhvr>
                                        <p:cTn id="24" dur="166" decel="50000">
                                          <p:stCondLst>
                                            <p:cond delay="1338"/>
                                          </p:stCondLst>
                                        </p:cTn>
                                        <p:tgtEl>
                                          <p:spTgt spid="7"/>
                                        </p:tgtEl>
                                      </p:cBhvr>
                                      <p:to x="100000" y="100000"/>
                                    </p:animScale>
                                    <p:animScale>
                                      <p:cBhvr>
                                        <p:cTn id="25" dur="26">
                                          <p:stCondLst>
                                            <p:cond delay="1642"/>
                                          </p:stCondLst>
                                        </p:cTn>
                                        <p:tgtEl>
                                          <p:spTgt spid="7"/>
                                        </p:tgtEl>
                                      </p:cBhvr>
                                      <p:to x="100000" y="90000"/>
                                    </p:animScale>
                                    <p:animScale>
                                      <p:cBhvr>
                                        <p:cTn id="26" dur="166" decel="50000">
                                          <p:stCondLst>
                                            <p:cond delay="1668"/>
                                          </p:stCondLst>
                                        </p:cTn>
                                        <p:tgtEl>
                                          <p:spTgt spid="7"/>
                                        </p:tgtEl>
                                      </p:cBhvr>
                                      <p:to x="100000" y="100000"/>
                                    </p:animScale>
                                    <p:animScale>
                                      <p:cBhvr>
                                        <p:cTn id="27" dur="26">
                                          <p:stCondLst>
                                            <p:cond delay="1808"/>
                                          </p:stCondLst>
                                        </p:cTn>
                                        <p:tgtEl>
                                          <p:spTgt spid="7"/>
                                        </p:tgtEl>
                                      </p:cBhvr>
                                      <p:to x="100000" y="95000"/>
                                    </p:animScale>
                                    <p:animScale>
                                      <p:cBhvr>
                                        <p:cTn id="28" dur="166" decel="50000">
                                          <p:stCondLst>
                                            <p:cond delay="1834"/>
                                          </p:stCondLst>
                                        </p:cTn>
                                        <p:tgtEl>
                                          <p:spTgt spid="7"/>
                                        </p:tgtEl>
                                      </p:cBhvr>
                                      <p:to x="100000" y="100000"/>
                                    </p:animScale>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21">
                                            <p:txEl>
                                              <p:pRg st="0" end="0"/>
                                            </p:txEl>
                                          </p:spTgt>
                                        </p:tgtEl>
                                        <p:attrNameLst>
                                          <p:attrName>style.visibility</p:attrName>
                                        </p:attrNameLst>
                                      </p:cBhvr>
                                      <p:to>
                                        <p:strVal val="visible"/>
                                      </p:to>
                                    </p:set>
                                    <p:animEffect transition="in" filter="wipe(left)">
                                      <p:cBhvr>
                                        <p:cTn id="33" dur="500"/>
                                        <p:tgtEl>
                                          <p:spTgt spid="21">
                                            <p:txEl>
                                              <p:pRg st="0" end="0"/>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p:cTn id="38" dur="500" fill="hold"/>
                                        <p:tgtEl>
                                          <p:spTgt spid="23"/>
                                        </p:tgtEl>
                                        <p:attrNameLst>
                                          <p:attrName>ppt_w</p:attrName>
                                        </p:attrNameLst>
                                      </p:cBhvr>
                                      <p:tavLst>
                                        <p:tav tm="0">
                                          <p:val>
                                            <p:fltVal val="0"/>
                                          </p:val>
                                        </p:tav>
                                        <p:tav tm="100000">
                                          <p:val>
                                            <p:strVal val="#ppt_w"/>
                                          </p:val>
                                        </p:tav>
                                      </p:tavLst>
                                    </p:anim>
                                    <p:anim calcmode="lin" valueType="num">
                                      <p:cBhvr>
                                        <p:cTn id="39" dur="500" fill="hold"/>
                                        <p:tgtEl>
                                          <p:spTgt spid="23"/>
                                        </p:tgtEl>
                                        <p:attrNameLst>
                                          <p:attrName>ppt_h</p:attrName>
                                        </p:attrNameLst>
                                      </p:cBhvr>
                                      <p:tavLst>
                                        <p:tav tm="0">
                                          <p:val>
                                            <p:fltVal val="0"/>
                                          </p:val>
                                        </p:tav>
                                        <p:tav tm="100000">
                                          <p:val>
                                            <p:strVal val="#ppt_h"/>
                                          </p:val>
                                        </p:tav>
                                      </p:tavLst>
                                    </p:anim>
                                    <p:animEffect transition="in" filter="fade">
                                      <p:cBhvr>
                                        <p:cTn id="40"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7" grpId="0"/>
      <p:bldP spid="2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A3BDB0E0-DE79-4B90-A091-36A32F8BEBC9}"/>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83F567BC-980D-489D-8537-9EE75B291A49}"/>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85C2B1BA-EF38-4E8C-89F9-18D2F7D36DB1}"/>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（一）直轴式轴向柱塞泵</a:t>
            </a:r>
          </a:p>
        </p:txBody>
      </p:sp>
      <p:sp>
        <p:nvSpPr>
          <p:cNvPr id="17" name="直角三角形 16">
            <a:extLst>
              <a:ext uri="{FF2B5EF4-FFF2-40B4-BE49-F238E27FC236}">
                <a16:creationId xmlns:a16="http://schemas.microsoft.com/office/drawing/2014/main" id="{6D3CF8F0-A281-4855-8207-9E9B12601574}"/>
              </a:ext>
            </a:extLst>
          </p:cNvPr>
          <p:cNvSpPr/>
          <p:nvPr/>
        </p:nvSpPr>
        <p:spPr>
          <a:xfrm rot="2637755" flipH="1" flipV="1">
            <a:off x="371016" y="19616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0155C06D-59D4-4093-A7AE-F91EE262FAD6}"/>
              </a:ext>
            </a:extLst>
          </p:cNvPr>
          <p:cNvSpPr txBox="1">
            <a:spLocks noChangeArrowheads="1"/>
          </p:cNvSpPr>
          <p:nvPr/>
        </p:nvSpPr>
        <p:spPr bwMode="auto">
          <a:xfrm>
            <a:off x="588275" y="19025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3.</a:t>
            </a:r>
            <a:r>
              <a:rPr lang="zh-CN" altLang="en-US" sz="1400" dirty="0">
                <a:solidFill>
                  <a:srgbClr val="184972"/>
                </a:solidFill>
                <a:latin typeface="黑体" panose="02010609060101010101" pitchFamily="49" charset="-122"/>
                <a:ea typeface="黑体" panose="02010609060101010101" pitchFamily="49" charset="-122"/>
              </a:rPr>
              <a:t>流量脉动</a:t>
            </a:r>
          </a:p>
        </p:txBody>
      </p:sp>
      <p:sp>
        <p:nvSpPr>
          <p:cNvPr id="2" name="矩形 1">
            <a:extLst>
              <a:ext uri="{FF2B5EF4-FFF2-40B4-BE49-F238E27FC236}">
                <a16:creationId xmlns:a16="http://schemas.microsoft.com/office/drawing/2014/main" id="{DDF0687D-04B3-4DED-BAE0-2454CD173C32}"/>
              </a:ext>
            </a:extLst>
          </p:cNvPr>
          <p:cNvSpPr/>
          <p:nvPr/>
        </p:nvSpPr>
        <p:spPr>
          <a:xfrm>
            <a:off x="2244391" y="1991470"/>
            <a:ext cx="4572000" cy="878895"/>
          </a:xfrm>
          <a:prstGeom prst="rect">
            <a:avLst/>
          </a:prstGeom>
        </p:spPr>
        <p:txBody>
          <a:bodyPr>
            <a:spAutoFit/>
          </a:bodyPr>
          <a:lstStyle/>
          <a:p>
            <a:pPr algn="ctr">
              <a:lnSpc>
                <a:spcPct val="150000"/>
              </a:lnSpc>
            </a:pPr>
            <a:r>
              <a:rPr lang="zh-CN" altLang="zh-CN" dirty="0">
                <a:solidFill>
                  <a:srgbClr val="000000"/>
                </a:solidFill>
                <a:latin typeface="NEU-BZ-S92"/>
                <a:ea typeface="方正书宋_GBK"/>
                <a:cs typeface="Times New Roman" panose="02020603050405020304" pitchFamily="18" charset="0"/>
              </a:rPr>
              <a:t>实际上</a:t>
            </a:r>
            <a:r>
              <a:rPr lang="en-US" altLang="zh-CN" dirty="0">
                <a:solidFill>
                  <a:srgbClr val="000000"/>
                </a:solidFill>
                <a:latin typeface="方正书宋_GBK"/>
                <a:cs typeface="Times New Roman" panose="02020603050405020304" pitchFamily="18" charset="0"/>
              </a:rPr>
              <a:t>,</a:t>
            </a:r>
            <a:r>
              <a:rPr lang="zh-CN" altLang="zh-CN" dirty="0">
                <a:solidFill>
                  <a:srgbClr val="000000"/>
                </a:solidFill>
                <a:latin typeface="NEU-BZ-S92"/>
                <a:ea typeface="方正书宋_GBK"/>
                <a:cs typeface="Times New Roman" panose="02020603050405020304" pitchFamily="18" charset="0"/>
              </a:rPr>
              <a:t>轴向柱塞泵的输出流量是脉动的</a:t>
            </a:r>
            <a:r>
              <a:rPr lang="en-US" altLang="zh-CN" dirty="0">
                <a:solidFill>
                  <a:srgbClr val="000000"/>
                </a:solidFill>
                <a:latin typeface="方正书宋_GBK"/>
                <a:cs typeface="Times New Roman" panose="02020603050405020304" pitchFamily="18" charset="0"/>
              </a:rPr>
              <a:t>,</a:t>
            </a:r>
          </a:p>
          <a:p>
            <a:pPr algn="ctr">
              <a:lnSpc>
                <a:spcPct val="150000"/>
              </a:lnSpc>
            </a:pPr>
            <a:r>
              <a:rPr lang="zh-CN" altLang="zh-CN" dirty="0">
                <a:solidFill>
                  <a:srgbClr val="000000"/>
                </a:solidFill>
                <a:latin typeface="NEU-BZ-S92"/>
                <a:ea typeface="方正书宋_GBK"/>
                <a:cs typeface="Times New Roman" panose="02020603050405020304" pitchFamily="18" charset="0"/>
              </a:rPr>
              <a:t>当柱塞数</a:t>
            </a:r>
            <a:r>
              <a:rPr lang="en-US" altLang="zh-CN" i="1" dirty="0">
                <a:solidFill>
                  <a:srgbClr val="000000"/>
                </a:solidFill>
                <a:latin typeface="NEU-BZ-S92"/>
                <a:ea typeface="方正书宋_GBK"/>
                <a:cs typeface="Times New Roman" panose="02020603050405020304" pitchFamily="18" charset="0"/>
              </a:rPr>
              <a:t>z</a:t>
            </a:r>
            <a:r>
              <a:rPr lang="zh-CN" altLang="zh-CN" dirty="0">
                <a:solidFill>
                  <a:srgbClr val="000000"/>
                </a:solidFill>
                <a:latin typeface="NEU-BZ-S92"/>
                <a:ea typeface="方正书宋_GBK"/>
                <a:cs typeface="Times New Roman" panose="02020603050405020304" pitchFamily="18" charset="0"/>
              </a:rPr>
              <a:t>为单数时</a:t>
            </a:r>
            <a:r>
              <a:rPr lang="en-US" altLang="zh-CN" dirty="0">
                <a:solidFill>
                  <a:srgbClr val="000000"/>
                </a:solidFill>
                <a:latin typeface="方正书宋_GBK"/>
                <a:cs typeface="Times New Roman" panose="02020603050405020304" pitchFamily="18" charset="0"/>
              </a:rPr>
              <a:t>,</a:t>
            </a:r>
            <a:r>
              <a:rPr lang="zh-CN" altLang="zh-CN" dirty="0">
                <a:solidFill>
                  <a:srgbClr val="000000"/>
                </a:solidFill>
                <a:latin typeface="NEU-BZ-S92"/>
                <a:ea typeface="方正书宋_GBK"/>
                <a:cs typeface="Times New Roman" panose="02020603050405020304" pitchFamily="18" charset="0"/>
              </a:rPr>
              <a:t>脉动较小</a:t>
            </a:r>
            <a:r>
              <a:rPr lang="en-US" altLang="zh-CN" dirty="0">
                <a:solidFill>
                  <a:srgbClr val="000000"/>
                </a:solidFill>
                <a:latin typeface="方正书宋_GBK"/>
                <a:cs typeface="Times New Roman" panose="02020603050405020304" pitchFamily="18" charset="0"/>
              </a:rPr>
              <a:t>,</a:t>
            </a:r>
            <a:r>
              <a:rPr lang="zh-CN" altLang="zh-CN" dirty="0">
                <a:solidFill>
                  <a:srgbClr val="000000"/>
                </a:solidFill>
                <a:latin typeface="NEU-BZ-S92"/>
                <a:ea typeface="方正书宋_GBK"/>
                <a:cs typeface="Times New Roman" panose="02020603050405020304" pitchFamily="18" charset="0"/>
              </a:rPr>
              <a:t>其脉动率为</a:t>
            </a:r>
            <a:endParaRPr lang="zh-CN" altLang="en-US" dirty="0"/>
          </a:p>
        </p:txBody>
      </p:sp>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09847EBE-F56D-4302-860F-A99B194CE638}"/>
                  </a:ext>
                </a:extLst>
              </p:cNvPr>
              <p:cNvSpPr/>
              <p:nvPr/>
            </p:nvSpPr>
            <p:spPr>
              <a:xfrm>
                <a:off x="3351639" y="3046430"/>
                <a:ext cx="2357505" cy="562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𝜎</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π</m:t>
                          </m:r>
                        </m:num>
                        <m:den>
                          <m:r>
                            <a:rPr lang="zh-CN" altLang="en-US" i="0">
                              <a:latin typeface="Cambria Math" panose="02040503050406030204" pitchFamily="18" charset="0"/>
                            </a:rPr>
                            <m:t>2</m:t>
                          </m:r>
                          <m:r>
                            <a:rPr lang="zh-CN" altLang="en-US" i="1">
                              <a:latin typeface="Cambria Math" panose="02040503050406030204" pitchFamily="18" charset="0"/>
                            </a:rPr>
                            <m:t>𝑧</m:t>
                          </m:r>
                        </m:den>
                      </m:f>
                      <m:r>
                        <m:rPr>
                          <m:sty m:val="p"/>
                        </m:rPr>
                        <a:rPr lang="zh-CN" altLang="en-US" i="0">
                          <a:latin typeface="Cambria Math" panose="02040503050406030204" pitchFamily="18" charset="0"/>
                        </a:rPr>
                        <m:t>tan</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π</m:t>
                          </m:r>
                        </m:num>
                        <m:den>
                          <m:r>
                            <a:rPr lang="zh-CN" altLang="en-US" i="0">
                              <a:latin typeface="Cambria Math" panose="02040503050406030204" pitchFamily="18" charset="0"/>
                            </a:rPr>
                            <m:t>4</m:t>
                          </m:r>
                          <m:r>
                            <a:rPr lang="zh-CN" altLang="en-US" i="1">
                              <a:latin typeface="Cambria Math" panose="02040503050406030204" pitchFamily="18" charset="0"/>
                            </a:rPr>
                            <m:t>𝑧</m:t>
                          </m:r>
                        </m:den>
                      </m:f>
                      <m:r>
                        <m:rPr>
                          <m:nor/>
                        </m:rPr>
                        <a:rPr lang="zh-CN" altLang="en-US" i="1">
                          <a:latin typeface="Cambria Math" panose="02040503050406030204" pitchFamily="18" charset="0"/>
                        </a:rPr>
                        <m:t>(</m:t>
                      </m:r>
                      <m:r>
                        <a:rPr lang="zh-CN" altLang="en-US" i="0">
                          <a:latin typeface="Cambria Math" panose="02040503050406030204" pitchFamily="18" charset="0"/>
                        </a:rPr>
                        <m:t>4</m:t>
                      </m:r>
                      <m:r>
                        <m:rPr>
                          <m:nor/>
                        </m:rPr>
                        <a:rPr lang="zh-CN" altLang="en-US" i="1">
                          <a:latin typeface="Cambria Math" panose="02040503050406030204" pitchFamily="18" charset="0"/>
                        </a:rPr>
                        <m:t>−</m:t>
                      </m:r>
                      <m:r>
                        <a:rPr lang="zh-CN" altLang="en-US" i="0">
                          <a:latin typeface="Cambria Math" panose="02040503050406030204" pitchFamily="18" charset="0"/>
                        </a:rPr>
                        <m:t>25</m:t>
                      </m:r>
                      <m:r>
                        <m:rPr>
                          <m:nor/>
                        </m:rPr>
                        <a:rPr lang="zh-CN" altLang="en-US" i="1">
                          <a:latin typeface="Cambria Math" panose="02040503050406030204" pitchFamily="18" charset="0"/>
                        </a:rPr>
                        <m:t>)</m:t>
                      </m:r>
                    </m:oMath>
                  </m:oMathPara>
                </a14:m>
                <a:endParaRPr lang="zh-CN" altLang="en-US" dirty="0"/>
              </a:p>
            </p:txBody>
          </p:sp>
        </mc:Choice>
        <mc:Fallback xmlns="">
          <p:sp>
            <p:nvSpPr>
              <p:cNvPr id="4" name="矩形 3">
                <a:extLst>
                  <a:ext uri="{FF2B5EF4-FFF2-40B4-BE49-F238E27FC236}">
                    <a16:creationId xmlns:a16="http://schemas.microsoft.com/office/drawing/2014/main" id="{09847EBE-F56D-4302-860F-A99B194CE638}"/>
                  </a:ext>
                </a:extLst>
              </p:cNvPr>
              <p:cNvSpPr>
                <a:spLocks noRot="1" noChangeAspect="1" noMove="1" noResize="1" noEditPoints="1" noAdjustHandles="1" noChangeArrowheads="1" noChangeShapeType="1" noTextEdit="1"/>
              </p:cNvSpPr>
              <p:nvPr/>
            </p:nvSpPr>
            <p:spPr>
              <a:xfrm>
                <a:off x="3351639" y="3046430"/>
                <a:ext cx="2357505" cy="562975"/>
              </a:xfrm>
              <a:prstGeom prst="rect">
                <a:avLst/>
              </a:prstGeom>
              <a:blipFill>
                <a:blip r:embed="rId2"/>
                <a:stretch>
                  <a:fillRect/>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395C2B14-1213-48DA-B8AC-2AA265254E77}"/>
              </a:ext>
            </a:extLst>
          </p:cNvPr>
          <p:cNvSpPr/>
          <p:nvPr/>
        </p:nvSpPr>
        <p:spPr>
          <a:xfrm>
            <a:off x="1715600" y="3946449"/>
            <a:ext cx="6567975" cy="297517"/>
          </a:xfrm>
          <a:prstGeom prst="rect">
            <a:avLst/>
          </a:prstGeom>
        </p:spPr>
        <p:txBody>
          <a:bodyPr wrap="square">
            <a:spAutoFit/>
          </a:bodyPr>
          <a:lstStyle/>
          <a:p>
            <a:pPr indent="266700">
              <a:lnSpc>
                <a:spcPts val="1575"/>
              </a:lnSpc>
              <a:spcAft>
                <a:spcPts val="0"/>
              </a:spcAft>
            </a:pPr>
            <a:r>
              <a:rPr lang="zh-CN" altLang="zh-CN" dirty="0">
                <a:solidFill>
                  <a:srgbClr val="000000"/>
                </a:solidFill>
                <a:cs typeface="Times New Roman" panose="02020603050405020304" pitchFamily="18" charset="0"/>
              </a:rPr>
              <a:t>因此</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一般常用的柱塞数视流量大小</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取</a:t>
            </a:r>
            <a:r>
              <a:rPr lang="en-US" altLang="zh-CN" dirty="0">
                <a:solidFill>
                  <a:srgbClr val="000000"/>
                </a:solidFill>
                <a:cs typeface="Times New Roman" panose="02020603050405020304" pitchFamily="18" charset="0"/>
              </a:rPr>
              <a:t>7</a:t>
            </a:r>
            <a:r>
              <a:rPr lang="zh-CN" altLang="zh-CN" dirty="0">
                <a:solidFill>
                  <a:srgbClr val="000000"/>
                </a:solidFill>
                <a:cs typeface="Times New Roman" panose="02020603050405020304" pitchFamily="18" charset="0"/>
              </a:rPr>
              <a:t>、</a:t>
            </a:r>
            <a:r>
              <a:rPr lang="en-US" altLang="zh-CN" dirty="0">
                <a:solidFill>
                  <a:srgbClr val="000000"/>
                </a:solidFill>
                <a:cs typeface="Times New Roman" panose="02020603050405020304" pitchFamily="18" charset="0"/>
              </a:rPr>
              <a:t>9</a:t>
            </a:r>
            <a:r>
              <a:rPr lang="zh-CN" altLang="zh-CN" dirty="0">
                <a:solidFill>
                  <a:srgbClr val="000000"/>
                </a:solidFill>
                <a:cs typeface="Times New Roman" panose="02020603050405020304" pitchFamily="18" charset="0"/>
              </a:rPr>
              <a:t>或</a:t>
            </a:r>
            <a:r>
              <a:rPr lang="en-US" altLang="zh-CN" dirty="0">
                <a:solidFill>
                  <a:srgbClr val="000000"/>
                </a:solidFill>
                <a:cs typeface="Times New Roman" panose="02020603050405020304" pitchFamily="18" charset="0"/>
              </a:rPr>
              <a:t>11</a:t>
            </a:r>
            <a:r>
              <a:rPr lang="zh-CN" altLang="zh-CN" dirty="0">
                <a:solidFill>
                  <a:srgbClr val="000000"/>
                </a:solidFill>
                <a:cs typeface="Times New Roman" panose="02020603050405020304" pitchFamily="18" charset="0"/>
              </a:rPr>
              <a:t>个。</a:t>
            </a:r>
          </a:p>
        </p:txBody>
      </p:sp>
    </p:spTree>
    <p:extLst>
      <p:ext uri="{BB962C8B-B14F-4D97-AF65-F5344CB8AC3E}">
        <p14:creationId xmlns:p14="http://schemas.microsoft.com/office/powerpoint/2010/main" val="2167382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8" fill="hold"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wipe(lef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7"/>
                                        </p:tgtEl>
                                        <p:attrNameLst>
                                          <p:attrName>style.visibility</p:attrName>
                                        </p:attrNameLst>
                                      </p:cBhvr>
                                      <p:to>
                                        <p:strVal val="visible"/>
                                      </p:to>
                                    </p:set>
                                    <p:anim calcmode="lin" valueType="num">
                                      <p:cBhvr additive="base">
                                        <p:cTn id="18" dur="500" fill="hold"/>
                                        <p:tgtEl>
                                          <p:spTgt spid="7"/>
                                        </p:tgtEl>
                                        <p:attrNameLst>
                                          <p:attrName>ppt_x</p:attrName>
                                        </p:attrNameLst>
                                      </p:cBhvr>
                                      <p:tavLst>
                                        <p:tav tm="0">
                                          <p:val>
                                            <p:strVal val="#ppt_x"/>
                                          </p:val>
                                        </p:tav>
                                        <p:tav tm="100000">
                                          <p:val>
                                            <p:strVal val="#ppt_x"/>
                                          </p:val>
                                        </p:tav>
                                      </p:tavLst>
                                    </p:anim>
                                    <p:anim calcmode="lin" valueType="num">
                                      <p:cBhvr additive="base">
                                        <p:cTn id="19"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B205DF06-C9BD-4A81-96D4-DE9BFD848968}"/>
              </a:ext>
            </a:extLst>
          </p:cNvPr>
          <p:cNvSpPr txBox="1">
            <a:spLocks noChangeArrowheads="1"/>
          </p:cNvSpPr>
          <p:nvPr/>
        </p:nvSpPr>
        <p:spPr bwMode="auto">
          <a:xfrm>
            <a:off x="1957493" y="1558207"/>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一、</a:t>
            </a:r>
          </a:p>
        </p:txBody>
      </p:sp>
      <p:sp>
        <p:nvSpPr>
          <p:cNvPr id="4" name="矩形 3">
            <a:extLst>
              <a:ext uri="{FF2B5EF4-FFF2-40B4-BE49-F238E27FC236}">
                <a16:creationId xmlns:a16="http://schemas.microsoft.com/office/drawing/2014/main" id="{FAE06C64-609A-4F36-A730-9AD9211085B4}"/>
              </a:ext>
            </a:extLst>
          </p:cNvPr>
          <p:cNvSpPr/>
          <p:nvPr/>
        </p:nvSpPr>
        <p:spPr>
          <a:xfrm>
            <a:off x="3637277" y="1910420"/>
            <a:ext cx="3244429"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概述</a:t>
            </a:r>
          </a:p>
        </p:txBody>
      </p:sp>
    </p:spTree>
    <p:extLst>
      <p:ext uri="{BB962C8B-B14F-4D97-AF65-F5344CB8AC3E}">
        <p14:creationId xmlns:p14="http://schemas.microsoft.com/office/powerpoint/2010/main" val="408940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0F98E8BC-C0DD-4804-BFA3-CB4938264C86}"/>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696012F0-7318-48F0-AE29-195F4029D71B}"/>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2CCBB0E-2B8A-4A87-8996-0E899926A3A7}"/>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（二）斜轴式轴向柱塞泵</a:t>
            </a:r>
          </a:p>
        </p:txBody>
      </p:sp>
      <p:sp>
        <p:nvSpPr>
          <p:cNvPr id="4" name="矩形 3">
            <a:extLst>
              <a:ext uri="{FF2B5EF4-FFF2-40B4-BE49-F238E27FC236}">
                <a16:creationId xmlns:a16="http://schemas.microsoft.com/office/drawing/2014/main" id="{0EA87D2D-11A0-4E76-9137-0D3601667E55}"/>
              </a:ext>
            </a:extLst>
          </p:cNvPr>
          <p:cNvSpPr/>
          <p:nvPr/>
        </p:nvSpPr>
        <p:spPr>
          <a:xfrm>
            <a:off x="3776557" y="1930319"/>
            <a:ext cx="4572000" cy="2313647"/>
          </a:xfrm>
          <a:prstGeom prst="rect">
            <a:avLst/>
          </a:prstGeom>
        </p:spPr>
        <p:txBody>
          <a:bodyPr>
            <a:spAutoFit/>
          </a:bodyPr>
          <a:lstStyle/>
          <a:p>
            <a:pPr indent="360000" algn="just">
              <a:lnSpc>
                <a:spcPct val="150000"/>
              </a:lnSpc>
            </a:pPr>
            <a:r>
              <a:rPr lang="zh-CN" altLang="en-US" sz="1400" dirty="0"/>
              <a:t>这种轴向柱塞泵的传动轴中心线与缸体中心线倾斜一个角度</a:t>
            </a:r>
            <a:r>
              <a:rPr lang="en-US" altLang="zh-CN" sz="1400" dirty="0"/>
              <a:t>γ,</a:t>
            </a:r>
            <a:r>
              <a:rPr lang="zh-CN" altLang="en-US" sz="1400" dirty="0"/>
              <a:t>故称斜轴式轴向柱塞泵</a:t>
            </a:r>
            <a:r>
              <a:rPr lang="en-US" altLang="zh-CN" sz="1400" dirty="0"/>
              <a:t>,</a:t>
            </a:r>
            <a:r>
              <a:rPr lang="zh-CN" altLang="en-US" sz="1400" dirty="0"/>
              <a:t>目前应用比较广泛的是无铰斜轴式柱塞泵。图</a:t>
            </a:r>
            <a:r>
              <a:rPr lang="en-US" altLang="zh-CN" sz="1400" dirty="0"/>
              <a:t>4-17</a:t>
            </a:r>
            <a:r>
              <a:rPr lang="zh-CN" altLang="en-US" sz="1400" dirty="0"/>
              <a:t>所示为该泵的工作原理。</a:t>
            </a:r>
          </a:p>
          <a:p>
            <a:pPr indent="360000" algn="just">
              <a:lnSpc>
                <a:spcPct val="150000"/>
              </a:lnSpc>
            </a:pPr>
            <a:r>
              <a:rPr lang="zh-CN" altLang="en-US" sz="1400" dirty="0"/>
              <a:t>当主轴</a:t>
            </a:r>
            <a:r>
              <a:rPr lang="en-US" altLang="zh-CN" sz="1400" dirty="0"/>
              <a:t>1</a:t>
            </a:r>
            <a:r>
              <a:rPr lang="zh-CN" altLang="en-US" sz="1400" dirty="0"/>
              <a:t>转动时</a:t>
            </a:r>
            <a:r>
              <a:rPr lang="en-US" altLang="zh-CN" sz="1400" dirty="0"/>
              <a:t>,</a:t>
            </a:r>
            <a:r>
              <a:rPr lang="zh-CN" altLang="en-US" sz="1400" dirty="0"/>
              <a:t>通过连杆</a:t>
            </a:r>
            <a:r>
              <a:rPr lang="en-US" altLang="zh-CN" sz="1400" dirty="0"/>
              <a:t>2</a:t>
            </a:r>
            <a:r>
              <a:rPr lang="zh-CN" altLang="en-US" sz="1400" dirty="0"/>
              <a:t>的侧面和柱塞</a:t>
            </a:r>
            <a:r>
              <a:rPr lang="en-US" altLang="zh-CN" sz="1400" dirty="0"/>
              <a:t>3</a:t>
            </a:r>
            <a:r>
              <a:rPr lang="zh-CN" altLang="en-US" sz="1400" dirty="0"/>
              <a:t>的内壁接触带动缸体</a:t>
            </a:r>
            <a:r>
              <a:rPr lang="en-US" altLang="zh-CN" sz="1400" dirty="0"/>
              <a:t>4</a:t>
            </a:r>
            <a:r>
              <a:rPr lang="zh-CN" altLang="en-US" sz="1400" dirty="0"/>
              <a:t>转动。同时</a:t>
            </a:r>
            <a:r>
              <a:rPr lang="en-US" altLang="zh-CN" sz="1400" dirty="0"/>
              <a:t>,</a:t>
            </a:r>
            <a:r>
              <a:rPr lang="zh-CN" altLang="en-US" sz="1400" dirty="0"/>
              <a:t>柱塞在缸体的柱塞孔中作往复运动</a:t>
            </a:r>
            <a:r>
              <a:rPr lang="en-US" altLang="zh-CN" sz="1400" dirty="0"/>
              <a:t>,</a:t>
            </a:r>
            <a:r>
              <a:rPr lang="zh-CN" altLang="en-US" sz="1400" dirty="0"/>
              <a:t>实现吸油和压油。其排量计算公式与直轴式轴向柱塞泵相同</a:t>
            </a:r>
            <a:r>
              <a:rPr lang="en-US" altLang="zh-CN" sz="1400" dirty="0"/>
              <a:t>,</a:t>
            </a:r>
            <a:r>
              <a:rPr lang="zh-CN" altLang="en-US" sz="1400" dirty="0"/>
              <a:t>用缸体倾角</a:t>
            </a:r>
            <a:r>
              <a:rPr lang="en-US" altLang="zh-CN" sz="1400" dirty="0"/>
              <a:t>γ</a:t>
            </a:r>
            <a:r>
              <a:rPr lang="zh-CN" altLang="en-US" sz="1400" dirty="0"/>
              <a:t>代替公式中斜盘的倾角</a:t>
            </a:r>
            <a:r>
              <a:rPr lang="en-US" altLang="zh-CN" sz="1400" dirty="0"/>
              <a:t>δ</a:t>
            </a:r>
            <a:r>
              <a:rPr lang="zh-CN" altLang="en-US" sz="1400" dirty="0"/>
              <a:t>即可。</a:t>
            </a:r>
          </a:p>
        </p:txBody>
      </p:sp>
      <p:pic>
        <p:nvPicPr>
          <p:cNvPr id="19" name="4T17.EPS">
            <a:extLst>
              <a:ext uri="{FF2B5EF4-FFF2-40B4-BE49-F238E27FC236}">
                <a16:creationId xmlns:a16="http://schemas.microsoft.com/office/drawing/2014/main" id="{AD0405FB-D2A9-4206-AAB7-6A9158209E78}"/>
              </a:ext>
            </a:extLst>
          </p:cNvPr>
          <p:cNvPicPr/>
          <p:nvPr/>
        </p:nvPicPr>
        <p:blipFill>
          <a:blip r:embed="rId2"/>
          <a:stretch>
            <a:fillRect/>
          </a:stretch>
        </p:blipFill>
        <p:spPr>
          <a:xfrm>
            <a:off x="588275" y="1926136"/>
            <a:ext cx="2422743" cy="2036552"/>
          </a:xfrm>
          <a:prstGeom prst="rect">
            <a:avLst/>
          </a:prstGeom>
        </p:spPr>
      </p:pic>
      <p:sp>
        <p:nvSpPr>
          <p:cNvPr id="21" name="矩形 20">
            <a:extLst>
              <a:ext uri="{FF2B5EF4-FFF2-40B4-BE49-F238E27FC236}">
                <a16:creationId xmlns:a16="http://schemas.microsoft.com/office/drawing/2014/main" id="{A5CBE2D8-EBE6-4EA3-8224-17B698FC602B}"/>
              </a:ext>
            </a:extLst>
          </p:cNvPr>
          <p:cNvSpPr/>
          <p:nvPr/>
        </p:nvSpPr>
        <p:spPr>
          <a:xfrm>
            <a:off x="-450073" y="3962688"/>
            <a:ext cx="4572000" cy="364202"/>
          </a:xfrm>
          <a:prstGeom prst="rect">
            <a:avLst/>
          </a:prstGeom>
        </p:spPr>
        <p:txBody>
          <a:bodyPr>
            <a:spAutoFit/>
          </a:bodyPr>
          <a:lstStyle/>
          <a:p>
            <a:pPr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4-17</a:t>
            </a:r>
            <a:r>
              <a:rPr lang="zh-CN" altLang="zh-CN" sz="700" dirty="0">
                <a:solidFill>
                  <a:srgbClr val="000000"/>
                </a:solidFill>
                <a:latin typeface="NEU-BZ-S92"/>
                <a:ea typeface="方正书宋_GBK"/>
                <a:cs typeface="Times New Roman" panose="02020603050405020304" pitchFamily="18" charset="0"/>
              </a:rPr>
              <a:t>　无铰斜轴式柱塞泵工作原理</a:t>
            </a:r>
            <a:endParaRPr lang="zh-CN" altLang="zh-CN" sz="900" dirty="0">
              <a:solidFill>
                <a:srgbClr val="000000"/>
              </a:solidFill>
              <a:latin typeface="NEU-BZ-S92"/>
              <a:ea typeface="方正书宋_GBK"/>
              <a:cs typeface="Times New Roman" panose="02020603050405020304" pitchFamily="18" charset="0"/>
            </a:endParaRPr>
          </a:p>
          <a:p>
            <a:pPr algn="ct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主轴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连杆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柱塞　</a:t>
            </a: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缸体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配流盘</a:t>
            </a:r>
            <a:endParaRPr lang="zh-CN" altLang="en-US" sz="1400" dirty="0"/>
          </a:p>
        </p:txBody>
      </p:sp>
      <p:sp>
        <p:nvSpPr>
          <p:cNvPr id="22" name="圆角矩形 6">
            <a:extLst>
              <a:ext uri="{FF2B5EF4-FFF2-40B4-BE49-F238E27FC236}">
                <a16:creationId xmlns:a16="http://schemas.microsoft.com/office/drawing/2014/main" id="{4B2005A4-C745-4092-A3AB-F1C0AF3B88C5}"/>
              </a:ext>
            </a:extLst>
          </p:cNvPr>
          <p:cNvSpPr/>
          <p:nvPr/>
        </p:nvSpPr>
        <p:spPr>
          <a:xfrm>
            <a:off x="3590420" y="1817988"/>
            <a:ext cx="4926928" cy="259415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t> </a:t>
            </a:r>
            <a:endParaRPr lang="zh-CN" altLang="en-US" sz="1600" dirty="0"/>
          </a:p>
        </p:txBody>
      </p:sp>
    </p:spTree>
    <p:extLst>
      <p:ext uri="{BB962C8B-B14F-4D97-AF65-F5344CB8AC3E}">
        <p14:creationId xmlns:p14="http://schemas.microsoft.com/office/powerpoint/2010/main" val="2691441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1000"/>
                                        <p:tgtEl>
                                          <p:spTgt spid="22"/>
                                        </p:tgtEl>
                                      </p:cBhvr>
                                    </p:animEffect>
                                    <p:anim calcmode="lin" valueType="num">
                                      <p:cBhvr>
                                        <p:cTn id="8" dur="1000" fill="hold"/>
                                        <p:tgtEl>
                                          <p:spTgt spid="22"/>
                                        </p:tgtEl>
                                        <p:attrNameLst>
                                          <p:attrName>ppt_x</p:attrName>
                                        </p:attrNameLst>
                                      </p:cBhvr>
                                      <p:tavLst>
                                        <p:tav tm="0">
                                          <p:val>
                                            <p:strVal val="#ppt_x"/>
                                          </p:val>
                                        </p:tav>
                                        <p:tav tm="100000">
                                          <p:val>
                                            <p:strVal val="#ppt_x"/>
                                          </p:val>
                                        </p:tav>
                                      </p:tavLst>
                                    </p:anim>
                                    <p:anim calcmode="lin" valueType="num">
                                      <p:cBhvr>
                                        <p:cTn id="9"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2"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4" name="矩形 3">
            <a:extLst>
              <a:ext uri="{FF2B5EF4-FFF2-40B4-BE49-F238E27FC236}">
                <a16:creationId xmlns:a16="http://schemas.microsoft.com/office/drawing/2014/main" id="{EB67E2EE-6887-4AFE-8C96-DEB2EC393307}"/>
              </a:ext>
            </a:extLst>
          </p:cNvPr>
          <p:cNvSpPr/>
          <p:nvPr/>
        </p:nvSpPr>
        <p:spPr>
          <a:xfrm>
            <a:off x="66379" y="995281"/>
            <a:ext cx="4572000" cy="830997"/>
          </a:xfrm>
          <a:prstGeom prst="rect">
            <a:avLst/>
          </a:prstGeom>
        </p:spPr>
        <p:txBody>
          <a:bodyPr>
            <a:spAutoFit/>
          </a:bodyPr>
          <a:lstStyle/>
          <a:p>
            <a:pPr algn="ctr">
              <a:lnSpc>
                <a:spcPct val="150000"/>
              </a:lnSpc>
            </a:pPr>
            <a:r>
              <a:rPr lang="zh-CN" altLang="en-US" sz="1400" dirty="0"/>
              <a:t>斜轴式轴向柱塞泵与直轴式轴向柱塞泵相比</a:t>
            </a:r>
            <a:r>
              <a:rPr lang="en-US" altLang="zh-CN" sz="1400" dirty="0"/>
              <a:t>,</a:t>
            </a:r>
          </a:p>
          <a:p>
            <a:pPr algn="ctr">
              <a:lnSpc>
                <a:spcPct val="150000"/>
              </a:lnSpc>
            </a:pPr>
            <a:r>
              <a:rPr lang="zh-CN" altLang="en-US" b="1" dirty="0">
                <a:solidFill>
                  <a:srgbClr val="FF0000"/>
                </a:solidFill>
              </a:rPr>
              <a:t>具有如下优点</a:t>
            </a:r>
            <a:r>
              <a:rPr lang="en-US" altLang="zh-CN" sz="1400" dirty="0"/>
              <a:t>:</a:t>
            </a:r>
            <a:endParaRPr lang="zh-CN" altLang="en-US" sz="1400" dirty="0"/>
          </a:p>
        </p:txBody>
      </p:sp>
      <p:sp>
        <p:nvSpPr>
          <p:cNvPr id="17" name="矩形 16">
            <a:extLst>
              <a:ext uri="{FF2B5EF4-FFF2-40B4-BE49-F238E27FC236}">
                <a16:creationId xmlns:a16="http://schemas.microsoft.com/office/drawing/2014/main" id="{968575C2-631A-45EB-A46F-EDD49CDC6DA7}"/>
              </a:ext>
            </a:extLst>
          </p:cNvPr>
          <p:cNvSpPr/>
          <p:nvPr/>
        </p:nvSpPr>
        <p:spPr>
          <a:xfrm>
            <a:off x="1056142" y="2339551"/>
            <a:ext cx="3182281" cy="261610"/>
          </a:xfrm>
          <a:prstGeom prst="rect">
            <a:avLst/>
          </a:prstGeom>
        </p:spPr>
        <p:txBody>
          <a:bodyPr wrap="none">
            <a:spAutoFit/>
          </a:bodyPr>
          <a:lstStyle/>
          <a:p>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柱塞的侧向力小</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因而由此引起的摩擦损失很小。</a:t>
            </a:r>
            <a:endParaRPr lang="zh-CN" altLang="en-US" dirty="0">
              <a:solidFill>
                <a:schemeClr val="bg1"/>
              </a:solidFill>
            </a:endParaRPr>
          </a:p>
        </p:txBody>
      </p:sp>
      <p:sp>
        <p:nvSpPr>
          <p:cNvPr id="19" name="矩形 18">
            <a:extLst>
              <a:ext uri="{FF2B5EF4-FFF2-40B4-BE49-F238E27FC236}">
                <a16:creationId xmlns:a16="http://schemas.microsoft.com/office/drawing/2014/main" id="{604FEABC-91C4-4617-A4B9-7648F57064EC}"/>
              </a:ext>
            </a:extLst>
          </p:cNvPr>
          <p:cNvSpPr/>
          <p:nvPr/>
        </p:nvSpPr>
        <p:spPr>
          <a:xfrm>
            <a:off x="1193087" y="3682910"/>
            <a:ext cx="2767713" cy="600164"/>
          </a:xfrm>
          <a:prstGeom prst="rect">
            <a:avLst/>
          </a:prstGeom>
        </p:spPr>
        <p:txBody>
          <a:bodyPr wrap="square">
            <a:spAutoFit/>
          </a:bodyPr>
          <a:lstStyle/>
          <a:p>
            <a:pPr algn="just"/>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主轴与缸体的轴线夹角较大</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斜轴式泵一般为</a:t>
            </a:r>
            <a:r>
              <a:rPr lang="en-US" altLang="zh-CN" sz="1100" dirty="0">
                <a:solidFill>
                  <a:schemeClr val="bg1"/>
                </a:solidFill>
                <a:latin typeface="Times New Roman" panose="02020603050405020304" pitchFamily="18" charset="0"/>
                <a:ea typeface="黑体" panose="02010609060101010101" pitchFamily="49" charset="-122"/>
              </a:rPr>
              <a:t>25°,</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最大达</a:t>
            </a:r>
            <a:r>
              <a:rPr lang="en-US" altLang="zh-CN" sz="1100" dirty="0">
                <a:solidFill>
                  <a:schemeClr val="bg1"/>
                </a:solidFill>
                <a:latin typeface="Times New Roman" panose="02020603050405020304" pitchFamily="18" charset="0"/>
                <a:ea typeface="黑体" panose="02010609060101010101" pitchFamily="49" charset="-122"/>
              </a:rPr>
              <a:t>40°;</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而直轴式泵一般是</a:t>
            </a:r>
            <a:r>
              <a:rPr lang="en-US" altLang="zh-CN" sz="1100" dirty="0">
                <a:solidFill>
                  <a:schemeClr val="bg1"/>
                </a:solidFill>
                <a:latin typeface="Times New Roman" panose="02020603050405020304" pitchFamily="18" charset="0"/>
                <a:ea typeface="黑体" panose="02010609060101010101" pitchFamily="49" charset="-122"/>
              </a:rPr>
              <a:t>15°,</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最大为</a:t>
            </a:r>
            <a:r>
              <a:rPr lang="en-US" altLang="zh-CN" sz="1100" dirty="0">
                <a:solidFill>
                  <a:schemeClr val="bg1"/>
                </a:solidFill>
                <a:latin typeface="Times New Roman" panose="02020603050405020304" pitchFamily="18" charset="0"/>
                <a:ea typeface="黑体" panose="02010609060101010101" pitchFamily="49" charset="-122"/>
              </a:rPr>
              <a:t>20°,</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所以斜轴式泵变量范围大。</a:t>
            </a:r>
            <a:endParaRPr lang="zh-CN" altLang="en-US" dirty="0">
              <a:solidFill>
                <a:schemeClr val="bg1"/>
              </a:solidFill>
            </a:endParaRPr>
          </a:p>
        </p:txBody>
      </p:sp>
      <p:sp>
        <p:nvSpPr>
          <p:cNvPr id="21" name="矩形 20">
            <a:extLst>
              <a:ext uri="{FF2B5EF4-FFF2-40B4-BE49-F238E27FC236}">
                <a16:creationId xmlns:a16="http://schemas.microsoft.com/office/drawing/2014/main" id="{14139D13-EFFC-4FC6-91FB-A8C2882F177B}"/>
              </a:ext>
            </a:extLst>
          </p:cNvPr>
          <p:cNvSpPr/>
          <p:nvPr/>
        </p:nvSpPr>
        <p:spPr>
          <a:xfrm>
            <a:off x="5569527" y="1410779"/>
            <a:ext cx="3005371" cy="600164"/>
          </a:xfrm>
          <a:prstGeom prst="rect">
            <a:avLst/>
          </a:prstGeom>
        </p:spPr>
        <p:txBody>
          <a:bodyPr wrap="square">
            <a:spAutoFit/>
          </a:bodyPr>
          <a:lstStyle/>
          <a:p>
            <a:pPr algn="just"/>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主轴不穿过配油盘</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故其球面配油盘的分布圆直径可以设计得较小</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在同样工作压力下摩擦副的比功率值</a:t>
            </a:r>
            <a:r>
              <a:rPr lang="en-US" altLang="zh-CN" sz="1100" dirty="0">
                <a:solidFill>
                  <a:schemeClr val="bg1"/>
                </a:solidFill>
                <a:latin typeface="Times New Roman" panose="02020603050405020304" pitchFamily="18" charset="0"/>
                <a:ea typeface="黑体" panose="02010609060101010101" pitchFamily="49" charset="-122"/>
              </a:rPr>
              <a:t>(</a:t>
            </a:r>
            <a:r>
              <a:rPr lang="en-US" altLang="zh-CN" sz="1100" i="1" dirty="0" err="1">
                <a:solidFill>
                  <a:schemeClr val="bg1"/>
                </a:solidFill>
                <a:latin typeface="Times New Roman" panose="02020603050405020304" pitchFamily="18" charset="0"/>
                <a:ea typeface="黑体" panose="02010609060101010101" pitchFamily="49" charset="-122"/>
              </a:rPr>
              <a:t>pv</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较小</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因此可以提高泵的转速。</a:t>
            </a:r>
            <a:endParaRPr lang="zh-CN" altLang="en-US" dirty="0">
              <a:solidFill>
                <a:schemeClr val="bg1"/>
              </a:solidFill>
            </a:endParaRPr>
          </a:p>
        </p:txBody>
      </p:sp>
      <p:sp>
        <p:nvSpPr>
          <p:cNvPr id="23" name="矩形 22">
            <a:extLst>
              <a:ext uri="{FF2B5EF4-FFF2-40B4-BE49-F238E27FC236}">
                <a16:creationId xmlns:a16="http://schemas.microsoft.com/office/drawing/2014/main" id="{D7155E54-D814-4DAA-BF52-0D604EB1FBD2}"/>
              </a:ext>
            </a:extLst>
          </p:cNvPr>
          <p:cNvSpPr/>
          <p:nvPr/>
        </p:nvSpPr>
        <p:spPr>
          <a:xfrm>
            <a:off x="5487273" y="2850181"/>
            <a:ext cx="3323346" cy="261610"/>
          </a:xfrm>
          <a:prstGeom prst="rect">
            <a:avLst/>
          </a:prstGeom>
        </p:spPr>
        <p:txBody>
          <a:bodyPr wrap="none">
            <a:spAutoFit/>
          </a:bodyPr>
          <a:lstStyle/>
          <a:p>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连杆球头和主轴盘连接比较牢固</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故自吸能力较强。</a:t>
            </a:r>
            <a:endParaRPr lang="zh-CN" altLang="en-US" dirty="0">
              <a:solidFill>
                <a:schemeClr val="bg1"/>
              </a:solidFill>
            </a:endParaRPr>
          </a:p>
        </p:txBody>
      </p:sp>
      <p:sp>
        <p:nvSpPr>
          <p:cNvPr id="25" name="矩形 24">
            <a:extLst>
              <a:ext uri="{FF2B5EF4-FFF2-40B4-BE49-F238E27FC236}">
                <a16:creationId xmlns:a16="http://schemas.microsoft.com/office/drawing/2014/main" id="{D300FC04-B90F-4D1D-AC1F-EBB0DE7FB28C}"/>
              </a:ext>
            </a:extLst>
          </p:cNvPr>
          <p:cNvSpPr/>
          <p:nvPr/>
        </p:nvSpPr>
        <p:spPr>
          <a:xfrm>
            <a:off x="5540172" y="4113161"/>
            <a:ext cx="3217547" cy="261610"/>
          </a:xfrm>
          <a:prstGeom prst="rect">
            <a:avLst/>
          </a:prstGeom>
        </p:spPr>
        <p:txBody>
          <a:bodyPr wrap="none">
            <a:spAutoFit/>
          </a:bodyPr>
          <a:lstStyle/>
          <a:p>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转动部件的转动惯量小</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起动特性好</a:t>
            </a:r>
            <a:r>
              <a:rPr lang="en-US" altLang="zh-CN" sz="1100" dirty="0">
                <a:solidFill>
                  <a:schemeClr val="bg1"/>
                </a:solidFill>
                <a:latin typeface="Times New Roman" panose="02020603050405020304" pitchFamily="18" charset="0"/>
                <a:ea typeface="黑体" panose="02010609060101010101" pitchFamily="49" charset="-122"/>
              </a:rPr>
              <a:t>,</a:t>
            </a:r>
            <a:r>
              <a:rPr lang="zh-CN" altLang="zh-CN" sz="11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起动效率高。</a:t>
            </a:r>
            <a:endParaRPr lang="zh-CN" altLang="en-US" dirty="0">
              <a:solidFill>
                <a:schemeClr val="bg1"/>
              </a:solidFill>
            </a:endParaRPr>
          </a:p>
        </p:txBody>
      </p:sp>
    </p:spTree>
    <p:extLst>
      <p:ext uri="{BB962C8B-B14F-4D97-AF65-F5344CB8AC3E}">
        <p14:creationId xmlns:p14="http://schemas.microsoft.com/office/powerpoint/2010/main" val="3228727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3"/>
                                        </p:tgtEl>
                                        <p:attrNameLst>
                                          <p:attrName>style.visibility</p:attrName>
                                        </p:attrNameLst>
                                      </p:cBhvr>
                                      <p:to>
                                        <p:strVal val="visible"/>
                                      </p:to>
                                    </p:set>
                                    <p:animEffect transition="in" filter="fade">
                                      <p:cBhvr>
                                        <p:cTn id="22" dur="500"/>
                                        <p:tgtEl>
                                          <p:spTgt spid="23"/>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9" grpId="0"/>
      <p:bldP spid="21" grpId="0"/>
      <p:bldP spid="23" grpId="0"/>
      <p:bldP spid="25"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0F98E8BC-C0DD-4804-BFA3-CB4938264C86}"/>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696012F0-7318-48F0-AE29-195F4029D71B}"/>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52CCBB0E-2B8A-4A87-8996-0E899926A3A7}"/>
              </a:ext>
            </a:extLst>
          </p:cNvPr>
          <p:cNvSpPr txBox="1">
            <a:spLocks noChangeArrowheads="1"/>
          </p:cNvSpPr>
          <p:nvPr/>
        </p:nvSpPr>
        <p:spPr bwMode="auto">
          <a:xfrm>
            <a:off x="588275" y="1444473"/>
            <a:ext cx="274321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（二）斜轴式轴向柱塞泵</a:t>
            </a:r>
          </a:p>
        </p:txBody>
      </p:sp>
      <p:sp>
        <p:nvSpPr>
          <p:cNvPr id="4" name="矩形 3">
            <a:extLst>
              <a:ext uri="{FF2B5EF4-FFF2-40B4-BE49-F238E27FC236}">
                <a16:creationId xmlns:a16="http://schemas.microsoft.com/office/drawing/2014/main" id="{58C32354-A58E-4690-AC5A-6D65DA8694DB}"/>
              </a:ext>
            </a:extLst>
          </p:cNvPr>
          <p:cNvSpPr/>
          <p:nvPr/>
        </p:nvSpPr>
        <p:spPr>
          <a:xfrm>
            <a:off x="1622536" y="1860622"/>
            <a:ext cx="5815712" cy="1138773"/>
          </a:xfrm>
          <a:prstGeom prst="rect">
            <a:avLst/>
          </a:prstGeom>
        </p:spPr>
        <p:txBody>
          <a:bodyPr wrap="square">
            <a:spAutoFit/>
          </a:bodyPr>
          <a:lstStyle/>
          <a:p>
            <a:pPr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斜轴式轴向柱塞泵的</a:t>
            </a:r>
            <a:r>
              <a:rPr lang="zh-CN" altLang="zh-CN"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缺点</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algn="ctr">
              <a:lnSpc>
                <a:spcPct val="200000"/>
              </a:lnSpc>
              <a:spcAft>
                <a:spcPts val="0"/>
              </a:spcAft>
            </a:pP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结构中多处球面摩擦副的加工精度要求较高</a:t>
            </a:r>
            <a:r>
              <a:rPr lang="en-US"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动态响应慢。</a:t>
            </a:r>
            <a:endParaRPr lang="zh-CN" altLang="zh-CN" sz="1400" b="1" dirty="0">
              <a:solidFill>
                <a:srgbClr val="FF0000"/>
              </a:solidFill>
              <a:effectLst/>
              <a:latin typeface="NEU-BZ-S92"/>
              <a:ea typeface="方正书宋_GBK"/>
              <a:cs typeface="Times New Roman" panose="02020603050405020304" pitchFamily="18" charset="0"/>
            </a:endParaRPr>
          </a:p>
        </p:txBody>
      </p:sp>
      <p:sp>
        <p:nvSpPr>
          <p:cNvPr id="17" name="矩形 16">
            <a:extLst>
              <a:ext uri="{FF2B5EF4-FFF2-40B4-BE49-F238E27FC236}">
                <a16:creationId xmlns:a16="http://schemas.microsoft.com/office/drawing/2014/main" id="{9DE1ED8E-BD59-42EA-9EDB-FA458286A083}"/>
              </a:ext>
            </a:extLst>
          </p:cNvPr>
          <p:cNvSpPr/>
          <p:nvPr/>
        </p:nvSpPr>
        <p:spPr>
          <a:xfrm>
            <a:off x="1420276" y="2999395"/>
            <a:ext cx="6033122" cy="1077218"/>
          </a:xfrm>
          <a:prstGeom prst="rect">
            <a:avLst/>
          </a:prstGeom>
        </p:spPr>
        <p:txBody>
          <a:bodyPr wrap="square">
            <a:spAutoFit/>
          </a:bodyPr>
          <a:lstStyle/>
          <a:p>
            <a:pPr indent="279400" algn="just">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轴向柱塞泵结构紧凑</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径向尺寸小</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质量小</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转动惯量小</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易于实现变量</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压力可以很高</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可达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32MPa</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以上</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但它对油液的污染较为敏感。</a:t>
            </a:r>
            <a:endParaRPr lang="zh-CN" altLang="zh-CN" sz="1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892595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7"/>
                                        </p:tgtEl>
                                        <p:attrNameLst>
                                          <p:attrName>style.visibility</p:attrName>
                                        </p:attrNameLst>
                                      </p:cBhvr>
                                      <p:to>
                                        <p:strVal val="visible"/>
                                      </p:to>
                                    </p:set>
                                    <p:animEffect transition="in" filter="fade">
                                      <p:cBhvr>
                                        <p:cTn id="14" dur="1000"/>
                                        <p:tgtEl>
                                          <p:spTgt spid="17"/>
                                        </p:tgtEl>
                                      </p:cBhvr>
                                    </p:animEffect>
                                    <p:anim calcmode="lin" valueType="num">
                                      <p:cBhvr>
                                        <p:cTn id="15" dur="1000" fill="hold"/>
                                        <p:tgtEl>
                                          <p:spTgt spid="17"/>
                                        </p:tgtEl>
                                        <p:attrNameLst>
                                          <p:attrName>ppt_x</p:attrName>
                                        </p:attrNameLst>
                                      </p:cBhvr>
                                      <p:tavLst>
                                        <p:tav tm="0">
                                          <p:val>
                                            <p:strVal val="#ppt_x"/>
                                          </p:val>
                                        </p:tav>
                                        <p:tav tm="100000">
                                          <p:val>
                                            <p:strVal val="#ppt_x"/>
                                          </p:val>
                                        </p:tav>
                                      </p:tavLst>
                                    </p:anim>
                                    <p:anim calcmode="lin" valueType="num">
                                      <p:cBhvr>
                                        <p:cTn id="16"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D1CE4754-F404-4064-98D2-733DB8240628}"/>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59DC2C52-FE6D-4455-8051-EF7258DDFE66}"/>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F1C94804-991D-42FD-8506-E44231616726}"/>
              </a:ext>
            </a:extLst>
          </p:cNvPr>
          <p:cNvSpPr txBox="1">
            <a:spLocks noChangeArrowheads="1"/>
          </p:cNvSpPr>
          <p:nvPr/>
        </p:nvSpPr>
        <p:spPr bwMode="auto">
          <a:xfrm>
            <a:off x="588275" y="1444473"/>
            <a:ext cx="2295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（三）变量控制机构</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371015" y="2617724"/>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588274" y="2558646"/>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手动控制</a:t>
            </a:r>
          </a:p>
        </p:txBody>
      </p:sp>
      <p:sp>
        <p:nvSpPr>
          <p:cNvPr id="4" name="矩形 3">
            <a:extLst>
              <a:ext uri="{FF2B5EF4-FFF2-40B4-BE49-F238E27FC236}">
                <a16:creationId xmlns:a16="http://schemas.microsoft.com/office/drawing/2014/main" id="{76F4669E-3332-4CF2-B947-1A3C6FA5D8DB}"/>
              </a:ext>
            </a:extLst>
          </p:cNvPr>
          <p:cNvSpPr/>
          <p:nvPr/>
        </p:nvSpPr>
        <p:spPr>
          <a:xfrm>
            <a:off x="1216544" y="1822659"/>
            <a:ext cx="6942719" cy="600164"/>
          </a:xfrm>
          <a:prstGeom prst="rect">
            <a:avLst/>
          </a:prstGeom>
        </p:spPr>
        <p:txBody>
          <a:bodyPr wrap="square">
            <a:spAutoFit/>
          </a:bodyPr>
          <a:lstStyle/>
          <a:p>
            <a:pPr indent="252000" algn="just"/>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轴向柱塞泵上可以安装各种各样的变量控制机构来变更斜盘或斜轴相对于缸体轴线的夹角</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以达到调节流量的目的。这种装置按控制方式分有手动控制、液压控制、电气控制等多种</a:t>
            </a:r>
            <a:r>
              <a:rPr lang="en-US" altLang="zh-CN" sz="1100" dirty="0">
                <a:solidFill>
                  <a:srgbClr val="000000"/>
                </a:solidFill>
                <a:latin typeface="Times New Roman" panose="02020603050405020304" pitchFamily="18" charset="0"/>
                <a:ea typeface="黑体" panose="02010609060101010101" pitchFamily="49" charset="-122"/>
              </a:rPr>
              <a:t>;</a:t>
            </a:r>
            <a:r>
              <a:rPr lang="zh-CN" altLang="zh-CN" sz="11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按控制目的分有恒压控制、恒流量控制、恒功率控制等多种。</a:t>
            </a:r>
            <a:endParaRPr lang="zh-CN" altLang="en-US" dirty="0"/>
          </a:p>
        </p:txBody>
      </p:sp>
      <p:sp>
        <p:nvSpPr>
          <p:cNvPr id="19" name="矩形 18">
            <a:extLst>
              <a:ext uri="{FF2B5EF4-FFF2-40B4-BE49-F238E27FC236}">
                <a16:creationId xmlns:a16="http://schemas.microsoft.com/office/drawing/2014/main" id="{289C7A01-B44D-466A-B3D4-AB1132A06171}"/>
              </a:ext>
            </a:extLst>
          </p:cNvPr>
          <p:cNvSpPr/>
          <p:nvPr/>
        </p:nvSpPr>
        <p:spPr>
          <a:xfrm>
            <a:off x="528785" y="3002246"/>
            <a:ext cx="4572000" cy="1445717"/>
          </a:xfrm>
          <a:prstGeom prst="rect">
            <a:avLst/>
          </a:prstGeom>
        </p:spPr>
        <p:txBody>
          <a:bodyPr>
            <a:spAutoFit/>
          </a:bodyPr>
          <a:lstStyle/>
          <a:p>
            <a:pPr indent="279400" algn="just">
              <a:lnSpc>
                <a:spcPct val="150000"/>
              </a:lnSpc>
              <a:spcAft>
                <a:spcPts val="0"/>
              </a:spcAft>
            </a:pP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图</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4-18</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所示为直接式手动变量机构原理图。它是由手轮</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带动螺杆</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2</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旋转</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使变量活塞</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4</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上下移动并通过销轴</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5</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使斜盘</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6</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绕其回转中心</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O</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摆动</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从而改变倾角</a:t>
            </a:r>
            <a:r>
              <a:rPr lang="en-US" altLang="zh-CN" sz="1200" i="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δ</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的大小</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达到调节流量的目的。这种变量机构结构简单</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但操纵费力</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仅适用于中小功率的液压泵</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如我国的</a:t>
            </a:r>
            <a:r>
              <a:rPr lang="en-US"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SCY14-1B</a:t>
            </a:r>
            <a:r>
              <a:rPr lang="zh-CN" altLang="zh-CN" sz="12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型轴向柱塞泵。</a:t>
            </a:r>
            <a:endParaRPr lang="zh-CN" altLang="zh-CN" sz="1100" dirty="0">
              <a:solidFill>
                <a:srgbClr val="000000"/>
              </a:solidFill>
              <a:effectLst/>
              <a:latin typeface="NEU-BZ-S92"/>
              <a:ea typeface="方正书宋_GBK"/>
              <a:cs typeface="Times New Roman" panose="02020603050405020304" pitchFamily="18" charset="0"/>
            </a:endParaRPr>
          </a:p>
        </p:txBody>
      </p:sp>
      <p:pic>
        <p:nvPicPr>
          <p:cNvPr id="20" name="4T18.EPS">
            <a:extLst>
              <a:ext uri="{FF2B5EF4-FFF2-40B4-BE49-F238E27FC236}">
                <a16:creationId xmlns:a16="http://schemas.microsoft.com/office/drawing/2014/main" id="{822CDD07-2AB4-4FC0-8832-8C18D65B040F}"/>
              </a:ext>
            </a:extLst>
          </p:cNvPr>
          <p:cNvPicPr/>
          <p:nvPr/>
        </p:nvPicPr>
        <p:blipFill>
          <a:blip r:embed="rId2"/>
          <a:stretch>
            <a:fillRect/>
          </a:stretch>
        </p:blipFill>
        <p:spPr>
          <a:xfrm>
            <a:off x="7330243" y="2558646"/>
            <a:ext cx="1115060" cy="1619250"/>
          </a:xfrm>
          <a:prstGeom prst="rect">
            <a:avLst/>
          </a:prstGeom>
        </p:spPr>
      </p:pic>
      <p:sp>
        <p:nvSpPr>
          <p:cNvPr id="22" name="矩形 21">
            <a:extLst>
              <a:ext uri="{FF2B5EF4-FFF2-40B4-BE49-F238E27FC236}">
                <a16:creationId xmlns:a16="http://schemas.microsoft.com/office/drawing/2014/main" id="{E28CC51D-B950-400B-8822-DCFDA33DBE35}"/>
              </a:ext>
            </a:extLst>
          </p:cNvPr>
          <p:cNvSpPr/>
          <p:nvPr/>
        </p:nvSpPr>
        <p:spPr>
          <a:xfrm>
            <a:off x="6543349" y="4177896"/>
            <a:ext cx="2688848" cy="518091"/>
          </a:xfrm>
          <a:prstGeom prst="rect">
            <a:avLst/>
          </a:prstGeom>
        </p:spPr>
        <p:txBody>
          <a:bodyPr wrap="square">
            <a:spAutoFit/>
          </a:bodyPr>
          <a:lstStyle/>
          <a:p>
            <a:pPr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4-18</a:t>
            </a:r>
            <a:r>
              <a:rPr lang="zh-CN" altLang="zh-CN" sz="700" dirty="0">
                <a:solidFill>
                  <a:srgbClr val="000000"/>
                </a:solidFill>
                <a:latin typeface="NEU-BZ-S92"/>
                <a:ea typeface="方正书宋_GBK"/>
                <a:cs typeface="Times New Roman" panose="02020603050405020304" pitchFamily="18" charset="0"/>
              </a:rPr>
              <a:t>　直接式手动变量机构原理图</a:t>
            </a:r>
            <a:endParaRPr lang="zh-CN" altLang="zh-CN" sz="9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手轮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螺杆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螺母</a:t>
            </a:r>
            <a:endParaRPr lang="zh-CN" altLang="zh-CN" sz="900" dirty="0">
              <a:solidFill>
                <a:srgbClr val="000000"/>
              </a:solidFill>
              <a:latin typeface="NEU-BZ-S92"/>
              <a:ea typeface="方正书宋_GBK"/>
              <a:cs typeface="Times New Roman" panose="02020603050405020304" pitchFamily="18" charset="0"/>
            </a:endParaRPr>
          </a:p>
          <a:p>
            <a:pPr algn="ct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变量活塞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销轴　</a:t>
            </a:r>
            <a:r>
              <a:rPr lang="en-US" altLang="zh-CN" sz="600" dirty="0">
                <a:solidFill>
                  <a:srgbClr val="000000"/>
                </a:solidFill>
                <a:latin typeface="NEU-BZ-S92"/>
                <a:ea typeface="方正书宋_GBK"/>
                <a:cs typeface="Times New Roman" panose="02020603050405020304" pitchFamily="18" charset="0"/>
              </a:rPr>
              <a:t>6—</a:t>
            </a:r>
            <a:r>
              <a:rPr lang="zh-CN" altLang="zh-CN" sz="600" dirty="0">
                <a:solidFill>
                  <a:srgbClr val="000000"/>
                </a:solidFill>
                <a:latin typeface="NEU-BZ-S92"/>
                <a:ea typeface="方正书宋_GBK"/>
                <a:cs typeface="Times New Roman" panose="02020603050405020304" pitchFamily="18" charset="0"/>
              </a:rPr>
              <a:t>斜盘</a:t>
            </a:r>
            <a:endParaRPr lang="zh-CN" altLang="en-US" sz="1400" dirty="0"/>
          </a:p>
        </p:txBody>
      </p:sp>
      <p:pic>
        <p:nvPicPr>
          <p:cNvPr id="24" name="图片 23">
            <a:extLst>
              <a:ext uri="{FF2B5EF4-FFF2-40B4-BE49-F238E27FC236}">
                <a16:creationId xmlns:a16="http://schemas.microsoft.com/office/drawing/2014/main" id="{0745165F-8E3F-40DC-B0E2-34AD8C1728B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17251" y="3002246"/>
            <a:ext cx="1765958" cy="1324469"/>
          </a:xfrm>
          <a:prstGeom prst="rect">
            <a:avLst/>
          </a:prstGeom>
          <a:ln>
            <a:noFill/>
          </a:ln>
          <a:effectLst>
            <a:softEdge rad="112500"/>
          </a:effectLst>
        </p:spPr>
      </p:pic>
    </p:spTree>
    <p:extLst>
      <p:ext uri="{BB962C8B-B14F-4D97-AF65-F5344CB8AC3E}">
        <p14:creationId xmlns:p14="http://schemas.microsoft.com/office/powerpoint/2010/main" val="131484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barn(inVertical)">
                                      <p:cBhvr>
                                        <p:cTn id="7" dur="500"/>
                                        <p:tgtEl>
                                          <p:spTgt spid="24"/>
                                        </p:tgtEl>
                                      </p:cBhvr>
                                    </p:animEffect>
                                  </p:childTnLst>
                                </p:cTn>
                              </p:par>
                              <p:par>
                                <p:cTn id="8" presetID="6" presetClass="entr" presetSubtype="16"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circle(in)">
                                      <p:cBhvr>
                                        <p:cTn id="10" dur="20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1000"/>
                                        <p:tgtEl>
                                          <p:spTgt spid="20"/>
                                        </p:tgtEl>
                                      </p:cBhvr>
                                    </p:animEffect>
                                    <p:anim calcmode="lin" valueType="num">
                                      <p:cBhvr>
                                        <p:cTn id="16" dur="1000" fill="hold"/>
                                        <p:tgtEl>
                                          <p:spTgt spid="20"/>
                                        </p:tgtEl>
                                        <p:attrNameLst>
                                          <p:attrName>ppt_x</p:attrName>
                                        </p:attrNameLst>
                                      </p:cBhvr>
                                      <p:tavLst>
                                        <p:tav tm="0">
                                          <p:val>
                                            <p:strVal val="#ppt_x"/>
                                          </p:val>
                                        </p:tav>
                                        <p:tav tm="100000">
                                          <p:val>
                                            <p:strVal val="#ppt_x"/>
                                          </p:val>
                                        </p:tav>
                                      </p:tavLst>
                                    </p:anim>
                                    <p:anim calcmode="lin" valueType="num">
                                      <p:cBhvr>
                                        <p:cTn id="17" dur="1000" fill="hold"/>
                                        <p:tgtEl>
                                          <p:spTgt spid="20"/>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1000"/>
                                        <p:tgtEl>
                                          <p:spTgt spid="22"/>
                                        </p:tgtEl>
                                      </p:cBhvr>
                                    </p:animEffect>
                                    <p:anim calcmode="lin" valueType="num">
                                      <p:cBhvr>
                                        <p:cTn id="21" dur="1000" fill="hold"/>
                                        <p:tgtEl>
                                          <p:spTgt spid="22"/>
                                        </p:tgtEl>
                                        <p:attrNameLst>
                                          <p:attrName>ppt_x</p:attrName>
                                        </p:attrNameLst>
                                      </p:cBhvr>
                                      <p:tavLst>
                                        <p:tav tm="0">
                                          <p:val>
                                            <p:strVal val="#ppt_x"/>
                                          </p:val>
                                        </p:tav>
                                        <p:tav tm="100000">
                                          <p:val>
                                            <p:strVal val="#ppt_x"/>
                                          </p:val>
                                        </p:tav>
                                      </p:tavLst>
                                    </p:anim>
                                    <p:anim calcmode="lin" valueType="num">
                                      <p:cBhvr>
                                        <p:cTn id="22"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1000"/>
                                        <p:tgtEl>
                                          <p:spTgt spid="19"/>
                                        </p:tgtEl>
                                      </p:cBhvr>
                                    </p:animEffect>
                                    <p:anim calcmode="lin" valueType="num">
                                      <p:cBhvr>
                                        <p:cTn id="28" dur="1000" fill="hold"/>
                                        <p:tgtEl>
                                          <p:spTgt spid="19"/>
                                        </p:tgtEl>
                                        <p:attrNameLst>
                                          <p:attrName>ppt_x</p:attrName>
                                        </p:attrNameLst>
                                      </p:cBhvr>
                                      <p:tavLst>
                                        <p:tav tm="0">
                                          <p:val>
                                            <p:strVal val="#ppt_x"/>
                                          </p:val>
                                        </p:tav>
                                        <p:tav tm="100000">
                                          <p:val>
                                            <p:strVal val="#ppt_x"/>
                                          </p:val>
                                        </p:tav>
                                      </p:tavLst>
                                    </p:anim>
                                    <p:anim calcmode="lin" valueType="num">
                                      <p:cBhvr>
                                        <p:cTn id="29"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2"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D1CE4754-F404-4064-98D2-733DB8240628}"/>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59DC2C52-FE6D-4455-8051-EF7258DDFE66}"/>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F1C94804-991D-42FD-8506-E44231616726}"/>
              </a:ext>
            </a:extLst>
          </p:cNvPr>
          <p:cNvSpPr txBox="1">
            <a:spLocks noChangeArrowheads="1"/>
          </p:cNvSpPr>
          <p:nvPr/>
        </p:nvSpPr>
        <p:spPr bwMode="auto">
          <a:xfrm>
            <a:off x="588275" y="1444473"/>
            <a:ext cx="2295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（三）变量控制机构</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371016" y="1903313"/>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588275" y="1844235"/>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手动控制</a:t>
            </a:r>
          </a:p>
        </p:txBody>
      </p:sp>
      <p:sp>
        <p:nvSpPr>
          <p:cNvPr id="7" name="矩形 6">
            <a:extLst>
              <a:ext uri="{FF2B5EF4-FFF2-40B4-BE49-F238E27FC236}">
                <a16:creationId xmlns:a16="http://schemas.microsoft.com/office/drawing/2014/main" id="{D85495C6-1402-405B-B4BE-B72385671C27}"/>
              </a:ext>
            </a:extLst>
          </p:cNvPr>
          <p:cNvSpPr/>
          <p:nvPr/>
        </p:nvSpPr>
        <p:spPr>
          <a:xfrm>
            <a:off x="712228" y="2213459"/>
            <a:ext cx="5531161" cy="819455"/>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zh-CN" altLang="zh-CN" sz="1050" dirty="0">
                <a:solidFill>
                  <a:srgbClr val="000000"/>
                </a:solidFill>
                <a:cs typeface="Times New Roman" panose="02020603050405020304" pitchFamily="18" charset="0"/>
              </a:rPr>
              <a:t>图</a:t>
            </a:r>
            <a:r>
              <a:rPr lang="en-US" altLang="zh-CN" sz="1050" dirty="0">
                <a:solidFill>
                  <a:srgbClr val="000000"/>
                </a:solidFill>
                <a:cs typeface="Times New Roman" panose="02020603050405020304" pitchFamily="18" charset="0"/>
              </a:rPr>
              <a:t>4-19</a:t>
            </a:r>
            <a:r>
              <a:rPr lang="zh-CN" altLang="zh-CN" sz="1050" dirty="0">
                <a:solidFill>
                  <a:srgbClr val="000000"/>
                </a:solidFill>
                <a:cs typeface="Times New Roman" panose="02020603050405020304" pitchFamily="18" charset="0"/>
              </a:rPr>
              <a:t>所示为伺服式手动变量机构</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它由缸筒</a:t>
            </a:r>
            <a:r>
              <a:rPr lang="en-US" altLang="zh-CN" sz="1050" dirty="0">
                <a:solidFill>
                  <a:srgbClr val="000000"/>
                </a:solidFill>
                <a:cs typeface="Times New Roman" panose="02020603050405020304" pitchFamily="18" charset="0"/>
              </a:rPr>
              <a:t>1</a:t>
            </a:r>
            <a:r>
              <a:rPr lang="zh-CN" altLang="zh-CN" sz="1050" dirty="0">
                <a:solidFill>
                  <a:srgbClr val="000000"/>
                </a:solidFill>
                <a:cs typeface="Times New Roman" panose="02020603050405020304" pitchFamily="18" charset="0"/>
              </a:rPr>
              <a:t>、变量活塞</a:t>
            </a:r>
            <a:r>
              <a:rPr lang="en-US" altLang="zh-CN" sz="1050" dirty="0">
                <a:solidFill>
                  <a:srgbClr val="000000"/>
                </a:solidFill>
                <a:cs typeface="Times New Roman" panose="02020603050405020304" pitchFamily="18" charset="0"/>
              </a:rPr>
              <a:t>2</a:t>
            </a:r>
            <a:r>
              <a:rPr lang="zh-CN" altLang="zh-CN" sz="1050" dirty="0">
                <a:solidFill>
                  <a:srgbClr val="000000"/>
                </a:solidFill>
                <a:cs typeface="Times New Roman" panose="02020603050405020304" pitchFamily="18" charset="0"/>
              </a:rPr>
              <a:t>和伺服阀心</a:t>
            </a:r>
            <a:r>
              <a:rPr lang="en-US" altLang="zh-CN" sz="1050" dirty="0">
                <a:solidFill>
                  <a:srgbClr val="000000"/>
                </a:solidFill>
                <a:cs typeface="Times New Roman" panose="02020603050405020304" pitchFamily="18" charset="0"/>
              </a:rPr>
              <a:t>3</a:t>
            </a:r>
            <a:r>
              <a:rPr lang="zh-CN" altLang="zh-CN" sz="1050" dirty="0">
                <a:solidFill>
                  <a:srgbClr val="000000"/>
                </a:solidFill>
                <a:cs typeface="Times New Roman" panose="02020603050405020304" pitchFamily="18" charset="0"/>
              </a:rPr>
              <a:t>组成。变量活塞的内腔构成了伺服阀的阀体</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并有</a:t>
            </a:r>
            <a:r>
              <a:rPr lang="en-US" altLang="zh-CN" sz="1050" dirty="0">
                <a:solidFill>
                  <a:srgbClr val="000000"/>
                </a:solidFill>
                <a:cs typeface="Times New Roman" panose="02020603050405020304" pitchFamily="18" charset="0"/>
              </a:rPr>
              <a:t>c</a:t>
            </a:r>
            <a:r>
              <a:rPr lang="zh-CN" altLang="zh-CN" sz="1050" dirty="0">
                <a:solidFill>
                  <a:srgbClr val="000000"/>
                </a:solidFill>
                <a:cs typeface="Times New Roman" panose="02020603050405020304" pitchFamily="18" charset="0"/>
              </a:rPr>
              <a:t>、</a:t>
            </a:r>
            <a:r>
              <a:rPr lang="en-US" altLang="zh-CN" sz="1050" dirty="0">
                <a:solidFill>
                  <a:srgbClr val="000000"/>
                </a:solidFill>
                <a:cs typeface="Times New Roman" panose="02020603050405020304" pitchFamily="18" charset="0"/>
              </a:rPr>
              <a:t>d</a:t>
            </a:r>
            <a:r>
              <a:rPr lang="zh-CN" altLang="zh-CN" sz="1050" dirty="0">
                <a:solidFill>
                  <a:srgbClr val="000000"/>
                </a:solidFill>
                <a:cs typeface="Times New Roman" panose="02020603050405020304" pitchFamily="18" charset="0"/>
              </a:rPr>
              <a:t>和</a:t>
            </a:r>
            <a:r>
              <a:rPr lang="en-US" altLang="zh-CN" sz="1050" dirty="0">
                <a:solidFill>
                  <a:srgbClr val="000000"/>
                </a:solidFill>
                <a:cs typeface="Times New Roman" panose="02020603050405020304" pitchFamily="18" charset="0"/>
              </a:rPr>
              <a:t>e</a:t>
            </a:r>
            <a:r>
              <a:rPr lang="zh-CN" altLang="zh-CN" sz="1050" dirty="0">
                <a:solidFill>
                  <a:srgbClr val="000000"/>
                </a:solidFill>
                <a:cs typeface="Times New Roman" panose="02020603050405020304" pitchFamily="18" charset="0"/>
              </a:rPr>
              <a:t>三个孔道分别沟通缸筒下腔</a:t>
            </a:r>
            <a:r>
              <a:rPr lang="en-US" altLang="zh-CN" sz="1050" dirty="0">
                <a:solidFill>
                  <a:srgbClr val="000000"/>
                </a:solidFill>
                <a:cs typeface="Times New Roman" panose="02020603050405020304" pitchFamily="18" charset="0"/>
              </a:rPr>
              <a:t>a</a:t>
            </a:r>
            <a:r>
              <a:rPr lang="zh-CN" altLang="zh-CN" sz="1050" dirty="0">
                <a:solidFill>
                  <a:srgbClr val="000000"/>
                </a:solidFill>
                <a:cs typeface="Times New Roman" panose="02020603050405020304" pitchFamily="18" charset="0"/>
              </a:rPr>
              <a:t>、上腔</a:t>
            </a:r>
            <a:r>
              <a:rPr lang="en-US" altLang="zh-CN" sz="1050" dirty="0">
                <a:solidFill>
                  <a:srgbClr val="000000"/>
                </a:solidFill>
                <a:cs typeface="Times New Roman" panose="02020603050405020304" pitchFamily="18" charset="0"/>
              </a:rPr>
              <a:t>b</a:t>
            </a:r>
            <a:r>
              <a:rPr lang="zh-CN" altLang="zh-CN" sz="1050" dirty="0">
                <a:solidFill>
                  <a:srgbClr val="000000"/>
                </a:solidFill>
                <a:cs typeface="Times New Roman" panose="02020603050405020304" pitchFamily="18" charset="0"/>
              </a:rPr>
              <a:t>和油箱。泵上的斜盘或缸体通过适当的机构</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图中为球铰</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与活塞下端相连</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借变量活塞的上下移动来改变其倾角。</a:t>
            </a:r>
            <a:endParaRPr lang="zh-CN" altLang="en-US" dirty="0"/>
          </a:p>
        </p:txBody>
      </p:sp>
      <p:pic>
        <p:nvPicPr>
          <p:cNvPr id="23" name="4T19.EPS" descr="id:2147504644;FounderCES">
            <a:extLst>
              <a:ext uri="{FF2B5EF4-FFF2-40B4-BE49-F238E27FC236}">
                <a16:creationId xmlns:a16="http://schemas.microsoft.com/office/drawing/2014/main" id="{CCACEA4B-B5C1-4B7C-B238-533E704DA67A}"/>
              </a:ext>
            </a:extLst>
          </p:cNvPr>
          <p:cNvPicPr/>
          <p:nvPr/>
        </p:nvPicPr>
        <p:blipFill>
          <a:blip r:embed="rId2"/>
          <a:stretch>
            <a:fillRect/>
          </a:stretch>
        </p:blipFill>
        <p:spPr>
          <a:xfrm>
            <a:off x="6916006" y="1140390"/>
            <a:ext cx="1622811" cy="2750257"/>
          </a:xfrm>
          <a:prstGeom prst="rect">
            <a:avLst/>
          </a:prstGeom>
        </p:spPr>
      </p:pic>
      <p:sp>
        <p:nvSpPr>
          <p:cNvPr id="25" name="矩形 24">
            <a:extLst>
              <a:ext uri="{FF2B5EF4-FFF2-40B4-BE49-F238E27FC236}">
                <a16:creationId xmlns:a16="http://schemas.microsoft.com/office/drawing/2014/main" id="{58973651-DC6A-4DCC-992B-EC249E0E36C4}"/>
              </a:ext>
            </a:extLst>
          </p:cNvPr>
          <p:cNvSpPr/>
          <p:nvPr/>
        </p:nvSpPr>
        <p:spPr>
          <a:xfrm>
            <a:off x="5441411" y="3954143"/>
            <a:ext cx="4572000" cy="579646"/>
          </a:xfrm>
          <a:prstGeom prst="rect">
            <a:avLst/>
          </a:prstGeom>
        </p:spPr>
        <p:txBody>
          <a:bodyPr>
            <a:spAutoFit/>
          </a:bodyPr>
          <a:lstStyle/>
          <a:p>
            <a:pPr algn="ctr">
              <a:lnSpc>
                <a:spcPts val="1350"/>
              </a:lnSpc>
              <a:spcAft>
                <a:spcPts val="0"/>
              </a:spcAft>
            </a:pPr>
            <a:r>
              <a:rPr lang="zh-CN" altLang="zh-CN" sz="800" dirty="0">
                <a:solidFill>
                  <a:srgbClr val="000000"/>
                </a:solidFill>
                <a:latin typeface="NEU-BZ-S92"/>
                <a:ea typeface="方正书宋_GBK"/>
                <a:cs typeface="Times New Roman" panose="02020603050405020304" pitchFamily="18" charset="0"/>
              </a:rPr>
              <a:t>图</a:t>
            </a:r>
            <a:r>
              <a:rPr lang="en-US" altLang="zh-CN" sz="800" dirty="0">
                <a:solidFill>
                  <a:srgbClr val="000000"/>
                </a:solidFill>
                <a:latin typeface="NEU-BZ-S92"/>
                <a:ea typeface="方正书宋_GBK"/>
                <a:cs typeface="Times New Roman" panose="02020603050405020304" pitchFamily="18" charset="0"/>
              </a:rPr>
              <a:t>4-19</a:t>
            </a:r>
            <a:r>
              <a:rPr lang="zh-CN" altLang="zh-CN" sz="800" dirty="0">
                <a:solidFill>
                  <a:srgbClr val="000000"/>
                </a:solidFill>
                <a:latin typeface="NEU-BZ-S92"/>
                <a:ea typeface="方正书宋_GBK"/>
                <a:cs typeface="Times New Roman" panose="02020603050405020304" pitchFamily="18" charset="0"/>
              </a:rPr>
              <a:t>　伺服式手动变量机构</a:t>
            </a:r>
            <a:endParaRPr lang="zh-CN" altLang="zh-CN" sz="10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700" dirty="0">
                <a:solidFill>
                  <a:srgbClr val="000000"/>
                </a:solidFill>
                <a:latin typeface="NEU-BZ-S92"/>
                <a:ea typeface="方正书宋_GBK"/>
                <a:cs typeface="Times New Roman" panose="02020603050405020304" pitchFamily="18" charset="0"/>
              </a:rPr>
              <a:t>a—</a:t>
            </a:r>
            <a:r>
              <a:rPr lang="zh-CN" altLang="zh-CN" sz="700" dirty="0">
                <a:solidFill>
                  <a:srgbClr val="000000"/>
                </a:solidFill>
                <a:latin typeface="NEU-BZ-S92"/>
                <a:ea typeface="方正书宋_GBK"/>
                <a:cs typeface="Times New Roman" panose="02020603050405020304" pitchFamily="18" charset="0"/>
              </a:rPr>
              <a:t>缸筒下腔　</a:t>
            </a:r>
            <a:r>
              <a:rPr lang="en-US" altLang="zh-CN" sz="700" dirty="0">
                <a:solidFill>
                  <a:srgbClr val="000000"/>
                </a:solidFill>
                <a:latin typeface="NEU-BZ-S92"/>
                <a:ea typeface="方正书宋_GBK"/>
                <a:cs typeface="Times New Roman" panose="02020603050405020304" pitchFamily="18" charset="0"/>
              </a:rPr>
              <a:t>b—</a:t>
            </a:r>
            <a:r>
              <a:rPr lang="zh-CN" altLang="zh-CN" sz="700" dirty="0">
                <a:solidFill>
                  <a:srgbClr val="000000"/>
                </a:solidFill>
                <a:latin typeface="NEU-BZ-S92"/>
                <a:ea typeface="方正书宋_GBK"/>
                <a:cs typeface="Times New Roman" panose="02020603050405020304" pitchFamily="18" charset="0"/>
              </a:rPr>
              <a:t>缸筒上腔</a:t>
            </a:r>
            <a:r>
              <a:rPr lang="en-US" altLang="zh-CN" sz="1000" dirty="0">
                <a:solidFill>
                  <a:srgbClr val="000000"/>
                </a:solidFill>
                <a:latin typeface="NEU-BZ-S92"/>
                <a:ea typeface="方正书宋_GBK"/>
                <a:cs typeface="Times New Roman" panose="02020603050405020304" pitchFamily="18" charset="0"/>
              </a:rPr>
              <a:t>   </a:t>
            </a:r>
            <a:r>
              <a:rPr lang="en-US" altLang="zh-CN" sz="700" dirty="0">
                <a:solidFill>
                  <a:srgbClr val="000000"/>
                </a:solidFill>
                <a:latin typeface="NEU-BZ-S92"/>
                <a:ea typeface="方正书宋_GBK"/>
                <a:cs typeface="Times New Roman" panose="02020603050405020304" pitchFamily="18" charset="0"/>
              </a:rPr>
              <a:t>c</a:t>
            </a:r>
            <a:r>
              <a:rPr lang="zh-CN" altLang="zh-CN" sz="700"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d</a:t>
            </a:r>
            <a:r>
              <a:rPr lang="zh-CN" altLang="zh-CN" sz="700" dirty="0">
                <a:solidFill>
                  <a:srgbClr val="000000"/>
                </a:solidFill>
                <a:latin typeface="NEU-BZ-S92"/>
                <a:ea typeface="方正书宋_GBK"/>
                <a:cs typeface="Times New Roman" panose="02020603050405020304" pitchFamily="18" charset="0"/>
              </a:rPr>
              <a:t>、</a:t>
            </a:r>
            <a:r>
              <a:rPr lang="en-US" altLang="zh-CN" sz="700" dirty="0">
                <a:solidFill>
                  <a:srgbClr val="000000"/>
                </a:solidFill>
                <a:latin typeface="NEU-BZ-S92"/>
                <a:ea typeface="方正书宋_GBK"/>
                <a:cs typeface="Times New Roman" panose="02020603050405020304" pitchFamily="18" charset="0"/>
              </a:rPr>
              <a:t>e—</a:t>
            </a:r>
            <a:r>
              <a:rPr lang="zh-CN" altLang="zh-CN" sz="700" dirty="0">
                <a:solidFill>
                  <a:srgbClr val="000000"/>
                </a:solidFill>
                <a:latin typeface="NEU-BZ-S92"/>
                <a:ea typeface="方正书宋_GBK"/>
                <a:cs typeface="Times New Roman" panose="02020603050405020304" pitchFamily="18" charset="0"/>
              </a:rPr>
              <a:t>孔道</a:t>
            </a:r>
            <a:endParaRPr lang="zh-CN" altLang="zh-CN" sz="10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700" dirty="0">
                <a:solidFill>
                  <a:srgbClr val="000000"/>
                </a:solidFill>
                <a:latin typeface="NEU-BZ-S92"/>
                <a:ea typeface="方正书宋_GBK"/>
                <a:cs typeface="Times New Roman" panose="02020603050405020304" pitchFamily="18" charset="0"/>
              </a:rPr>
              <a:t>1—</a:t>
            </a:r>
            <a:r>
              <a:rPr lang="zh-CN" altLang="zh-CN" sz="700" dirty="0">
                <a:solidFill>
                  <a:srgbClr val="000000"/>
                </a:solidFill>
                <a:latin typeface="NEU-BZ-S92"/>
                <a:ea typeface="方正书宋_GBK"/>
                <a:cs typeface="Times New Roman" panose="02020603050405020304" pitchFamily="18" charset="0"/>
              </a:rPr>
              <a:t>缸筒　</a:t>
            </a:r>
            <a:r>
              <a:rPr lang="en-US" altLang="zh-CN" sz="700" dirty="0">
                <a:solidFill>
                  <a:srgbClr val="000000"/>
                </a:solidFill>
                <a:latin typeface="NEU-BZ-S92"/>
                <a:ea typeface="方正书宋_GBK"/>
                <a:cs typeface="Times New Roman" panose="02020603050405020304" pitchFamily="18" charset="0"/>
              </a:rPr>
              <a:t>2—</a:t>
            </a:r>
            <a:r>
              <a:rPr lang="zh-CN" altLang="zh-CN" sz="700" dirty="0">
                <a:solidFill>
                  <a:srgbClr val="000000"/>
                </a:solidFill>
                <a:latin typeface="NEU-BZ-S92"/>
                <a:ea typeface="方正书宋_GBK"/>
                <a:cs typeface="Times New Roman" panose="02020603050405020304" pitchFamily="18" charset="0"/>
              </a:rPr>
              <a:t>变量活塞</a:t>
            </a:r>
            <a:r>
              <a:rPr lang="en-US" altLang="zh-CN" sz="1000" dirty="0">
                <a:solidFill>
                  <a:srgbClr val="000000"/>
                </a:solidFill>
                <a:latin typeface="NEU-BZ-S92"/>
                <a:ea typeface="方正书宋_GBK"/>
                <a:cs typeface="Times New Roman" panose="02020603050405020304" pitchFamily="18" charset="0"/>
              </a:rPr>
              <a:t>    </a:t>
            </a:r>
            <a:r>
              <a:rPr lang="en-US" altLang="zh-CN" sz="700" dirty="0">
                <a:solidFill>
                  <a:srgbClr val="000000"/>
                </a:solidFill>
                <a:latin typeface="NEU-BZ-S92"/>
                <a:ea typeface="方正书宋_GBK"/>
                <a:cs typeface="Times New Roman" panose="02020603050405020304" pitchFamily="18" charset="0"/>
              </a:rPr>
              <a:t>3—</a:t>
            </a:r>
            <a:r>
              <a:rPr lang="zh-CN" altLang="zh-CN" sz="700" dirty="0">
                <a:solidFill>
                  <a:srgbClr val="000000"/>
                </a:solidFill>
                <a:latin typeface="NEU-BZ-S92"/>
                <a:ea typeface="方正书宋_GBK"/>
                <a:cs typeface="Times New Roman" panose="02020603050405020304" pitchFamily="18" charset="0"/>
              </a:rPr>
              <a:t>伺服阀心　</a:t>
            </a:r>
            <a:r>
              <a:rPr lang="en-US" altLang="zh-CN" sz="700" dirty="0">
                <a:solidFill>
                  <a:srgbClr val="000000"/>
                </a:solidFill>
                <a:latin typeface="NEU-BZ-S92"/>
                <a:ea typeface="方正书宋_GBK"/>
                <a:cs typeface="Times New Roman" panose="02020603050405020304" pitchFamily="18" charset="0"/>
              </a:rPr>
              <a:t>4—</a:t>
            </a:r>
            <a:r>
              <a:rPr lang="zh-CN" altLang="zh-CN" sz="700" dirty="0">
                <a:solidFill>
                  <a:srgbClr val="000000"/>
                </a:solidFill>
                <a:latin typeface="NEU-BZ-S92"/>
                <a:ea typeface="方正书宋_GBK"/>
                <a:cs typeface="Times New Roman" panose="02020603050405020304" pitchFamily="18" charset="0"/>
              </a:rPr>
              <a:t>斜盘</a:t>
            </a:r>
            <a:endParaRPr lang="zh-CN" altLang="zh-CN" sz="1000" dirty="0">
              <a:solidFill>
                <a:srgbClr val="000000"/>
              </a:solidFill>
              <a:effectLst/>
              <a:latin typeface="NEU-BZ-S92"/>
              <a:ea typeface="方正书宋_GBK"/>
              <a:cs typeface="Times New Roman" panose="02020603050405020304" pitchFamily="18" charset="0"/>
            </a:endParaRPr>
          </a:p>
        </p:txBody>
      </p:sp>
      <p:sp>
        <p:nvSpPr>
          <p:cNvPr id="27" name="矩形 26">
            <a:extLst>
              <a:ext uri="{FF2B5EF4-FFF2-40B4-BE49-F238E27FC236}">
                <a16:creationId xmlns:a16="http://schemas.microsoft.com/office/drawing/2014/main" id="{19A27F8E-2EF9-4F3A-9673-F10D0A12DAD4}"/>
              </a:ext>
            </a:extLst>
          </p:cNvPr>
          <p:cNvSpPr/>
          <p:nvPr/>
        </p:nvSpPr>
        <p:spPr>
          <a:xfrm>
            <a:off x="712228" y="3109643"/>
            <a:ext cx="5531161" cy="1061829"/>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gn="just">
              <a:lnSpc>
                <a:spcPct val="150000"/>
              </a:lnSpc>
            </a:pPr>
            <a:r>
              <a:rPr lang="zh-CN" altLang="zh-CN" sz="1050" dirty="0">
                <a:solidFill>
                  <a:srgbClr val="000000"/>
                </a:solidFill>
                <a:cs typeface="Times New Roman" panose="02020603050405020304" pitchFamily="18" charset="0"/>
              </a:rPr>
              <a:t>当用手柄使伺服阀阀心向下移动时</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上面的阀口打开</a:t>
            </a:r>
            <a:r>
              <a:rPr lang="en-US" altLang="zh-CN" sz="1050" dirty="0">
                <a:solidFill>
                  <a:srgbClr val="000000"/>
                </a:solidFill>
                <a:cs typeface="Times New Roman" panose="02020603050405020304" pitchFamily="18" charset="0"/>
              </a:rPr>
              <a:t>,a</a:t>
            </a:r>
            <a:r>
              <a:rPr lang="zh-CN" altLang="zh-CN" sz="1050" dirty="0">
                <a:solidFill>
                  <a:srgbClr val="000000"/>
                </a:solidFill>
                <a:cs typeface="Times New Roman" panose="02020603050405020304" pitchFamily="18" charset="0"/>
              </a:rPr>
              <a:t>腔中的压力油经孔道</a:t>
            </a:r>
            <a:r>
              <a:rPr lang="en-US" altLang="zh-CN" sz="1050" dirty="0">
                <a:solidFill>
                  <a:srgbClr val="000000"/>
                </a:solidFill>
                <a:cs typeface="Times New Roman" panose="02020603050405020304" pitchFamily="18" charset="0"/>
              </a:rPr>
              <a:t>c</a:t>
            </a:r>
            <a:r>
              <a:rPr lang="zh-CN" altLang="zh-CN" sz="1050" dirty="0">
                <a:solidFill>
                  <a:srgbClr val="000000"/>
                </a:solidFill>
                <a:cs typeface="Times New Roman" panose="02020603050405020304" pitchFamily="18" charset="0"/>
              </a:rPr>
              <a:t>通向</a:t>
            </a:r>
            <a:r>
              <a:rPr lang="en-US" altLang="zh-CN" sz="1050" dirty="0">
                <a:solidFill>
                  <a:srgbClr val="000000"/>
                </a:solidFill>
                <a:cs typeface="Times New Roman" panose="02020603050405020304" pitchFamily="18" charset="0"/>
              </a:rPr>
              <a:t>b</a:t>
            </a:r>
            <a:r>
              <a:rPr lang="zh-CN" altLang="zh-CN" sz="1050" dirty="0">
                <a:solidFill>
                  <a:srgbClr val="000000"/>
                </a:solidFill>
                <a:cs typeface="Times New Roman" panose="02020603050405020304" pitchFamily="18" charset="0"/>
              </a:rPr>
              <a:t>腔</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变量活塞因上腔有效面积大于下腔而向下移动</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变量活塞移动时又使伺服阀上的阀口关闭</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最终使活塞自身停止运动。同理</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当手柄使伺服阀阀心向上移动时</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下面的阀口打开</a:t>
            </a:r>
            <a:r>
              <a:rPr lang="en-US" altLang="zh-CN" sz="1050" dirty="0">
                <a:solidFill>
                  <a:srgbClr val="000000"/>
                </a:solidFill>
                <a:cs typeface="Times New Roman" panose="02020603050405020304" pitchFamily="18" charset="0"/>
              </a:rPr>
              <a:t>,b</a:t>
            </a:r>
            <a:r>
              <a:rPr lang="zh-CN" altLang="zh-CN" sz="1050" dirty="0">
                <a:solidFill>
                  <a:srgbClr val="000000"/>
                </a:solidFill>
                <a:cs typeface="Times New Roman" panose="02020603050405020304" pitchFamily="18" charset="0"/>
              </a:rPr>
              <a:t>腔经孔道</a:t>
            </a:r>
            <a:r>
              <a:rPr lang="en-US" altLang="zh-CN" sz="1050" dirty="0">
                <a:solidFill>
                  <a:srgbClr val="000000"/>
                </a:solidFill>
                <a:cs typeface="Times New Roman" panose="02020603050405020304" pitchFamily="18" charset="0"/>
              </a:rPr>
              <a:t>d</a:t>
            </a:r>
            <a:r>
              <a:rPr lang="zh-CN" altLang="zh-CN" sz="1050" dirty="0">
                <a:solidFill>
                  <a:srgbClr val="000000"/>
                </a:solidFill>
                <a:cs typeface="Times New Roman" panose="02020603050405020304" pitchFamily="18" charset="0"/>
              </a:rPr>
              <a:t>和</a:t>
            </a:r>
            <a:r>
              <a:rPr lang="en-US" altLang="zh-CN" sz="1050" dirty="0">
                <a:solidFill>
                  <a:srgbClr val="000000"/>
                </a:solidFill>
                <a:cs typeface="Times New Roman" panose="02020603050405020304" pitchFamily="18" charset="0"/>
              </a:rPr>
              <a:t>e</a:t>
            </a:r>
            <a:r>
              <a:rPr lang="zh-CN" altLang="zh-CN" sz="1050" dirty="0">
                <a:solidFill>
                  <a:srgbClr val="000000"/>
                </a:solidFill>
                <a:cs typeface="Times New Roman" panose="02020603050405020304" pitchFamily="18" charset="0"/>
              </a:rPr>
              <a:t>接通油箱</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变量活塞在</a:t>
            </a:r>
            <a:r>
              <a:rPr lang="en-US" altLang="zh-CN" sz="1050" dirty="0">
                <a:solidFill>
                  <a:srgbClr val="000000"/>
                </a:solidFill>
                <a:cs typeface="Times New Roman" panose="02020603050405020304" pitchFamily="18" charset="0"/>
              </a:rPr>
              <a:t>a</a:t>
            </a:r>
            <a:r>
              <a:rPr lang="zh-CN" altLang="zh-CN" sz="1050" dirty="0">
                <a:solidFill>
                  <a:srgbClr val="000000"/>
                </a:solidFill>
                <a:cs typeface="Times New Roman" panose="02020603050405020304" pitchFamily="18" charset="0"/>
              </a:rPr>
              <a:t>腔压力油的作用下向上移动</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并在该阀口关闭时自行停下来。</a:t>
            </a:r>
            <a:endParaRPr lang="zh-CN" altLang="en-US" dirty="0"/>
          </a:p>
        </p:txBody>
      </p:sp>
      <p:sp>
        <p:nvSpPr>
          <p:cNvPr id="29" name="矩形 28">
            <a:extLst>
              <a:ext uri="{FF2B5EF4-FFF2-40B4-BE49-F238E27FC236}">
                <a16:creationId xmlns:a16="http://schemas.microsoft.com/office/drawing/2014/main" id="{435F5D28-DB03-4010-8295-C779689F2C4C}"/>
              </a:ext>
            </a:extLst>
          </p:cNvPr>
          <p:cNvSpPr/>
          <p:nvPr/>
        </p:nvSpPr>
        <p:spPr>
          <a:xfrm>
            <a:off x="627555" y="4308744"/>
            <a:ext cx="5562198" cy="577081"/>
          </a:xfrm>
          <a:prstGeom prst="rect">
            <a:avLst/>
          </a:prstGeom>
        </p:spPr>
        <p:txBody>
          <a:bodyPr wrap="square">
            <a:spAutoFit/>
          </a:bodyPr>
          <a:lstStyle/>
          <a:p>
            <a:pPr indent="266700" algn="just">
              <a:lnSpc>
                <a:spcPct val="150000"/>
              </a:lnSpc>
              <a:spcAft>
                <a:spcPts val="0"/>
              </a:spcAft>
            </a:pPr>
            <a:r>
              <a:rPr lang="zh-CN" altLang="zh-CN" sz="1050" dirty="0">
                <a:solidFill>
                  <a:srgbClr val="000000"/>
                </a:solidFill>
                <a:cs typeface="Times New Roman" panose="02020603050405020304" pitchFamily="18" charset="0"/>
              </a:rPr>
              <a:t>这样</a:t>
            </a:r>
            <a:r>
              <a:rPr lang="en-US" altLang="zh-CN" sz="1050" dirty="0">
                <a:solidFill>
                  <a:srgbClr val="000000"/>
                </a:solidFill>
                <a:cs typeface="Times New Roman" panose="02020603050405020304" pitchFamily="18" charset="0"/>
              </a:rPr>
              <a:t>,</a:t>
            </a:r>
            <a:r>
              <a:rPr lang="zh-CN" altLang="zh-CN" sz="1050" b="1" dirty="0">
                <a:solidFill>
                  <a:srgbClr val="FF0000"/>
                </a:solidFill>
                <a:cs typeface="Times New Roman" panose="02020603050405020304" pitchFamily="18" charset="0"/>
              </a:rPr>
              <a:t>变量活塞的移动量与手柄</a:t>
            </a:r>
            <a:r>
              <a:rPr lang="en-US" altLang="zh-CN" sz="1050" b="1" dirty="0">
                <a:solidFill>
                  <a:srgbClr val="FF0000"/>
                </a:solidFill>
                <a:cs typeface="Times New Roman" panose="02020603050405020304" pitchFamily="18" charset="0"/>
              </a:rPr>
              <a:t>(</a:t>
            </a:r>
            <a:r>
              <a:rPr lang="zh-CN" altLang="zh-CN" sz="1050" b="1" dirty="0">
                <a:solidFill>
                  <a:srgbClr val="FF0000"/>
                </a:solidFill>
                <a:cs typeface="Times New Roman" panose="02020603050405020304" pitchFamily="18" charset="0"/>
              </a:rPr>
              <a:t>通过伺服阀心</a:t>
            </a:r>
            <a:r>
              <a:rPr lang="en-US" altLang="zh-CN" sz="1050" b="1" dirty="0">
                <a:solidFill>
                  <a:srgbClr val="FF0000"/>
                </a:solidFill>
                <a:cs typeface="Times New Roman" panose="02020603050405020304" pitchFamily="18" charset="0"/>
              </a:rPr>
              <a:t>)</a:t>
            </a:r>
            <a:r>
              <a:rPr lang="zh-CN" altLang="zh-CN" sz="1050" b="1" dirty="0">
                <a:solidFill>
                  <a:srgbClr val="FF0000"/>
                </a:solidFill>
                <a:cs typeface="Times New Roman" panose="02020603050405020304" pitchFamily="18" charset="0"/>
              </a:rPr>
              <a:t>的位移量相等</a:t>
            </a:r>
            <a:r>
              <a:rPr lang="zh-CN" altLang="zh-CN" sz="1050" dirty="0">
                <a:solidFill>
                  <a:srgbClr val="000000"/>
                </a:solidFill>
                <a:cs typeface="Times New Roman" panose="02020603050405020304" pitchFamily="18" charset="0"/>
              </a:rPr>
              <a:t>。当手柄上移时</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斜盘倾角变小</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泵的排量减小</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反之</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则泵的排量增大。这种变量机构操纵省力</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适用于高压大流量液压泵。</a:t>
            </a:r>
            <a:endParaRPr lang="zh-CN" altLang="zh-CN" sz="1050" dirty="0">
              <a:solidFill>
                <a:srgbClr val="000000"/>
              </a:solidFill>
              <a:effectLst/>
              <a:cs typeface="Times New Roman" panose="02020603050405020304" pitchFamily="18" charset="0"/>
            </a:endParaRPr>
          </a:p>
        </p:txBody>
      </p:sp>
    </p:spTree>
    <p:extLst>
      <p:ext uri="{BB962C8B-B14F-4D97-AF65-F5344CB8AC3E}">
        <p14:creationId xmlns:p14="http://schemas.microsoft.com/office/powerpoint/2010/main" val="885897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1000" fill="hold"/>
                                        <p:tgtEl>
                                          <p:spTgt spid="23"/>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1000"/>
                                        <p:tgtEl>
                                          <p:spTgt spid="25"/>
                                        </p:tgtEl>
                                      </p:cBhvr>
                                    </p:animEffect>
                                    <p:anim calcmode="lin" valueType="num">
                                      <p:cBhvr>
                                        <p:cTn id="13" dur="1000" fill="hold"/>
                                        <p:tgtEl>
                                          <p:spTgt spid="25"/>
                                        </p:tgtEl>
                                        <p:attrNameLst>
                                          <p:attrName>ppt_x</p:attrName>
                                        </p:attrNameLst>
                                      </p:cBhvr>
                                      <p:tavLst>
                                        <p:tav tm="0">
                                          <p:val>
                                            <p:strVal val="#ppt_x"/>
                                          </p:val>
                                        </p:tav>
                                        <p:tav tm="100000">
                                          <p:val>
                                            <p:strVal val="#ppt_x"/>
                                          </p:val>
                                        </p:tav>
                                      </p:tavLst>
                                    </p:anim>
                                    <p:anim calcmode="lin" valueType="num">
                                      <p:cBhvr>
                                        <p:cTn id="14" dur="1000" fill="hold"/>
                                        <p:tgtEl>
                                          <p:spTgt spid="2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00"/>
                                        <p:tgtEl>
                                          <p:spTgt spid="7"/>
                                        </p:tgtEl>
                                      </p:cBhvr>
                                    </p:animEffect>
                                    <p:anim calcmode="lin" valueType="num">
                                      <p:cBhvr>
                                        <p:cTn id="18" dur="1000" fill="hold"/>
                                        <p:tgtEl>
                                          <p:spTgt spid="7"/>
                                        </p:tgtEl>
                                        <p:attrNameLst>
                                          <p:attrName>ppt_x</p:attrName>
                                        </p:attrNameLst>
                                      </p:cBhvr>
                                      <p:tavLst>
                                        <p:tav tm="0">
                                          <p:val>
                                            <p:strVal val="#ppt_x"/>
                                          </p:val>
                                        </p:tav>
                                        <p:tav tm="100000">
                                          <p:val>
                                            <p:strVal val="#ppt_x"/>
                                          </p:val>
                                        </p:tav>
                                      </p:tavLst>
                                    </p:anim>
                                    <p:anim calcmode="lin" valueType="num">
                                      <p:cBhvr>
                                        <p:cTn id="1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fade">
                                      <p:cBhvr>
                                        <p:cTn id="24" dur="1000"/>
                                        <p:tgtEl>
                                          <p:spTgt spid="27"/>
                                        </p:tgtEl>
                                      </p:cBhvr>
                                    </p:animEffect>
                                    <p:anim calcmode="lin" valueType="num">
                                      <p:cBhvr>
                                        <p:cTn id="25" dur="1000" fill="hold"/>
                                        <p:tgtEl>
                                          <p:spTgt spid="27"/>
                                        </p:tgtEl>
                                        <p:attrNameLst>
                                          <p:attrName>ppt_x</p:attrName>
                                        </p:attrNameLst>
                                      </p:cBhvr>
                                      <p:tavLst>
                                        <p:tav tm="0">
                                          <p:val>
                                            <p:strVal val="#ppt_x"/>
                                          </p:val>
                                        </p:tav>
                                        <p:tav tm="100000">
                                          <p:val>
                                            <p:strVal val="#ppt_x"/>
                                          </p:val>
                                        </p:tav>
                                      </p:tavLst>
                                    </p:anim>
                                    <p:anim calcmode="lin" valueType="num">
                                      <p:cBhvr>
                                        <p:cTn id="26"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53" presetClass="entr" presetSubtype="16" fill="hold" nodeType="clickEffect">
                                  <p:stCondLst>
                                    <p:cond delay="0"/>
                                  </p:stCondLst>
                                  <p:childTnLst>
                                    <p:set>
                                      <p:cBhvr>
                                        <p:cTn id="30" dur="1" fill="hold">
                                          <p:stCondLst>
                                            <p:cond delay="0"/>
                                          </p:stCondLst>
                                        </p:cTn>
                                        <p:tgtEl>
                                          <p:spTgt spid="29">
                                            <p:txEl>
                                              <p:pRg st="0" end="0"/>
                                            </p:txEl>
                                          </p:spTgt>
                                        </p:tgtEl>
                                        <p:attrNameLst>
                                          <p:attrName>style.visibility</p:attrName>
                                        </p:attrNameLst>
                                      </p:cBhvr>
                                      <p:to>
                                        <p:strVal val="visible"/>
                                      </p:to>
                                    </p:set>
                                    <p:anim calcmode="lin" valueType="num">
                                      <p:cBhvr>
                                        <p:cTn id="31" dur="500" fill="hold"/>
                                        <p:tgtEl>
                                          <p:spTgt spid="29">
                                            <p:txEl>
                                              <p:pRg st="0" end="0"/>
                                            </p:txEl>
                                          </p:spTgt>
                                        </p:tgtEl>
                                        <p:attrNameLst>
                                          <p:attrName>ppt_w</p:attrName>
                                        </p:attrNameLst>
                                      </p:cBhvr>
                                      <p:tavLst>
                                        <p:tav tm="0">
                                          <p:val>
                                            <p:fltVal val="0"/>
                                          </p:val>
                                        </p:tav>
                                        <p:tav tm="100000">
                                          <p:val>
                                            <p:strVal val="#ppt_w"/>
                                          </p:val>
                                        </p:tav>
                                      </p:tavLst>
                                    </p:anim>
                                    <p:anim calcmode="lin" valueType="num">
                                      <p:cBhvr>
                                        <p:cTn id="32" dur="500" fill="hold"/>
                                        <p:tgtEl>
                                          <p:spTgt spid="29">
                                            <p:txEl>
                                              <p:pRg st="0" end="0"/>
                                            </p:txEl>
                                          </p:spTgt>
                                        </p:tgtEl>
                                        <p:attrNameLst>
                                          <p:attrName>ppt_h</p:attrName>
                                        </p:attrNameLst>
                                      </p:cBhvr>
                                      <p:tavLst>
                                        <p:tav tm="0">
                                          <p:val>
                                            <p:fltVal val="0"/>
                                          </p:val>
                                        </p:tav>
                                        <p:tav tm="100000">
                                          <p:val>
                                            <p:strVal val="#ppt_h"/>
                                          </p:val>
                                        </p:tav>
                                      </p:tavLst>
                                    </p:anim>
                                    <p:animEffect transition="in" filter="fade">
                                      <p:cBhvr>
                                        <p:cTn id="33" dur="500"/>
                                        <p:tgtEl>
                                          <p:spTgt spid="2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p:bldP spid="2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一、轴向柱塞泵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4" name="直角三角形 13">
            <a:extLst>
              <a:ext uri="{FF2B5EF4-FFF2-40B4-BE49-F238E27FC236}">
                <a16:creationId xmlns:a16="http://schemas.microsoft.com/office/drawing/2014/main" id="{D1CE4754-F404-4064-98D2-733DB8240628}"/>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直角三角形 14">
            <a:extLst>
              <a:ext uri="{FF2B5EF4-FFF2-40B4-BE49-F238E27FC236}">
                <a16:creationId xmlns:a16="http://schemas.microsoft.com/office/drawing/2014/main" id="{59DC2C52-FE6D-4455-8051-EF7258DDFE66}"/>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6" name="文本框 15">
            <a:extLst>
              <a:ext uri="{FF2B5EF4-FFF2-40B4-BE49-F238E27FC236}">
                <a16:creationId xmlns:a16="http://schemas.microsoft.com/office/drawing/2014/main" id="{F1C94804-991D-42FD-8506-E44231616726}"/>
              </a:ext>
            </a:extLst>
          </p:cNvPr>
          <p:cNvSpPr txBox="1">
            <a:spLocks noChangeArrowheads="1"/>
          </p:cNvSpPr>
          <p:nvPr/>
        </p:nvSpPr>
        <p:spPr bwMode="auto">
          <a:xfrm>
            <a:off x="588275" y="1444473"/>
            <a:ext cx="2295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（三）变量控制机构</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371016" y="1998824"/>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588275" y="1939746"/>
            <a:ext cx="25321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恒压、恒流量、恒功率控制</a:t>
            </a:r>
          </a:p>
        </p:txBody>
      </p:sp>
      <p:sp>
        <p:nvSpPr>
          <p:cNvPr id="4" name="矩形 3">
            <a:extLst>
              <a:ext uri="{FF2B5EF4-FFF2-40B4-BE49-F238E27FC236}">
                <a16:creationId xmlns:a16="http://schemas.microsoft.com/office/drawing/2014/main" id="{52B4254D-E3DF-44CF-988B-35E201CBE314}"/>
              </a:ext>
            </a:extLst>
          </p:cNvPr>
          <p:cNvSpPr/>
          <p:nvPr/>
        </p:nvSpPr>
        <p:spPr>
          <a:xfrm>
            <a:off x="1403570" y="2388136"/>
            <a:ext cx="6369489" cy="1754326"/>
          </a:xfrm>
          <a:prstGeom prst="rect">
            <a:avLst/>
          </a:prstGeom>
        </p:spPr>
        <p:txBody>
          <a:bodyPr wrap="square">
            <a:spAutoFit/>
          </a:bodyPr>
          <a:lstStyle/>
          <a:p>
            <a:pPr indent="457200" algn="just">
              <a:lnSpc>
                <a:spcPct val="150000"/>
              </a:lnSpc>
              <a:spcAft>
                <a:spcPts val="0"/>
              </a:spcAft>
            </a:pPr>
            <a:r>
              <a:rPr lang="zh-CN" altLang="zh-CN" dirty="0">
                <a:solidFill>
                  <a:srgbClr val="000000"/>
                </a:solidFill>
                <a:cs typeface="Times New Roman" panose="02020603050405020304" pitchFamily="18" charset="0"/>
              </a:rPr>
              <a:t>为了满足液压系统对油源提出的多种要求</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泵的变量机构可以做成使其输出量</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压力、流量、功率等</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按一定变化规律进行控制</a:t>
            </a:r>
            <a:r>
              <a:rPr lang="en-US" altLang="zh-CN" dirty="0">
                <a:solidFill>
                  <a:srgbClr val="000000"/>
                </a:solidFill>
                <a:cs typeface="Times New Roman" panose="02020603050405020304" pitchFamily="18" charset="0"/>
              </a:rPr>
              <a:t>,</a:t>
            </a:r>
            <a:r>
              <a:rPr lang="zh-CN" altLang="zh-CN" dirty="0">
                <a:solidFill>
                  <a:srgbClr val="000000"/>
                </a:solidFill>
                <a:cs typeface="Times New Roman" panose="02020603050405020304" pitchFamily="18" charset="0"/>
              </a:rPr>
              <a:t>使输出量完全适应系统运行的需要。轴向柱塞泵的恒压、恒流量、恒功率变量控制方式及其特性曲线示于表</a:t>
            </a:r>
            <a:r>
              <a:rPr lang="en-US" altLang="zh-CN" dirty="0">
                <a:solidFill>
                  <a:srgbClr val="000000"/>
                </a:solidFill>
                <a:cs typeface="Times New Roman" panose="02020603050405020304" pitchFamily="18" charset="0"/>
              </a:rPr>
              <a:t>4-1</a:t>
            </a:r>
            <a:r>
              <a:rPr lang="zh-CN" altLang="zh-CN" dirty="0">
                <a:solidFill>
                  <a:srgbClr val="000000"/>
                </a:solidFill>
                <a:cs typeface="Times New Roman" panose="02020603050405020304" pitchFamily="18" charset="0"/>
              </a:rPr>
              <a:t>。</a:t>
            </a:r>
            <a:endParaRPr lang="zh-CN" altLang="zh-CN" dirty="0">
              <a:solidFill>
                <a:srgbClr val="000000"/>
              </a:solidFill>
              <a:effectLst/>
              <a:cs typeface="Times New Roman" panose="02020603050405020304" pitchFamily="18" charset="0"/>
            </a:endParaRPr>
          </a:p>
        </p:txBody>
      </p:sp>
    </p:spTree>
    <p:extLst>
      <p:ext uri="{BB962C8B-B14F-4D97-AF65-F5344CB8AC3E}">
        <p14:creationId xmlns:p14="http://schemas.microsoft.com/office/powerpoint/2010/main" val="2056456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B4T2.EPS">
            <a:extLst>
              <a:ext uri="{FF2B5EF4-FFF2-40B4-BE49-F238E27FC236}">
                <a16:creationId xmlns:a16="http://schemas.microsoft.com/office/drawing/2014/main" id="{5E02B23F-2886-4F34-8F5C-7AD83E2C0A60}"/>
              </a:ext>
            </a:extLst>
          </p:cNvPr>
          <p:cNvPicPr/>
          <p:nvPr/>
        </p:nvPicPr>
        <p:blipFill>
          <a:blip r:embed="rId2"/>
          <a:stretch>
            <a:fillRect/>
          </a:stretch>
        </p:blipFill>
        <p:spPr>
          <a:xfrm>
            <a:off x="4486401" y="2256342"/>
            <a:ext cx="2177212" cy="1734003"/>
          </a:xfrm>
          <a:prstGeom prst="rect">
            <a:avLst/>
          </a:prstGeom>
        </p:spPr>
      </p:pic>
      <p:pic>
        <p:nvPicPr>
          <p:cNvPr id="26" name="B4T1.EPS">
            <a:extLst>
              <a:ext uri="{FF2B5EF4-FFF2-40B4-BE49-F238E27FC236}">
                <a16:creationId xmlns:a16="http://schemas.microsoft.com/office/drawing/2014/main" id="{40A26309-5337-480E-9EE7-996FA69A868A}"/>
              </a:ext>
            </a:extLst>
          </p:cNvPr>
          <p:cNvPicPr/>
          <p:nvPr/>
        </p:nvPicPr>
        <p:blipFill>
          <a:blip r:embed="rId3"/>
          <a:stretch>
            <a:fillRect/>
          </a:stretch>
        </p:blipFill>
        <p:spPr>
          <a:xfrm>
            <a:off x="2027664" y="2256342"/>
            <a:ext cx="2240220" cy="1694795"/>
          </a:xfrm>
          <a:prstGeom prst="rect">
            <a:avLst/>
          </a:prstGeom>
        </p:spPr>
      </p:pic>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218753" y="100129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436012" y="942218"/>
            <a:ext cx="25321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恒压、恒流量、恒功率控制</a:t>
            </a:r>
          </a:p>
        </p:txBody>
      </p:sp>
      <p:graphicFrame>
        <p:nvGraphicFramePr>
          <p:cNvPr id="2" name="表格 1">
            <a:extLst>
              <a:ext uri="{FF2B5EF4-FFF2-40B4-BE49-F238E27FC236}">
                <a16:creationId xmlns:a16="http://schemas.microsoft.com/office/drawing/2014/main" id="{A9E499DA-A3D6-4200-8EBA-4477F5F3C531}"/>
              </a:ext>
            </a:extLst>
          </p:cNvPr>
          <p:cNvGraphicFramePr>
            <a:graphicFrameLocks noGrp="1"/>
          </p:cNvGraphicFramePr>
          <p:nvPr>
            <p:extLst>
              <p:ext uri="{D42A27DB-BD31-4B8C-83A1-F6EECF244321}">
                <p14:modId xmlns:p14="http://schemas.microsoft.com/office/powerpoint/2010/main" val="497106395"/>
              </p:ext>
            </p:extLst>
          </p:nvPr>
        </p:nvGraphicFramePr>
        <p:xfrm>
          <a:off x="617893" y="1489013"/>
          <a:ext cx="8040972" cy="422031"/>
        </p:xfrm>
        <a:graphic>
          <a:graphicData uri="http://schemas.openxmlformats.org/drawingml/2006/table">
            <a:tbl>
              <a:tblPr firstRow="1" firstCol="1" bandRow="1">
                <a:tableStyleId>{5C22544A-7EE6-4342-B048-85BDC9FD1C3A}</a:tableStyleId>
              </a:tblPr>
              <a:tblGrid>
                <a:gridCol w="1360815">
                  <a:extLst>
                    <a:ext uri="{9D8B030D-6E8A-4147-A177-3AD203B41FA5}">
                      <a16:colId xmlns:a16="http://schemas.microsoft.com/office/drawing/2014/main" val="1947913856"/>
                    </a:ext>
                  </a:extLst>
                </a:gridCol>
                <a:gridCol w="2318124">
                  <a:extLst>
                    <a:ext uri="{9D8B030D-6E8A-4147-A177-3AD203B41FA5}">
                      <a16:colId xmlns:a16="http://schemas.microsoft.com/office/drawing/2014/main" val="1556435542"/>
                    </a:ext>
                  </a:extLst>
                </a:gridCol>
                <a:gridCol w="2605915">
                  <a:extLst>
                    <a:ext uri="{9D8B030D-6E8A-4147-A177-3AD203B41FA5}">
                      <a16:colId xmlns:a16="http://schemas.microsoft.com/office/drawing/2014/main" val="515696879"/>
                    </a:ext>
                  </a:extLst>
                </a:gridCol>
                <a:gridCol w="1756118">
                  <a:extLst>
                    <a:ext uri="{9D8B030D-6E8A-4147-A177-3AD203B41FA5}">
                      <a16:colId xmlns:a16="http://schemas.microsoft.com/office/drawing/2014/main" val="2837519023"/>
                    </a:ext>
                  </a:extLst>
                </a:gridCol>
              </a:tblGrid>
              <a:tr h="422031">
                <a:tc>
                  <a:txBody>
                    <a:bodyPr/>
                    <a:lstStyle/>
                    <a:p>
                      <a:pPr algn="ctr">
                        <a:lnSpc>
                          <a:spcPts val="1200"/>
                        </a:lnSpc>
                        <a:spcAft>
                          <a:spcPts val="0"/>
                        </a:spcAft>
                      </a:pPr>
                      <a:r>
                        <a:rPr lang="zh-CN" sz="1200" dirty="0">
                          <a:solidFill>
                            <a:srgbClr val="184972"/>
                          </a:solidFill>
                          <a:effectLst/>
                          <a:latin typeface="+mn-ea"/>
                          <a:ea typeface="+mn-ea"/>
                        </a:rPr>
                        <a:t>变量控制方式</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原　理　图</a:t>
                      </a:r>
                      <a:r>
                        <a:rPr lang="en-US" sz="1200" baseline="30000" dirty="0">
                          <a:solidFill>
                            <a:srgbClr val="184972"/>
                          </a:solidFill>
                          <a:effectLst/>
                          <a:latin typeface="+mn-ea"/>
                          <a:ea typeface="+mn-ea"/>
                        </a:rPr>
                        <a:t>①</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特 性 曲 线</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说　　明</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006486"/>
                  </a:ext>
                </a:extLst>
              </a:tr>
            </a:tbl>
          </a:graphicData>
        </a:graphic>
      </p:graphicFrame>
      <p:cxnSp>
        <p:nvCxnSpPr>
          <p:cNvPr id="19" name="直接连接符 18">
            <a:extLst>
              <a:ext uri="{FF2B5EF4-FFF2-40B4-BE49-F238E27FC236}">
                <a16:creationId xmlns:a16="http://schemas.microsoft.com/office/drawing/2014/main" id="{66104351-071C-4E43-A144-8570435DCF6A}"/>
              </a:ext>
            </a:extLst>
          </p:cNvPr>
          <p:cNvCxnSpPr>
            <a:cxnSpLocks/>
          </p:cNvCxnSpPr>
          <p:nvPr/>
        </p:nvCxnSpPr>
        <p:spPr>
          <a:xfrm>
            <a:off x="197390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7888E48-40BA-455F-B8C0-B1D3F1E22CDC}"/>
              </a:ext>
            </a:extLst>
          </p:cNvPr>
          <p:cNvCxnSpPr>
            <a:cxnSpLocks/>
          </p:cNvCxnSpPr>
          <p:nvPr/>
        </p:nvCxnSpPr>
        <p:spPr>
          <a:xfrm>
            <a:off x="4294009"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2DA80D43-0951-445A-9C29-F16D64333C31}"/>
              </a:ext>
            </a:extLst>
          </p:cNvPr>
          <p:cNvCxnSpPr>
            <a:cxnSpLocks/>
          </p:cNvCxnSpPr>
          <p:nvPr/>
        </p:nvCxnSpPr>
        <p:spPr>
          <a:xfrm>
            <a:off x="690825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CC8612D-6165-4A09-9347-B3304995ED45}"/>
              </a:ext>
            </a:extLst>
          </p:cNvPr>
          <p:cNvSpPr/>
          <p:nvPr/>
        </p:nvSpPr>
        <p:spPr>
          <a:xfrm>
            <a:off x="1023564" y="2256342"/>
            <a:ext cx="605270" cy="1569660"/>
          </a:xfrm>
          <a:prstGeom prst="rect">
            <a:avLst/>
          </a:prstGeom>
        </p:spPr>
        <p:txBody>
          <a:bodyPr wrap="square">
            <a:spAutoFit/>
          </a:bodyPr>
          <a:lstStyle/>
          <a:p>
            <a:pPr algn="just">
              <a:spcAft>
                <a:spcPts val="0"/>
              </a:spcAft>
            </a:pPr>
            <a:r>
              <a:rPr lang="zh-CN" altLang="en-US" sz="2400" dirty="0">
                <a:latin typeface="Times New Roman" panose="02020603050405020304" pitchFamily="18" charset="0"/>
                <a:ea typeface="黑体" panose="02010609060101010101" pitchFamily="49" charset="-122"/>
              </a:rPr>
              <a:t>恒压变量</a:t>
            </a:r>
          </a:p>
        </p:txBody>
      </p:sp>
      <p:cxnSp>
        <p:nvCxnSpPr>
          <p:cNvPr id="23" name="直接连接符 22">
            <a:extLst>
              <a:ext uri="{FF2B5EF4-FFF2-40B4-BE49-F238E27FC236}">
                <a16:creationId xmlns:a16="http://schemas.microsoft.com/office/drawing/2014/main" id="{081E231D-2BAC-4476-8FAB-7BFBFAEE2A97}"/>
              </a:ext>
            </a:extLst>
          </p:cNvPr>
          <p:cNvCxnSpPr>
            <a:cxnSpLocks/>
          </p:cNvCxnSpPr>
          <p:nvPr/>
        </p:nvCxnSpPr>
        <p:spPr>
          <a:xfrm flipH="1">
            <a:off x="611499" y="4453141"/>
            <a:ext cx="8047366" cy="0"/>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6A0686C6-E363-4A6A-80EC-FE5373A08F55}"/>
              </a:ext>
            </a:extLst>
          </p:cNvPr>
          <p:cNvCxnSpPr>
            <a:cxnSpLocks/>
          </p:cNvCxnSpPr>
          <p:nvPr/>
        </p:nvCxnSpPr>
        <p:spPr>
          <a:xfrm>
            <a:off x="611499" y="1482619"/>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F5AAF65-8C48-48D5-8A2D-785657819E62}"/>
              </a:ext>
            </a:extLst>
          </p:cNvPr>
          <p:cNvCxnSpPr>
            <a:cxnSpLocks/>
          </p:cNvCxnSpPr>
          <p:nvPr/>
        </p:nvCxnSpPr>
        <p:spPr>
          <a:xfrm>
            <a:off x="8658865"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041EFCFC-074A-4608-B574-B31F7CAE17FB}"/>
              </a:ext>
            </a:extLst>
          </p:cNvPr>
          <p:cNvSpPr/>
          <p:nvPr/>
        </p:nvSpPr>
        <p:spPr>
          <a:xfrm>
            <a:off x="6912224" y="2781982"/>
            <a:ext cx="1723550" cy="553998"/>
          </a:xfrm>
          <a:prstGeom prst="rect">
            <a:avLst/>
          </a:prstGeom>
        </p:spPr>
        <p:txBody>
          <a:bodyPr wrap="none">
            <a:spAutoFit/>
          </a:bodyPr>
          <a:lstStyle/>
          <a:p>
            <a:pPr algn="ctr">
              <a:lnSpc>
                <a:spcPct val="150000"/>
              </a:lnSpc>
            </a:pPr>
            <a:r>
              <a:rPr lang="zh-CN" altLang="zh-CN" sz="1000" dirty="0">
                <a:solidFill>
                  <a:srgbClr val="000000"/>
                </a:solidFill>
                <a:cs typeface="Times New Roman" panose="02020603050405020304" pitchFamily="18" charset="0"/>
              </a:rPr>
              <a:t>调节伺服阀</a:t>
            </a:r>
            <a:r>
              <a:rPr lang="en-US" altLang="zh-CN" sz="1000" dirty="0">
                <a:solidFill>
                  <a:srgbClr val="000000"/>
                </a:solidFill>
                <a:cs typeface="Times New Roman" panose="02020603050405020304" pitchFamily="18" charset="0"/>
              </a:rPr>
              <a:t>1</a:t>
            </a:r>
            <a:r>
              <a:rPr lang="zh-CN" altLang="zh-CN" sz="1000" dirty="0">
                <a:solidFill>
                  <a:srgbClr val="000000"/>
                </a:solidFill>
                <a:cs typeface="Times New Roman" panose="02020603050405020304" pitchFamily="18" charset="0"/>
              </a:rPr>
              <a:t>左端的弹簧力</a:t>
            </a:r>
            <a:r>
              <a:rPr lang="en-US" altLang="zh-CN" sz="1000" dirty="0">
                <a:solidFill>
                  <a:srgbClr val="000000"/>
                </a:solidFill>
                <a:cs typeface="Times New Roman" panose="02020603050405020304" pitchFamily="18" charset="0"/>
              </a:rPr>
              <a:t>,</a:t>
            </a:r>
          </a:p>
          <a:p>
            <a:pPr algn="ctr">
              <a:lnSpc>
                <a:spcPct val="150000"/>
              </a:lnSpc>
            </a:pPr>
            <a:r>
              <a:rPr lang="zh-CN" altLang="zh-CN" sz="1000" dirty="0">
                <a:solidFill>
                  <a:srgbClr val="000000"/>
                </a:solidFill>
                <a:cs typeface="Times New Roman" panose="02020603050405020304" pitchFamily="18" charset="0"/>
              </a:rPr>
              <a:t>可改变泵的工作压力值</a:t>
            </a:r>
            <a:endParaRPr lang="zh-CN" altLang="en-US" sz="2400" dirty="0"/>
          </a:p>
        </p:txBody>
      </p:sp>
      <p:sp>
        <p:nvSpPr>
          <p:cNvPr id="30" name="矩形 29">
            <a:extLst>
              <a:ext uri="{FF2B5EF4-FFF2-40B4-BE49-F238E27FC236}">
                <a16:creationId xmlns:a16="http://schemas.microsoft.com/office/drawing/2014/main" id="{29896AF6-FFEF-4A26-97A6-B0B4F2F48ECB}"/>
              </a:ext>
            </a:extLst>
          </p:cNvPr>
          <p:cNvSpPr/>
          <p:nvPr/>
        </p:nvSpPr>
        <p:spPr>
          <a:xfrm>
            <a:off x="1154469" y="4605565"/>
            <a:ext cx="6961426" cy="215444"/>
          </a:xfrm>
          <a:prstGeom prst="rect">
            <a:avLst/>
          </a:prstGeom>
        </p:spPr>
        <p:txBody>
          <a:bodyPr wrap="square">
            <a:spAutoFit/>
          </a:bodyPr>
          <a:lstStyle/>
          <a:p>
            <a:r>
              <a:rPr lang="en-US" altLang="zh-CN" sz="800" dirty="0">
                <a:solidFill>
                  <a:srgbClr val="FF0000"/>
                </a:solidFill>
                <a:cs typeface="Times New Roman" panose="02020603050405020304" pitchFamily="18" charset="0"/>
              </a:rPr>
              <a:t>① </a:t>
            </a:r>
            <a:r>
              <a:rPr lang="zh-CN" altLang="zh-CN" sz="800" dirty="0">
                <a:solidFill>
                  <a:srgbClr val="FF0000"/>
                </a:solidFill>
                <a:cs typeface="Times New Roman" panose="02020603050405020304" pitchFamily="18" charset="0"/>
              </a:rPr>
              <a:t>原理图中液压泵上的箭头代表轴向柱塞泵斜盘倾角</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。箭头顺时针转动</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变小</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流量减少</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反之</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变大</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流量增加。图中</a:t>
            </a:r>
            <a:r>
              <a:rPr lang="en-US" altLang="zh-CN" sz="800" dirty="0">
                <a:solidFill>
                  <a:srgbClr val="FF0000"/>
                </a:solidFill>
                <a:cs typeface="Times New Roman" panose="02020603050405020304" pitchFamily="18" charset="0"/>
              </a:rPr>
              <a:t>:1—</a:t>
            </a:r>
            <a:r>
              <a:rPr lang="zh-CN" altLang="zh-CN" sz="800" dirty="0">
                <a:solidFill>
                  <a:srgbClr val="FF0000"/>
                </a:solidFill>
                <a:cs typeface="Times New Roman" panose="02020603050405020304" pitchFamily="18" charset="0"/>
              </a:rPr>
              <a:t>伺服阀心</a:t>
            </a:r>
            <a:r>
              <a:rPr lang="en-US" altLang="zh-CN" sz="800" dirty="0">
                <a:solidFill>
                  <a:srgbClr val="FF0000"/>
                </a:solidFill>
                <a:cs typeface="Times New Roman" panose="02020603050405020304" pitchFamily="18" charset="0"/>
              </a:rPr>
              <a:t>;2—</a:t>
            </a:r>
            <a:r>
              <a:rPr lang="zh-CN" altLang="zh-CN" sz="800" dirty="0">
                <a:solidFill>
                  <a:srgbClr val="FF0000"/>
                </a:solidFill>
                <a:cs typeface="Times New Roman" panose="02020603050405020304" pitchFamily="18" charset="0"/>
              </a:rPr>
              <a:t>变量活塞。</a:t>
            </a:r>
            <a:endParaRPr lang="zh-CN" altLang="en-US" dirty="0">
              <a:solidFill>
                <a:srgbClr val="FF0000"/>
              </a:solidFill>
            </a:endParaRPr>
          </a:p>
        </p:txBody>
      </p:sp>
    </p:spTree>
    <p:extLst>
      <p:ext uri="{BB962C8B-B14F-4D97-AF65-F5344CB8AC3E}">
        <p14:creationId xmlns:p14="http://schemas.microsoft.com/office/powerpoint/2010/main" val="1790373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218753" y="100129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436012" y="942218"/>
            <a:ext cx="25321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恒压、恒流量、恒功率控制</a:t>
            </a:r>
          </a:p>
        </p:txBody>
      </p:sp>
      <p:graphicFrame>
        <p:nvGraphicFramePr>
          <p:cNvPr id="8" name="表格 7">
            <a:extLst>
              <a:ext uri="{FF2B5EF4-FFF2-40B4-BE49-F238E27FC236}">
                <a16:creationId xmlns:a16="http://schemas.microsoft.com/office/drawing/2014/main" id="{FB09EC7F-0568-4323-A5B9-C5626745DA2B}"/>
              </a:ext>
            </a:extLst>
          </p:cNvPr>
          <p:cNvGraphicFramePr>
            <a:graphicFrameLocks noGrp="1"/>
          </p:cNvGraphicFramePr>
          <p:nvPr>
            <p:extLst>
              <p:ext uri="{D42A27DB-BD31-4B8C-83A1-F6EECF244321}">
                <p14:modId xmlns:p14="http://schemas.microsoft.com/office/powerpoint/2010/main" val="1035771633"/>
              </p:ext>
            </p:extLst>
          </p:nvPr>
        </p:nvGraphicFramePr>
        <p:xfrm>
          <a:off x="617893" y="1489013"/>
          <a:ext cx="8040972" cy="422031"/>
        </p:xfrm>
        <a:graphic>
          <a:graphicData uri="http://schemas.openxmlformats.org/drawingml/2006/table">
            <a:tbl>
              <a:tblPr firstRow="1" firstCol="1" bandRow="1">
                <a:tableStyleId>{5C22544A-7EE6-4342-B048-85BDC9FD1C3A}</a:tableStyleId>
              </a:tblPr>
              <a:tblGrid>
                <a:gridCol w="1360815">
                  <a:extLst>
                    <a:ext uri="{9D8B030D-6E8A-4147-A177-3AD203B41FA5}">
                      <a16:colId xmlns:a16="http://schemas.microsoft.com/office/drawing/2014/main" val="1947913856"/>
                    </a:ext>
                  </a:extLst>
                </a:gridCol>
                <a:gridCol w="2318124">
                  <a:extLst>
                    <a:ext uri="{9D8B030D-6E8A-4147-A177-3AD203B41FA5}">
                      <a16:colId xmlns:a16="http://schemas.microsoft.com/office/drawing/2014/main" val="1556435542"/>
                    </a:ext>
                  </a:extLst>
                </a:gridCol>
                <a:gridCol w="2605915">
                  <a:extLst>
                    <a:ext uri="{9D8B030D-6E8A-4147-A177-3AD203B41FA5}">
                      <a16:colId xmlns:a16="http://schemas.microsoft.com/office/drawing/2014/main" val="515696879"/>
                    </a:ext>
                  </a:extLst>
                </a:gridCol>
                <a:gridCol w="1756118">
                  <a:extLst>
                    <a:ext uri="{9D8B030D-6E8A-4147-A177-3AD203B41FA5}">
                      <a16:colId xmlns:a16="http://schemas.microsoft.com/office/drawing/2014/main" val="2837519023"/>
                    </a:ext>
                  </a:extLst>
                </a:gridCol>
              </a:tblGrid>
              <a:tr h="422031">
                <a:tc>
                  <a:txBody>
                    <a:bodyPr/>
                    <a:lstStyle/>
                    <a:p>
                      <a:pPr algn="ctr">
                        <a:lnSpc>
                          <a:spcPts val="1200"/>
                        </a:lnSpc>
                        <a:spcAft>
                          <a:spcPts val="0"/>
                        </a:spcAft>
                      </a:pPr>
                      <a:r>
                        <a:rPr lang="zh-CN" sz="1200" dirty="0">
                          <a:solidFill>
                            <a:srgbClr val="184972"/>
                          </a:solidFill>
                          <a:effectLst/>
                          <a:latin typeface="+mn-ea"/>
                          <a:ea typeface="+mn-ea"/>
                        </a:rPr>
                        <a:t>变量控制方式</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原　理　图</a:t>
                      </a:r>
                      <a:r>
                        <a:rPr lang="en-US" sz="1200" baseline="30000" dirty="0">
                          <a:solidFill>
                            <a:srgbClr val="184972"/>
                          </a:solidFill>
                          <a:effectLst/>
                          <a:latin typeface="+mn-ea"/>
                          <a:ea typeface="+mn-ea"/>
                        </a:rPr>
                        <a:t>①</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特 性 曲 线</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说　　明</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006486"/>
                  </a:ext>
                </a:extLst>
              </a:tr>
            </a:tbl>
          </a:graphicData>
        </a:graphic>
      </p:graphicFrame>
      <p:cxnSp>
        <p:nvCxnSpPr>
          <p:cNvPr id="9" name="直接连接符 8">
            <a:extLst>
              <a:ext uri="{FF2B5EF4-FFF2-40B4-BE49-F238E27FC236}">
                <a16:creationId xmlns:a16="http://schemas.microsoft.com/office/drawing/2014/main" id="{C77082B3-CAD0-4473-BC3D-B404E73B4D2D}"/>
              </a:ext>
            </a:extLst>
          </p:cNvPr>
          <p:cNvCxnSpPr>
            <a:cxnSpLocks/>
          </p:cNvCxnSpPr>
          <p:nvPr/>
        </p:nvCxnSpPr>
        <p:spPr>
          <a:xfrm>
            <a:off x="197390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9EEC01D4-5B02-43C4-9F24-676272455F82}"/>
              </a:ext>
            </a:extLst>
          </p:cNvPr>
          <p:cNvCxnSpPr>
            <a:cxnSpLocks/>
          </p:cNvCxnSpPr>
          <p:nvPr/>
        </p:nvCxnSpPr>
        <p:spPr>
          <a:xfrm>
            <a:off x="4294009"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BA93F8B5-7C2A-4943-A2D7-B2E4DE779F5F}"/>
              </a:ext>
            </a:extLst>
          </p:cNvPr>
          <p:cNvCxnSpPr>
            <a:cxnSpLocks/>
          </p:cNvCxnSpPr>
          <p:nvPr/>
        </p:nvCxnSpPr>
        <p:spPr>
          <a:xfrm>
            <a:off x="690825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sp>
        <p:nvSpPr>
          <p:cNvPr id="12" name="矩形 11">
            <a:extLst>
              <a:ext uri="{FF2B5EF4-FFF2-40B4-BE49-F238E27FC236}">
                <a16:creationId xmlns:a16="http://schemas.microsoft.com/office/drawing/2014/main" id="{DD525ABE-C75D-4730-9FD2-38BB84552C0F}"/>
              </a:ext>
            </a:extLst>
          </p:cNvPr>
          <p:cNvSpPr/>
          <p:nvPr/>
        </p:nvSpPr>
        <p:spPr>
          <a:xfrm>
            <a:off x="1074493" y="2127563"/>
            <a:ext cx="605270" cy="1938992"/>
          </a:xfrm>
          <a:prstGeom prst="rect">
            <a:avLst/>
          </a:prstGeom>
        </p:spPr>
        <p:txBody>
          <a:bodyPr wrap="square">
            <a:spAutoFit/>
          </a:bodyPr>
          <a:lstStyle/>
          <a:p>
            <a:pPr algn="just">
              <a:spcAft>
                <a:spcPts val="0"/>
              </a:spcAft>
            </a:pPr>
            <a:r>
              <a:rPr lang="zh-CN" altLang="en-US" sz="2400" dirty="0">
                <a:latin typeface="Times New Roman" panose="02020603050405020304" pitchFamily="18" charset="0"/>
                <a:ea typeface="黑体" panose="02010609060101010101" pitchFamily="49" charset="-122"/>
              </a:rPr>
              <a:t>恒流量变量</a:t>
            </a:r>
          </a:p>
        </p:txBody>
      </p:sp>
      <p:cxnSp>
        <p:nvCxnSpPr>
          <p:cNvPr id="16" name="直接连接符 15">
            <a:extLst>
              <a:ext uri="{FF2B5EF4-FFF2-40B4-BE49-F238E27FC236}">
                <a16:creationId xmlns:a16="http://schemas.microsoft.com/office/drawing/2014/main" id="{3B906699-100D-416F-A4A8-EC53028E8021}"/>
              </a:ext>
            </a:extLst>
          </p:cNvPr>
          <p:cNvCxnSpPr>
            <a:cxnSpLocks/>
          </p:cNvCxnSpPr>
          <p:nvPr/>
        </p:nvCxnSpPr>
        <p:spPr>
          <a:xfrm flipH="1">
            <a:off x="611499" y="4453141"/>
            <a:ext cx="8047366" cy="0"/>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8D1DB1B-17E4-42BE-B922-8D81E62555E0}"/>
              </a:ext>
            </a:extLst>
          </p:cNvPr>
          <p:cNvCxnSpPr>
            <a:cxnSpLocks/>
          </p:cNvCxnSpPr>
          <p:nvPr/>
        </p:nvCxnSpPr>
        <p:spPr>
          <a:xfrm>
            <a:off x="611499" y="1482619"/>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EF06BEF-4680-4063-8906-B1AF226359A3}"/>
              </a:ext>
            </a:extLst>
          </p:cNvPr>
          <p:cNvCxnSpPr>
            <a:cxnSpLocks/>
          </p:cNvCxnSpPr>
          <p:nvPr/>
        </p:nvCxnSpPr>
        <p:spPr>
          <a:xfrm>
            <a:off x="8658865"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pic>
        <p:nvPicPr>
          <p:cNvPr id="21" name="B4T3.EPS">
            <a:extLst>
              <a:ext uri="{FF2B5EF4-FFF2-40B4-BE49-F238E27FC236}">
                <a16:creationId xmlns:a16="http://schemas.microsoft.com/office/drawing/2014/main" id="{303BCF07-520A-44A3-A21D-B9282838878B}"/>
              </a:ext>
            </a:extLst>
          </p:cNvPr>
          <p:cNvPicPr/>
          <p:nvPr/>
        </p:nvPicPr>
        <p:blipFill>
          <a:blip r:embed="rId2"/>
          <a:stretch>
            <a:fillRect/>
          </a:stretch>
        </p:blipFill>
        <p:spPr>
          <a:xfrm>
            <a:off x="2101550" y="2268833"/>
            <a:ext cx="2064815" cy="1493950"/>
          </a:xfrm>
          <a:prstGeom prst="rect">
            <a:avLst/>
          </a:prstGeom>
        </p:spPr>
      </p:pic>
      <p:pic>
        <p:nvPicPr>
          <p:cNvPr id="22" name="B4T4.EPS">
            <a:extLst>
              <a:ext uri="{FF2B5EF4-FFF2-40B4-BE49-F238E27FC236}">
                <a16:creationId xmlns:a16="http://schemas.microsoft.com/office/drawing/2014/main" id="{37530CA8-F32D-4A78-A31E-0E340342D5E2}"/>
              </a:ext>
            </a:extLst>
          </p:cNvPr>
          <p:cNvPicPr/>
          <p:nvPr/>
        </p:nvPicPr>
        <p:blipFill>
          <a:blip r:embed="rId3"/>
          <a:stretch>
            <a:fillRect/>
          </a:stretch>
        </p:blipFill>
        <p:spPr>
          <a:xfrm>
            <a:off x="4470506" y="2297630"/>
            <a:ext cx="2261254" cy="1589592"/>
          </a:xfrm>
          <a:prstGeom prst="rect">
            <a:avLst/>
          </a:prstGeom>
        </p:spPr>
      </p:pic>
      <p:sp>
        <p:nvSpPr>
          <p:cNvPr id="4" name="矩形 3">
            <a:extLst>
              <a:ext uri="{FF2B5EF4-FFF2-40B4-BE49-F238E27FC236}">
                <a16:creationId xmlns:a16="http://schemas.microsoft.com/office/drawing/2014/main" id="{8C87FFA8-E1BD-4E63-8AD4-1C17F82C5A7D}"/>
              </a:ext>
            </a:extLst>
          </p:cNvPr>
          <p:cNvSpPr/>
          <p:nvPr/>
        </p:nvSpPr>
        <p:spPr>
          <a:xfrm>
            <a:off x="7023289" y="2842994"/>
            <a:ext cx="1520543" cy="553998"/>
          </a:xfrm>
          <a:prstGeom prst="rect">
            <a:avLst/>
          </a:prstGeom>
        </p:spPr>
        <p:txBody>
          <a:bodyPr wrap="square">
            <a:spAutoFit/>
          </a:bodyPr>
          <a:lstStyle/>
          <a:p>
            <a:pPr algn="ctr">
              <a:lnSpc>
                <a:spcPct val="150000"/>
              </a:lnSpc>
              <a:spcAft>
                <a:spcPts val="0"/>
              </a:spcAft>
            </a:pPr>
            <a:r>
              <a:rPr lang="zh-CN" altLang="zh-CN" sz="1000" dirty="0">
                <a:solidFill>
                  <a:srgbClr val="000000"/>
                </a:solidFill>
                <a:latin typeface="+mn-ea"/>
                <a:cs typeface="Times New Roman" panose="02020603050405020304" pitchFamily="18" charset="0"/>
              </a:rPr>
              <a:t>改变节流孔口的大小</a:t>
            </a:r>
            <a:r>
              <a:rPr lang="en-US" altLang="zh-CN" sz="1000" dirty="0">
                <a:solidFill>
                  <a:srgbClr val="000000"/>
                </a:solidFill>
                <a:latin typeface="+mn-ea"/>
                <a:cs typeface="Times New Roman" panose="02020603050405020304" pitchFamily="18" charset="0"/>
              </a:rPr>
              <a:t>,</a:t>
            </a:r>
            <a:endParaRPr lang="zh-CN" altLang="zh-CN" sz="1200" dirty="0">
              <a:solidFill>
                <a:srgbClr val="000000"/>
              </a:solidFill>
              <a:latin typeface="+mn-ea"/>
              <a:cs typeface="Times New Roman" panose="02020603050405020304" pitchFamily="18" charset="0"/>
            </a:endParaRPr>
          </a:p>
          <a:p>
            <a:pPr algn="ctr">
              <a:lnSpc>
                <a:spcPct val="150000"/>
              </a:lnSpc>
            </a:pPr>
            <a:r>
              <a:rPr lang="zh-CN" altLang="zh-CN" sz="1000" dirty="0">
                <a:solidFill>
                  <a:srgbClr val="000000"/>
                </a:solidFill>
                <a:latin typeface="+mn-ea"/>
                <a:cs typeface="Times New Roman" panose="02020603050405020304" pitchFamily="18" charset="0"/>
              </a:rPr>
              <a:t>可调整泵的输出流量值</a:t>
            </a:r>
            <a:endParaRPr lang="zh-CN" altLang="en-US" sz="2400" dirty="0">
              <a:latin typeface="+mn-ea"/>
            </a:endParaRPr>
          </a:p>
        </p:txBody>
      </p:sp>
      <p:sp>
        <p:nvSpPr>
          <p:cNvPr id="23" name="矩形 22">
            <a:extLst>
              <a:ext uri="{FF2B5EF4-FFF2-40B4-BE49-F238E27FC236}">
                <a16:creationId xmlns:a16="http://schemas.microsoft.com/office/drawing/2014/main" id="{28E5E4C7-3C95-471F-9068-3AD61F75A951}"/>
              </a:ext>
            </a:extLst>
          </p:cNvPr>
          <p:cNvSpPr/>
          <p:nvPr/>
        </p:nvSpPr>
        <p:spPr>
          <a:xfrm>
            <a:off x="1154469" y="4605565"/>
            <a:ext cx="6961426" cy="215444"/>
          </a:xfrm>
          <a:prstGeom prst="rect">
            <a:avLst/>
          </a:prstGeom>
        </p:spPr>
        <p:txBody>
          <a:bodyPr wrap="square">
            <a:spAutoFit/>
          </a:bodyPr>
          <a:lstStyle/>
          <a:p>
            <a:r>
              <a:rPr lang="en-US" altLang="zh-CN" sz="800" dirty="0">
                <a:solidFill>
                  <a:srgbClr val="FF0000"/>
                </a:solidFill>
                <a:cs typeface="Times New Roman" panose="02020603050405020304" pitchFamily="18" charset="0"/>
              </a:rPr>
              <a:t>① </a:t>
            </a:r>
            <a:r>
              <a:rPr lang="zh-CN" altLang="zh-CN" sz="800" dirty="0">
                <a:solidFill>
                  <a:srgbClr val="FF0000"/>
                </a:solidFill>
                <a:cs typeface="Times New Roman" panose="02020603050405020304" pitchFamily="18" charset="0"/>
              </a:rPr>
              <a:t>原理图中液压泵上的箭头代表轴向柱塞泵斜盘倾角</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。箭头顺时针转动</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变小</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流量减少</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反之</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变大</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流量增加。图中</a:t>
            </a:r>
            <a:r>
              <a:rPr lang="en-US" altLang="zh-CN" sz="800" dirty="0">
                <a:solidFill>
                  <a:srgbClr val="FF0000"/>
                </a:solidFill>
                <a:cs typeface="Times New Roman" panose="02020603050405020304" pitchFamily="18" charset="0"/>
              </a:rPr>
              <a:t>:1—</a:t>
            </a:r>
            <a:r>
              <a:rPr lang="zh-CN" altLang="zh-CN" sz="800" dirty="0">
                <a:solidFill>
                  <a:srgbClr val="FF0000"/>
                </a:solidFill>
                <a:cs typeface="Times New Roman" panose="02020603050405020304" pitchFamily="18" charset="0"/>
              </a:rPr>
              <a:t>伺服阀心</a:t>
            </a:r>
            <a:r>
              <a:rPr lang="en-US" altLang="zh-CN" sz="800" dirty="0">
                <a:solidFill>
                  <a:srgbClr val="FF0000"/>
                </a:solidFill>
                <a:cs typeface="Times New Roman" panose="02020603050405020304" pitchFamily="18" charset="0"/>
              </a:rPr>
              <a:t>;2—</a:t>
            </a:r>
            <a:r>
              <a:rPr lang="zh-CN" altLang="zh-CN" sz="800" dirty="0">
                <a:solidFill>
                  <a:srgbClr val="FF0000"/>
                </a:solidFill>
                <a:cs typeface="Times New Roman" panose="02020603050405020304" pitchFamily="18" charset="0"/>
              </a:rPr>
              <a:t>变量活塞。</a:t>
            </a:r>
            <a:endParaRPr lang="zh-CN" altLang="en-US" dirty="0">
              <a:solidFill>
                <a:srgbClr val="FF0000"/>
              </a:solidFill>
            </a:endParaRPr>
          </a:p>
        </p:txBody>
      </p:sp>
    </p:spTree>
    <p:extLst>
      <p:ext uri="{BB962C8B-B14F-4D97-AF65-F5344CB8AC3E}">
        <p14:creationId xmlns:p14="http://schemas.microsoft.com/office/powerpoint/2010/main" val="33522926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3" name="文本框 12">
            <a:extLst>
              <a:ext uri="{FF2B5EF4-FFF2-40B4-BE49-F238E27FC236}">
                <a16:creationId xmlns:a16="http://schemas.microsoft.com/office/drawing/2014/main" id="{AE346324-BA85-4090-9F38-94F346B56136}"/>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17" name="直角三角形 16">
            <a:extLst>
              <a:ext uri="{FF2B5EF4-FFF2-40B4-BE49-F238E27FC236}">
                <a16:creationId xmlns:a16="http://schemas.microsoft.com/office/drawing/2014/main" id="{7B2077FF-B165-41DD-99DB-21738C9B2B6A}"/>
              </a:ext>
            </a:extLst>
          </p:cNvPr>
          <p:cNvSpPr/>
          <p:nvPr/>
        </p:nvSpPr>
        <p:spPr>
          <a:xfrm rot="2637755" flipH="1" flipV="1">
            <a:off x="218753" y="1001296"/>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8" name="文本框 19">
            <a:extLst>
              <a:ext uri="{FF2B5EF4-FFF2-40B4-BE49-F238E27FC236}">
                <a16:creationId xmlns:a16="http://schemas.microsoft.com/office/drawing/2014/main" id="{42E01A81-D62A-436C-8171-088A97F08F92}"/>
              </a:ext>
            </a:extLst>
          </p:cNvPr>
          <p:cNvSpPr txBox="1">
            <a:spLocks noChangeArrowheads="1"/>
          </p:cNvSpPr>
          <p:nvPr/>
        </p:nvSpPr>
        <p:spPr bwMode="auto">
          <a:xfrm>
            <a:off x="436012" y="942218"/>
            <a:ext cx="25321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恒压、恒流量、恒功率控制</a:t>
            </a:r>
          </a:p>
        </p:txBody>
      </p:sp>
      <p:graphicFrame>
        <p:nvGraphicFramePr>
          <p:cNvPr id="8" name="表格 7">
            <a:extLst>
              <a:ext uri="{FF2B5EF4-FFF2-40B4-BE49-F238E27FC236}">
                <a16:creationId xmlns:a16="http://schemas.microsoft.com/office/drawing/2014/main" id="{DA8DF008-FFFF-4359-B84B-40D65F22D7F7}"/>
              </a:ext>
            </a:extLst>
          </p:cNvPr>
          <p:cNvGraphicFramePr>
            <a:graphicFrameLocks noGrp="1"/>
          </p:cNvGraphicFramePr>
          <p:nvPr>
            <p:extLst>
              <p:ext uri="{D42A27DB-BD31-4B8C-83A1-F6EECF244321}">
                <p14:modId xmlns:p14="http://schemas.microsoft.com/office/powerpoint/2010/main" val="1035771633"/>
              </p:ext>
            </p:extLst>
          </p:nvPr>
        </p:nvGraphicFramePr>
        <p:xfrm>
          <a:off x="617893" y="1489013"/>
          <a:ext cx="8040972" cy="422031"/>
        </p:xfrm>
        <a:graphic>
          <a:graphicData uri="http://schemas.openxmlformats.org/drawingml/2006/table">
            <a:tbl>
              <a:tblPr firstRow="1" firstCol="1" bandRow="1">
                <a:tableStyleId>{5C22544A-7EE6-4342-B048-85BDC9FD1C3A}</a:tableStyleId>
              </a:tblPr>
              <a:tblGrid>
                <a:gridCol w="1360815">
                  <a:extLst>
                    <a:ext uri="{9D8B030D-6E8A-4147-A177-3AD203B41FA5}">
                      <a16:colId xmlns:a16="http://schemas.microsoft.com/office/drawing/2014/main" val="1947913856"/>
                    </a:ext>
                  </a:extLst>
                </a:gridCol>
                <a:gridCol w="2318124">
                  <a:extLst>
                    <a:ext uri="{9D8B030D-6E8A-4147-A177-3AD203B41FA5}">
                      <a16:colId xmlns:a16="http://schemas.microsoft.com/office/drawing/2014/main" val="1556435542"/>
                    </a:ext>
                  </a:extLst>
                </a:gridCol>
                <a:gridCol w="2605915">
                  <a:extLst>
                    <a:ext uri="{9D8B030D-6E8A-4147-A177-3AD203B41FA5}">
                      <a16:colId xmlns:a16="http://schemas.microsoft.com/office/drawing/2014/main" val="515696879"/>
                    </a:ext>
                  </a:extLst>
                </a:gridCol>
                <a:gridCol w="1756118">
                  <a:extLst>
                    <a:ext uri="{9D8B030D-6E8A-4147-A177-3AD203B41FA5}">
                      <a16:colId xmlns:a16="http://schemas.microsoft.com/office/drawing/2014/main" val="2837519023"/>
                    </a:ext>
                  </a:extLst>
                </a:gridCol>
              </a:tblGrid>
              <a:tr h="422031">
                <a:tc>
                  <a:txBody>
                    <a:bodyPr/>
                    <a:lstStyle/>
                    <a:p>
                      <a:pPr algn="ctr">
                        <a:lnSpc>
                          <a:spcPts val="1200"/>
                        </a:lnSpc>
                        <a:spcAft>
                          <a:spcPts val="0"/>
                        </a:spcAft>
                      </a:pPr>
                      <a:r>
                        <a:rPr lang="zh-CN" sz="1200" dirty="0">
                          <a:solidFill>
                            <a:srgbClr val="184972"/>
                          </a:solidFill>
                          <a:effectLst/>
                          <a:latin typeface="+mn-ea"/>
                          <a:ea typeface="+mn-ea"/>
                        </a:rPr>
                        <a:t>变量控制方式</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原　理　图</a:t>
                      </a:r>
                      <a:r>
                        <a:rPr lang="en-US" sz="1200" baseline="30000" dirty="0">
                          <a:solidFill>
                            <a:srgbClr val="184972"/>
                          </a:solidFill>
                          <a:effectLst/>
                          <a:latin typeface="+mn-ea"/>
                          <a:ea typeface="+mn-ea"/>
                        </a:rPr>
                        <a:t>①</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特 性 曲 线</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200" dirty="0">
                          <a:solidFill>
                            <a:srgbClr val="184972"/>
                          </a:solidFill>
                          <a:effectLst/>
                          <a:latin typeface="+mn-ea"/>
                          <a:ea typeface="+mn-ea"/>
                        </a:rPr>
                        <a:t>说　　明</a:t>
                      </a:r>
                      <a:endParaRPr lang="zh-CN" sz="1600" dirty="0">
                        <a:solidFill>
                          <a:srgbClr val="184972"/>
                        </a:solidFill>
                        <a:effectLst/>
                        <a:latin typeface="+mn-ea"/>
                        <a:ea typeface="+mn-ea"/>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939006486"/>
                  </a:ext>
                </a:extLst>
              </a:tr>
            </a:tbl>
          </a:graphicData>
        </a:graphic>
      </p:graphicFrame>
      <p:cxnSp>
        <p:nvCxnSpPr>
          <p:cNvPr id="9" name="直接连接符 8">
            <a:extLst>
              <a:ext uri="{FF2B5EF4-FFF2-40B4-BE49-F238E27FC236}">
                <a16:creationId xmlns:a16="http://schemas.microsoft.com/office/drawing/2014/main" id="{A676A401-2955-4967-A8EE-42B21F4736A9}"/>
              </a:ext>
            </a:extLst>
          </p:cNvPr>
          <p:cNvCxnSpPr>
            <a:cxnSpLocks/>
          </p:cNvCxnSpPr>
          <p:nvPr/>
        </p:nvCxnSpPr>
        <p:spPr>
          <a:xfrm>
            <a:off x="197390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E8BCFD7-2032-4B3D-AEE0-3DE93696379F}"/>
              </a:ext>
            </a:extLst>
          </p:cNvPr>
          <p:cNvCxnSpPr>
            <a:cxnSpLocks/>
          </p:cNvCxnSpPr>
          <p:nvPr/>
        </p:nvCxnSpPr>
        <p:spPr>
          <a:xfrm>
            <a:off x="4294009"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099F9ED-4E40-4F7F-B793-E97AF7C7FC40}"/>
              </a:ext>
            </a:extLst>
          </p:cNvPr>
          <p:cNvCxnSpPr>
            <a:cxnSpLocks/>
          </p:cNvCxnSpPr>
          <p:nvPr/>
        </p:nvCxnSpPr>
        <p:spPr>
          <a:xfrm>
            <a:off x="6908256"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5AB9A359-CCCB-474B-B982-F204BC9DEBA6}"/>
              </a:ext>
            </a:extLst>
          </p:cNvPr>
          <p:cNvSpPr/>
          <p:nvPr/>
        </p:nvSpPr>
        <p:spPr>
          <a:xfrm>
            <a:off x="993265" y="2127563"/>
            <a:ext cx="605270" cy="1938992"/>
          </a:xfrm>
          <a:prstGeom prst="rect">
            <a:avLst/>
          </a:prstGeom>
        </p:spPr>
        <p:txBody>
          <a:bodyPr wrap="square">
            <a:spAutoFit/>
          </a:bodyPr>
          <a:lstStyle/>
          <a:p>
            <a:pPr algn="just">
              <a:spcAft>
                <a:spcPts val="0"/>
              </a:spcAft>
            </a:pPr>
            <a:r>
              <a:rPr lang="zh-CN" altLang="en-US" sz="2400" dirty="0">
                <a:latin typeface="Times New Roman" panose="02020603050405020304" pitchFamily="18" charset="0"/>
                <a:ea typeface="黑体" panose="02010609060101010101" pitchFamily="49" charset="-122"/>
              </a:rPr>
              <a:t>恒功率变量</a:t>
            </a:r>
          </a:p>
        </p:txBody>
      </p:sp>
      <p:cxnSp>
        <p:nvCxnSpPr>
          <p:cNvPr id="15" name="直接连接符 14">
            <a:extLst>
              <a:ext uri="{FF2B5EF4-FFF2-40B4-BE49-F238E27FC236}">
                <a16:creationId xmlns:a16="http://schemas.microsoft.com/office/drawing/2014/main" id="{40B8F6E7-F075-474F-A1ED-E4A6510A1F4D}"/>
              </a:ext>
            </a:extLst>
          </p:cNvPr>
          <p:cNvCxnSpPr>
            <a:cxnSpLocks/>
          </p:cNvCxnSpPr>
          <p:nvPr/>
        </p:nvCxnSpPr>
        <p:spPr>
          <a:xfrm flipH="1">
            <a:off x="611499" y="4453141"/>
            <a:ext cx="8047366" cy="0"/>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sp>
        <p:nvSpPr>
          <p:cNvPr id="7" name="矩形 6">
            <a:extLst>
              <a:ext uri="{FF2B5EF4-FFF2-40B4-BE49-F238E27FC236}">
                <a16:creationId xmlns:a16="http://schemas.microsoft.com/office/drawing/2014/main" id="{C891135B-65AF-4E9D-944C-0FFBE5E2A949}"/>
              </a:ext>
            </a:extLst>
          </p:cNvPr>
          <p:cNvSpPr/>
          <p:nvPr/>
        </p:nvSpPr>
        <p:spPr>
          <a:xfrm>
            <a:off x="3323972" y="4520579"/>
            <a:ext cx="2412840" cy="230832"/>
          </a:xfrm>
          <a:prstGeom prst="rect">
            <a:avLst/>
          </a:prstGeom>
        </p:spPr>
        <p:txBody>
          <a:bodyPr wrap="none">
            <a:spAutoFit/>
          </a:bodyPr>
          <a:lstStyle/>
          <a:p>
            <a:r>
              <a:rPr lang="zh-CN" altLang="zh-CN" sz="900" dirty="0">
                <a:solidFill>
                  <a:srgbClr val="000000"/>
                </a:solidFill>
                <a:latin typeface="NEU-BZ-S92"/>
                <a:ea typeface="方正黑体_GBK"/>
                <a:cs typeface="Times New Roman" panose="02020603050405020304" pitchFamily="18" charset="0"/>
              </a:rPr>
              <a:t>表</a:t>
            </a:r>
            <a:r>
              <a:rPr lang="en-US" altLang="zh-CN" sz="900" dirty="0">
                <a:solidFill>
                  <a:srgbClr val="000000"/>
                </a:solidFill>
                <a:latin typeface="NEU-HZ-S92"/>
                <a:ea typeface="方正书宋_GBK"/>
                <a:cs typeface="Times New Roman" panose="02020603050405020304" pitchFamily="18" charset="0"/>
              </a:rPr>
              <a:t>4</a:t>
            </a:r>
            <a:r>
              <a:rPr lang="en-US" altLang="zh-CN" sz="900" dirty="0">
                <a:solidFill>
                  <a:srgbClr val="000000"/>
                </a:solidFill>
                <a:latin typeface="NEU-BZ-S92"/>
                <a:ea typeface="方正书宋_GBK"/>
                <a:cs typeface="Times New Roman" panose="02020603050405020304" pitchFamily="18" charset="0"/>
              </a:rPr>
              <a:t>-</a:t>
            </a:r>
            <a:r>
              <a:rPr lang="en-US" altLang="zh-CN" sz="900" dirty="0">
                <a:solidFill>
                  <a:srgbClr val="000000"/>
                </a:solidFill>
                <a:latin typeface="NEU-HZ-S92"/>
                <a:ea typeface="方正书宋_GBK"/>
                <a:cs typeface="Times New Roman" panose="02020603050405020304" pitchFamily="18" charset="0"/>
              </a:rPr>
              <a:t>1</a:t>
            </a:r>
            <a:r>
              <a:rPr lang="zh-CN" altLang="zh-CN" sz="900" dirty="0">
                <a:solidFill>
                  <a:srgbClr val="000000"/>
                </a:solidFill>
                <a:latin typeface="NEU-BZ-S92"/>
                <a:ea typeface="方正书宋_GBK"/>
                <a:cs typeface="Times New Roman" panose="02020603050405020304" pitchFamily="18" charset="0"/>
              </a:rPr>
              <a:t>　</a:t>
            </a:r>
            <a:r>
              <a:rPr lang="zh-CN" altLang="zh-CN" sz="900" dirty="0">
                <a:solidFill>
                  <a:srgbClr val="000000"/>
                </a:solidFill>
                <a:latin typeface="NEU-BZ-S92"/>
                <a:ea typeface="方正黑体_GBK"/>
                <a:cs typeface="Times New Roman" panose="02020603050405020304" pitchFamily="18" charset="0"/>
              </a:rPr>
              <a:t>轴向柱塞泵变量控制方式及特性曲线</a:t>
            </a:r>
            <a:endParaRPr lang="zh-CN" altLang="en-US" dirty="0"/>
          </a:p>
        </p:txBody>
      </p:sp>
      <p:cxnSp>
        <p:nvCxnSpPr>
          <p:cNvPr id="19" name="直接连接符 18">
            <a:extLst>
              <a:ext uri="{FF2B5EF4-FFF2-40B4-BE49-F238E27FC236}">
                <a16:creationId xmlns:a16="http://schemas.microsoft.com/office/drawing/2014/main" id="{7FB1FEC4-B1B7-4E7F-825A-9215DE8AF4F6}"/>
              </a:ext>
            </a:extLst>
          </p:cNvPr>
          <p:cNvCxnSpPr>
            <a:cxnSpLocks/>
          </p:cNvCxnSpPr>
          <p:nvPr/>
        </p:nvCxnSpPr>
        <p:spPr>
          <a:xfrm>
            <a:off x="611499" y="1482619"/>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8F17489D-FEB5-47DE-8CC7-3C360B75F0AD}"/>
              </a:ext>
            </a:extLst>
          </p:cNvPr>
          <p:cNvCxnSpPr>
            <a:cxnSpLocks/>
          </p:cNvCxnSpPr>
          <p:nvPr/>
        </p:nvCxnSpPr>
        <p:spPr>
          <a:xfrm>
            <a:off x="8658865" y="1489013"/>
            <a:ext cx="0" cy="2970522"/>
          </a:xfrm>
          <a:prstGeom prst="line">
            <a:avLst/>
          </a:prstGeom>
          <a:ln w="19050">
            <a:solidFill>
              <a:srgbClr val="184972"/>
            </a:solidFill>
          </a:ln>
        </p:spPr>
        <p:style>
          <a:lnRef idx="1">
            <a:schemeClr val="accent1"/>
          </a:lnRef>
          <a:fillRef idx="0">
            <a:schemeClr val="accent1"/>
          </a:fillRef>
          <a:effectRef idx="0">
            <a:schemeClr val="accent1"/>
          </a:effectRef>
          <a:fontRef idx="minor">
            <a:schemeClr val="tx1"/>
          </a:fontRef>
        </p:style>
      </p:cxnSp>
      <p:pic>
        <p:nvPicPr>
          <p:cNvPr id="24" name="B4T5.EPS">
            <a:extLst>
              <a:ext uri="{FF2B5EF4-FFF2-40B4-BE49-F238E27FC236}">
                <a16:creationId xmlns:a16="http://schemas.microsoft.com/office/drawing/2014/main" id="{50E73FEE-9D5B-4DAC-B9E6-ACACD42E8EB8}"/>
              </a:ext>
            </a:extLst>
          </p:cNvPr>
          <p:cNvPicPr/>
          <p:nvPr/>
        </p:nvPicPr>
        <p:blipFill>
          <a:blip r:embed="rId2"/>
          <a:stretch>
            <a:fillRect/>
          </a:stretch>
        </p:blipFill>
        <p:spPr>
          <a:xfrm>
            <a:off x="2142725" y="2297630"/>
            <a:ext cx="1889326" cy="1498031"/>
          </a:xfrm>
          <a:prstGeom prst="rect">
            <a:avLst/>
          </a:prstGeom>
        </p:spPr>
      </p:pic>
      <p:pic>
        <p:nvPicPr>
          <p:cNvPr id="25" name="B4T6.EPS">
            <a:extLst>
              <a:ext uri="{FF2B5EF4-FFF2-40B4-BE49-F238E27FC236}">
                <a16:creationId xmlns:a16="http://schemas.microsoft.com/office/drawing/2014/main" id="{0B34C5BD-1BF4-4E07-AE10-58B5143C4D2A}"/>
              </a:ext>
            </a:extLst>
          </p:cNvPr>
          <p:cNvPicPr/>
          <p:nvPr/>
        </p:nvPicPr>
        <p:blipFill>
          <a:blip r:embed="rId3"/>
          <a:stretch>
            <a:fillRect/>
          </a:stretch>
        </p:blipFill>
        <p:spPr>
          <a:xfrm>
            <a:off x="4651941" y="2297630"/>
            <a:ext cx="2169741" cy="1643716"/>
          </a:xfrm>
          <a:prstGeom prst="rect">
            <a:avLst/>
          </a:prstGeom>
        </p:spPr>
      </p:pic>
      <p:sp>
        <p:nvSpPr>
          <p:cNvPr id="28" name="矩形 27">
            <a:extLst>
              <a:ext uri="{FF2B5EF4-FFF2-40B4-BE49-F238E27FC236}">
                <a16:creationId xmlns:a16="http://schemas.microsoft.com/office/drawing/2014/main" id="{E0D95B35-9FCF-4B32-8D6D-DB904282CCDB}"/>
              </a:ext>
            </a:extLst>
          </p:cNvPr>
          <p:cNvSpPr/>
          <p:nvPr/>
        </p:nvSpPr>
        <p:spPr>
          <a:xfrm>
            <a:off x="6987106" y="2727073"/>
            <a:ext cx="1632637" cy="784830"/>
          </a:xfrm>
          <a:prstGeom prst="rect">
            <a:avLst/>
          </a:prstGeom>
        </p:spPr>
        <p:txBody>
          <a:bodyPr wrap="square">
            <a:spAutoFit/>
          </a:bodyPr>
          <a:lstStyle/>
          <a:p>
            <a:pPr algn="ctr">
              <a:lnSpc>
                <a:spcPct val="150000"/>
              </a:lnSpc>
              <a:spcAft>
                <a:spcPts val="0"/>
              </a:spcAft>
            </a:pPr>
            <a:r>
              <a:rPr lang="zh-CN" altLang="zh-CN" sz="1000" dirty="0">
                <a:solidFill>
                  <a:srgbClr val="000000"/>
                </a:solidFill>
                <a:cs typeface="Times New Roman" panose="02020603050405020304" pitchFamily="18" charset="0"/>
              </a:rPr>
              <a:t>改变伺服阀心</a:t>
            </a:r>
            <a:r>
              <a:rPr lang="en-US" altLang="zh-CN" sz="1000" dirty="0">
                <a:solidFill>
                  <a:srgbClr val="000000"/>
                </a:solidFill>
                <a:cs typeface="Times New Roman" panose="02020603050405020304" pitchFamily="18" charset="0"/>
              </a:rPr>
              <a:t>1</a:t>
            </a:r>
            <a:endParaRPr lang="zh-CN" altLang="zh-CN" sz="1200" dirty="0">
              <a:solidFill>
                <a:srgbClr val="000000"/>
              </a:solidFill>
              <a:cs typeface="Times New Roman" panose="02020603050405020304" pitchFamily="18" charset="0"/>
            </a:endParaRPr>
          </a:p>
          <a:p>
            <a:pPr algn="ctr">
              <a:lnSpc>
                <a:spcPct val="150000"/>
              </a:lnSpc>
              <a:spcAft>
                <a:spcPts val="0"/>
              </a:spcAft>
            </a:pPr>
            <a:r>
              <a:rPr lang="zh-CN" altLang="zh-CN" sz="1000" dirty="0">
                <a:solidFill>
                  <a:srgbClr val="000000"/>
                </a:solidFill>
                <a:cs typeface="Times New Roman" panose="02020603050405020304" pitchFamily="18" charset="0"/>
              </a:rPr>
              <a:t>右端弹簧的预压缩量</a:t>
            </a:r>
            <a:r>
              <a:rPr lang="en-US" altLang="zh-CN" sz="1000" dirty="0">
                <a:solidFill>
                  <a:srgbClr val="000000"/>
                </a:solidFill>
                <a:cs typeface="Times New Roman" panose="02020603050405020304" pitchFamily="18" charset="0"/>
              </a:rPr>
              <a:t>,</a:t>
            </a:r>
            <a:endParaRPr lang="zh-CN" altLang="zh-CN" sz="1200" dirty="0">
              <a:solidFill>
                <a:srgbClr val="000000"/>
              </a:solidFill>
              <a:cs typeface="Times New Roman" panose="02020603050405020304" pitchFamily="18" charset="0"/>
            </a:endParaRPr>
          </a:p>
          <a:p>
            <a:pPr algn="ctr">
              <a:lnSpc>
                <a:spcPct val="150000"/>
              </a:lnSpc>
            </a:pPr>
            <a:r>
              <a:rPr lang="zh-CN" altLang="zh-CN" sz="1000" dirty="0">
                <a:solidFill>
                  <a:srgbClr val="000000"/>
                </a:solidFill>
                <a:cs typeface="Times New Roman" panose="02020603050405020304" pitchFamily="18" charset="0"/>
              </a:rPr>
              <a:t>可调节泵的输出功率值</a:t>
            </a:r>
            <a:endParaRPr lang="zh-CN" altLang="en-US" sz="2400" dirty="0"/>
          </a:p>
        </p:txBody>
      </p:sp>
      <p:sp>
        <p:nvSpPr>
          <p:cNvPr id="29" name="矩形 28">
            <a:extLst>
              <a:ext uri="{FF2B5EF4-FFF2-40B4-BE49-F238E27FC236}">
                <a16:creationId xmlns:a16="http://schemas.microsoft.com/office/drawing/2014/main" id="{120DF88A-5B6E-4D48-B01B-B9CE707A87F4}"/>
              </a:ext>
            </a:extLst>
          </p:cNvPr>
          <p:cNvSpPr/>
          <p:nvPr/>
        </p:nvSpPr>
        <p:spPr>
          <a:xfrm>
            <a:off x="1171228" y="4724035"/>
            <a:ext cx="6961426" cy="215444"/>
          </a:xfrm>
          <a:prstGeom prst="rect">
            <a:avLst/>
          </a:prstGeom>
        </p:spPr>
        <p:txBody>
          <a:bodyPr wrap="square">
            <a:spAutoFit/>
          </a:bodyPr>
          <a:lstStyle/>
          <a:p>
            <a:r>
              <a:rPr lang="en-US" altLang="zh-CN" sz="800" dirty="0">
                <a:solidFill>
                  <a:srgbClr val="FF0000"/>
                </a:solidFill>
                <a:cs typeface="Times New Roman" panose="02020603050405020304" pitchFamily="18" charset="0"/>
              </a:rPr>
              <a:t>① </a:t>
            </a:r>
            <a:r>
              <a:rPr lang="zh-CN" altLang="zh-CN" sz="800" dirty="0">
                <a:solidFill>
                  <a:srgbClr val="FF0000"/>
                </a:solidFill>
                <a:cs typeface="Times New Roman" panose="02020603050405020304" pitchFamily="18" charset="0"/>
              </a:rPr>
              <a:t>原理图中液压泵上的箭头代表轴向柱塞泵斜盘倾角</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。箭头顺时针转动</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变小</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流量减少</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反之</a:t>
            </a:r>
            <a:r>
              <a:rPr lang="en-US" altLang="zh-CN" sz="800" dirty="0">
                <a:solidFill>
                  <a:srgbClr val="FF0000"/>
                </a:solidFill>
                <a:cs typeface="Times New Roman" panose="02020603050405020304" pitchFamily="18" charset="0"/>
              </a:rPr>
              <a:t>,</a:t>
            </a:r>
            <a:r>
              <a:rPr lang="en-US" altLang="zh-CN" sz="800" i="1" dirty="0">
                <a:solidFill>
                  <a:srgbClr val="FF0000"/>
                </a:solidFill>
                <a:cs typeface="Times New Roman" panose="02020603050405020304" pitchFamily="18" charset="0"/>
              </a:rPr>
              <a:t>δ</a:t>
            </a:r>
            <a:r>
              <a:rPr lang="zh-CN" altLang="zh-CN" sz="800" dirty="0">
                <a:solidFill>
                  <a:srgbClr val="FF0000"/>
                </a:solidFill>
                <a:cs typeface="Times New Roman" panose="02020603050405020304" pitchFamily="18" charset="0"/>
              </a:rPr>
              <a:t>变大</a:t>
            </a:r>
            <a:r>
              <a:rPr lang="en-US" altLang="zh-CN" sz="800" dirty="0">
                <a:solidFill>
                  <a:srgbClr val="FF0000"/>
                </a:solidFill>
                <a:cs typeface="Times New Roman" panose="02020603050405020304" pitchFamily="18" charset="0"/>
              </a:rPr>
              <a:t>,</a:t>
            </a:r>
            <a:r>
              <a:rPr lang="zh-CN" altLang="zh-CN" sz="800" dirty="0">
                <a:solidFill>
                  <a:srgbClr val="FF0000"/>
                </a:solidFill>
                <a:cs typeface="Times New Roman" panose="02020603050405020304" pitchFamily="18" charset="0"/>
              </a:rPr>
              <a:t>流量增加。图中</a:t>
            </a:r>
            <a:r>
              <a:rPr lang="en-US" altLang="zh-CN" sz="800" dirty="0">
                <a:solidFill>
                  <a:srgbClr val="FF0000"/>
                </a:solidFill>
                <a:cs typeface="Times New Roman" panose="02020603050405020304" pitchFamily="18" charset="0"/>
              </a:rPr>
              <a:t>:1—</a:t>
            </a:r>
            <a:r>
              <a:rPr lang="zh-CN" altLang="zh-CN" sz="800" dirty="0">
                <a:solidFill>
                  <a:srgbClr val="FF0000"/>
                </a:solidFill>
                <a:cs typeface="Times New Roman" panose="02020603050405020304" pitchFamily="18" charset="0"/>
              </a:rPr>
              <a:t>伺服阀心</a:t>
            </a:r>
            <a:r>
              <a:rPr lang="en-US" altLang="zh-CN" sz="800" dirty="0">
                <a:solidFill>
                  <a:srgbClr val="FF0000"/>
                </a:solidFill>
                <a:cs typeface="Times New Roman" panose="02020603050405020304" pitchFamily="18" charset="0"/>
              </a:rPr>
              <a:t>;2—</a:t>
            </a:r>
            <a:r>
              <a:rPr lang="zh-CN" altLang="zh-CN" sz="800" dirty="0">
                <a:solidFill>
                  <a:srgbClr val="FF0000"/>
                </a:solidFill>
                <a:cs typeface="Times New Roman" panose="02020603050405020304" pitchFamily="18" charset="0"/>
              </a:rPr>
              <a:t>变量活塞。</a:t>
            </a:r>
            <a:endParaRPr lang="zh-CN" altLang="en-US" dirty="0">
              <a:solidFill>
                <a:srgbClr val="FF0000"/>
              </a:solidFill>
            </a:endParaRPr>
          </a:p>
        </p:txBody>
      </p:sp>
    </p:spTree>
    <p:extLst>
      <p:ext uri="{BB962C8B-B14F-4D97-AF65-F5344CB8AC3E}">
        <p14:creationId xmlns:p14="http://schemas.microsoft.com/office/powerpoint/2010/main" val="124467679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31637250-EC9B-478D-B449-49FC34762571}"/>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二、径向柱塞泵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4" name="矩形 3">
            <a:extLst>
              <a:ext uri="{FF2B5EF4-FFF2-40B4-BE49-F238E27FC236}">
                <a16:creationId xmlns:a16="http://schemas.microsoft.com/office/drawing/2014/main" id="{C97C1ACE-A31F-46E6-BC0A-37C5F20DBCFC}"/>
              </a:ext>
            </a:extLst>
          </p:cNvPr>
          <p:cNvSpPr/>
          <p:nvPr/>
        </p:nvSpPr>
        <p:spPr>
          <a:xfrm>
            <a:off x="1585887" y="1803011"/>
            <a:ext cx="5889009" cy="2308324"/>
          </a:xfrm>
          <a:prstGeom prst="rect">
            <a:avLst/>
          </a:prstGeom>
        </p:spPr>
        <p:txBody>
          <a:bodyPr wrap="square">
            <a:spAutoFit/>
          </a:bodyPr>
          <a:lstStyle/>
          <a:p>
            <a:pPr algn="ctr">
              <a:lnSpc>
                <a:spcPct val="200000"/>
              </a:lnSpc>
            </a:pPr>
            <a:r>
              <a:rPr lang="zh-CN" altLang="en-US" sz="2000" dirty="0"/>
              <a:t>径向柱塞泵按</a:t>
            </a:r>
            <a:r>
              <a:rPr lang="zh-CN" altLang="en-US" sz="2800" b="1" dirty="0">
                <a:solidFill>
                  <a:srgbClr val="FF0000"/>
                </a:solidFill>
              </a:rPr>
              <a:t>配油方式不同</a:t>
            </a:r>
            <a:r>
              <a:rPr lang="zh-CN" altLang="en-US" sz="2000" dirty="0"/>
              <a:t>可分为</a:t>
            </a:r>
            <a:endParaRPr lang="en-US" altLang="zh-CN" sz="2000" dirty="0"/>
          </a:p>
          <a:p>
            <a:pPr algn="ctr">
              <a:lnSpc>
                <a:spcPct val="200000"/>
              </a:lnSpc>
            </a:pPr>
            <a:r>
              <a:rPr lang="zh-CN" altLang="en-US" sz="2400" b="1" dirty="0"/>
              <a:t>阀配油式</a:t>
            </a:r>
            <a:r>
              <a:rPr lang="zh-CN" altLang="en-US" sz="2000" dirty="0"/>
              <a:t>、</a:t>
            </a:r>
            <a:r>
              <a:rPr lang="zh-CN" altLang="en-US" sz="2400" b="1" dirty="0"/>
              <a:t>轴配油式</a:t>
            </a:r>
            <a:r>
              <a:rPr lang="zh-CN" altLang="en-US" sz="2000" dirty="0"/>
              <a:t>和</a:t>
            </a:r>
            <a:r>
              <a:rPr lang="zh-CN" altLang="en-US" sz="2400" b="1" dirty="0"/>
              <a:t>轴</a:t>
            </a:r>
            <a:r>
              <a:rPr lang="en-US" altLang="zh-CN" sz="2400" b="1" dirty="0"/>
              <a:t>/</a:t>
            </a:r>
            <a:r>
              <a:rPr lang="zh-CN" altLang="en-US" sz="2400" b="1" dirty="0"/>
              <a:t>阀联合配油式</a:t>
            </a:r>
            <a:r>
              <a:rPr lang="zh-CN" altLang="en-US" sz="2000" dirty="0"/>
              <a:t>三种。</a:t>
            </a:r>
            <a:endParaRPr lang="en-US" altLang="zh-CN" sz="2000" dirty="0"/>
          </a:p>
          <a:p>
            <a:pPr algn="ctr">
              <a:lnSpc>
                <a:spcPct val="200000"/>
              </a:lnSpc>
            </a:pPr>
            <a:r>
              <a:rPr lang="zh-CN" altLang="en-US" sz="2000" dirty="0"/>
              <a:t>下面仅简单介绍前两种。</a:t>
            </a:r>
          </a:p>
        </p:txBody>
      </p:sp>
    </p:spTree>
    <p:extLst>
      <p:ext uri="{BB962C8B-B14F-4D97-AF65-F5344CB8AC3E}">
        <p14:creationId xmlns:p14="http://schemas.microsoft.com/office/powerpoint/2010/main" val="1179922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一、作用和分类</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5" name="矩形 4">
            <a:extLst>
              <a:ext uri="{FF2B5EF4-FFF2-40B4-BE49-F238E27FC236}">
                <a16:creationId xmlns:a16="http://schemas.microsoft.com/office/drawing/2014/main" id="{CEAC0B69-2799-42C6-BCB7-441CF3C3B4F4}"/>
              </a:ext>
            </a:extLst>
          </p:cNvPr>
          <p:cNvSpPr/>
          <p:nvPr/>
        </p:nvSpPr>
        <p:spPr>
          <a:xfrm>
            <a:off x="0" y="1384168"/>
            <a:ext cx="8753385" cy="2950103"/>
          </a:xfrm>
          <a:prstGeom prst="rect">
            <a:avLst/>
          </a:prstGeom>
        </p:spPr>
        <p:txBody>
          <a:bodyPr wrap="square">
            <a:spAutoFit/>
          </a:bodyPr>
          <a:lstStyle/>
          <a:p>
            <a:pPr indent="432000" algn="ctr">
              <a:lnSpc>
                <a:spcPct val="200000"/>
              </a:lnSpc>
              <a:spcAft>
                <a:spcPts val="0"/>
              </a:spcAft>
            </a:pPr>
            <a:r>
              <a:rPr lang="zh-CN" altLang="zh-CN" sz="2000" dirty="0">
                <a:solidFill>
                  <a:srgbClr val="000000"/>
                </a:solidFill>
                <a:latin typeface="NEU-BZ-S92"/>
                <a:ea typeface="黑体" panose="02010609060101010101" pitchFamily="49" charset="-122"/>
                <a:cs typeface="Times New Roman" panose="02020603050405020304" pitchFamily="18" charset="0"/>
              </a:rPr>
              <a:t>液压泵是一种能量转换装置</a:t>
            </a:r>
            <a:r>
              <a:rPr lang="en-US" altLang="zh-CN"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它</a:t>
            </a:r>
            <a:r>
              <a:rPr lang="zh-CN" altLang="zh-CN" sz="2000" dirty="0">
                <a:solidFill>
                  <a:srgbClr val="FF0000"/>
                </a:solidFill>
                <a:latin typeface="NEU-BZ-S92"/>
                <a:ea typeface="黑体" panose="02010609060101010101" pitchFamily="49" charset="-122"/>
                <a:cs typeface="Times New Roman" panose="02020603050405020304" pitchFamily="18" charset="0"/>
              </a:rPr>
              <a:t>把</a:t>
            </a:r>
            <a:r>
              <a:rPr lang="zh-CN" altLang="zh-CN" sz="2000" dirty="0">
                <a:solidFill>
                  <a:srgbClr val="000000"/>
                </a:solidFill>
                <a:latin typeface="NEU-BZ-S92"/>
                <a:ea typeface="黑体" panose="02010609060101010101" pitchFamily="49" charset="-122"/>
                <a:cs typeface="Times New Roman" panose="02020603050405020304" pitchFamily="18" charset="0"/>
              </a:rPr>
              <a:t>驱动电机的</a:t>
            </a:r>
            <a:r>
              <a:rPr lang="zh-CN" altLang="zh-CN" sz="2000" dirty="0">
                <a:solidFill>
                  <a:srgbClr val="FF0000"/>
                </a:solidFill>
                <a:latin typeface="NEU-BZ-S92"/>
                <a:ea typeface="黑体" panose="02010609060101010101" pitchFamily="49" charset="-122"/>
                <a:cs typeface="Times New Roman" panose="02020603050405020304" pitchFamily="18" charset="0"/>
              </a:rPr>
              <a:t>机械能</a:t>
            </a:r>
            <a:r>
              <a:rPr lang="zh-CN" altLang="zh-CN" sz="2800" b="1" dirty="0">
                <a:solidFill>
                  <a:srgbClr val="000000"/>
                </a:solidFill>
                <a:latin typeface="NEU-BZ-S92"/>
                <a:ea typeface="黑体" panose="02010609060101010101" pitchFamily="49" charset="-122"/>
                <a:cs typeface="Times New Roman" panose="02020603050405020304" pitchFamily="18" charset="0"/>
              </a:rPr>
              <a:t>转换</a:t>
            </a:r>
            <a:r>
              <a:rPr lang="zh-CN" altLang="zh-CN" sz="2000" dirty="0">
                <a:solidFill>
                  <a:srgbClr val="000000"/>
                </a:solidFill>
                <a:latin typeface="NEU-BZ-S92"/>
                <a:ea typeface="黑体" panose="02010609060101010101" pitchFamily="49" charset="-122"/>
                <a:cs typeface="Times New Roman" panose="02020603050405020304" pitchFamily="18" charset="0"/>
              </a:rPr>
              <a:t>成</a:t>
            </a:r>
            <a:endParaRPr lang="en-US" altLang="zh-CN" sz="2000" dirty="0">
              <a:solidFill>
                <a:srgbClr val="000000"/>
              </a:solidFill>
              <a:latin typeface="NEU-BZ-S92"/>
              <a:ea typeface="黑体" panose="02010609060101010101" pitchFamily="49" charset="-122"/>
              <a:cs typeface="Times New Roman" panose="02020603050405020304" pitchFamily="18" charset="0"/>
            </a:endParaRPr>
          </a:p>
          <a:p>
            <a:pPr indent="432000" algn="ctr">
              <a:lnSpc>
                <a:spcPct val="200000"/>
              </a:lnSpc>
              <a:spcAft>
                <a:spcPts val="0"/>
              </a:spcAft>
            </a:pPr>
            <a:r>
              <a:rPr lang="zh-CN" altLang="zh-CN" sz="2000" dirty="0">
                <a:solidFill>
                  <a:srgbClr val="000000"/>
                </a:solidFill>
                <a:latin typeface="NEU-BZ-S92"/>
                <a:ea typeface="黑体" panose="02010609060101010101" pitchFamily="49" charset="-122"/>
                <a:cs typeface="Times New Roman" panose="02020603050405020304" pitchFamily="18" charset="0"/>
              </a:rPr>
              <a:t>输到系统中去的油液的</a:t>
            </a:r>
            <a:r>
              <a:rPr lang="zh-CN" altLang="zh-CN" sz="2000" dirty="0">
                <a:solidFill>
                  <a:srgbClr val="FF0000"/>
                </a:solidFill>
                <a:latin typeface="NEU-BZ-S92"/>
                <a:ea typeface="黑体" panose="02010609060101010101" pitchFamily="49" charset="-122"/>
                <a:cs typeface="Times New Roman" panose="02020603050405020304" pitchFamily="18" charset="0"/>
              </a:rPr>
              <a:t>压力能</a:t>
            </a:r>
            <a:r>
              <a:rPr lang="en-US" altLang="zh-CN" sz="2000" dirty="0">
                <a:solidFill>
                  <a:srgbClr val="000000"/>
                </a:solidFill>
                <a:latin typeface="NEU-BZ-S92"/>
                <a:ea typeface="黑体" panose="02010609060101010101" pitchFamily="49" charset="-122"/>
                <a:cs typeface="Times New Roman" panose="02020603050405020304" pitchFamily="18" charset="0"/>
              </a:rPr>
              <a:t>,</a:t>
            </a:r>
            <a:r>
              <a:rPr lang="zh-CN" altLang="zh-CN" sz="2000" dirty="0">
                <a:solidFill>
                  <a:srgbClr val="000000"/>
                </a:solidFill>
                <a:latin typeface="NEU-BZ-S92"/>
                <a:ea typeface="黑体" panose="02010609060101010101" pitchFamily="49" charset="-122"/>
                <a:cs typeface="Times New Roman" panose="02020603050405020304" pitchFamily="18" charset="0"/>
              </a:rPr>
              <a:t>供液压系统使用。</a:t>
            </a:r>
            <a:endParaRPr lang="zh-CN" altLang="zh-CN" sz="2000" dirty="0">
              <a:solidFill>
                <a:srgbClr val="000000"/>
              </a:solidFill>
              <a:latin typeface="NEU-BZ-S92"/>
              <a:ea typeface="方正书宋_GBK"/>
              <a:cs typeface="Times New Roman" panose="02020603050405020304" pitchFamily="18" charset="0"/>
            </a:endParaRPr>
          </a:p>
          <a:p>
            <a:pPr indent="432000" algn="ctr">
              <a:lnSpc>
                <a:spcPct val="200000"/>
              </a:lnSpc>
            </a:pPr>
            <a:r>
              <a:rPr lang="zh-CN" altLang="zh-CN" sz="2000" dirty="0">
                <a:solidFill>
                  <a:srgbClr val="000000"/>
                </a:solidFill>
                <a:ea typeface="黑体" panose="02010609060101010101" pitchFamily="49" charset="-122"/>
                <a:cs typeface="Times New Roman" panose="02020603050405020304" pitchFamily="18" charset="0"/>
              </a:rPr>
              <a:t>液压马达也是一种能量转换装置</a:t>
            </a:r>
            <a:r>
              <a:rPr lang="en-US" altLang="zh-CN" sz="2000" dirty="0">
                <a:solidFill>
                  <a:srgbClr val="000000"/>
                </a:solidFill>
                <a:ea typeface="黑体" panose="02010609060101010101" pitchFamily="49" charset="-122"/>
                <a:cs typeface="Times New Roman" panose="02020603050405020304" pitchFamily="18" charset="0"/>
              </a:rPr>
              <a:t>,</a:t>
            </a:r>
            <a:r>
              <a:rPr lang="zh-CN" altLang="zh-CN" sz="2000" dirty="0">
                <a:solidFill>
                  <a:srgbClr val="000000"/>
                </a:solidFill>
                <a:ea typeface="黑体" panose="02010609060101010101" pitchFamily="49" charset="-122"/>
                <a:cs typeface="Times New Roman" panose="02020603050405020304" pitchFamily="18" charset="0"/>
              </a:rPr>
              <a:t>它把输入油液的</a:t>
            </a:r>
            <a:r>
              <a:rPr lang="zh-CN" altLang="zh-CN" sz="2000" dirty="0">
                <a:solidFill>
                  <a:srgbClr val="FF0000"/>
                </a:solidFill>
                <a:ea typeface="黑体" panose="02010609060101010101" pitchFamily="49" charset="-122"/>
                <a:cs typeface="Times New Roman" panose="02020603050405020304" pitchFamily="18" charset="0"/>
              </a:rPr>
              <a:t>压力能</a:t>
            </a:r>
            <a:r>
              <a:rPr lang="zh-CN" altLang="zh-CN" sz="2800" b="1" dirty="0">
                <a:solidFill>
                  <a:srgbClr val="000000"/>
                </a:solidFill>
                <a:ea typeface="黑体" panose="02010609060101010101" pitchFamily="49" charset="-122"/>
                <a:cs typeface="Times New Roman" panose="02020603050405020304" pitchFamily="18" charset="0"/>
              </a:rPr>
              <a:t>转换</a:t>
            </a:r>
            <a:r>
              <a:rPr lang="zh-CN" altLang="zh-CN" sz="2000" dirty="0">
                <a:solidFill>
                  <a:srgbClr val="000000"/>
                </a:solidFill>
                <a:ea typeface="黑体" panose="02010609060101010101" pitchFamily="49" charset="-122"/>
                <a:cs typeface="Times New Roman" panose="02020603050405020304" pitchFamily="18" charset="0"/>
              </a:rPr>
              <a:t>成</a:t>
            </a:r>
            <a:r>
              <a:rPr lang="zh-CN" altLang="zh-CN" sz="2000" dirty="0">
                <a:solidFill>
                  <a:srgbClr val="FF0000"/>
                </a:solidFill>
                <a:ea typeface="黑体" panose="02010609060101010101" pitchFamily="49" charset="-122"/>
                <a:cs typeface="Times New Roman" panose="02020603050405020304" pitchFamily="18" charset="0"/>
              </a:rPr>
              <a:t>机械能</a:t>
            </a:r>
            <a:r>
              <a:rPr lang="en-US" altLang="zh-CN" sz="2000" dirty="0">
                <a:solidFill>
                  <a:srgbClr val="000000"/>
                </a:solidFill>
                <a:ea typeface="黑体" panose="02010609060101010101" pitchFamily="49" charset="-122"/>
                <a:cs typeface="Times New Roman" panose="02020603050405020304" pitchFamily="18" charset="0"/>
              </a:rPr>
              <a:t>,</a:t>
            </a:r>
          </a:p>
          <a:p>
            <a:pPr indent="432000" algn="ctr">
              <a:lnSpc>
                <a:spcPct val="200000"/>
              </a:lnSpc>
            </a:pPr>
            <a:r>
              <a:rPr lang="zh-CN" altLang="zh-CN" sz="2000" dirty="0">
                <a:solidFill>
                  <a:srgbClr val="000000"/>
                </a:solidFill>
                <a:ea typeface="黑体" panose="02010609060101010101" pitchFamily="49" charset="-122"/>
                <a:cs typeface="Times New Roman" panose="02020603050405020304" pitchFamily="18" charset="0"/>
              </a:rPr>
              <a:t>使主机的工作部件克服负载及阻力而产生运动。</a:t>
            </a:r>
            <a:endParaRPr lang="zh-CN" altLang="en-US" sz="4000" dirty="0"/>
          </a:p>
        </p:txBody>
      </p:sp>
    </p:spTree>
    <p:extLst>
      <p:ext uri="{BB962C8B-B14F-4D97-AF65-F5344CB8AC3E}">
        <p14:creationId xmlns:p14="http://schemas.microsoft.com/office/powerpoint/2010/main" val="447534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31637250-EC9B-478D-B449-49FC34762571}"/>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二、径向柱塞泵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直角三角形 12">
            <a:extLst>
              <a:ext uri="{FF2B5EF4-FFF2-40B4-BE49-F238E27FC236}">
                <a16:creationId xmlns:a16="http://schemas.microsoft.com/office/drawing/2014/main" id="{5A697B96-D3E1-448B-A125-5894B6EF414D}"/>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0A93280A-B8AC-4321-91B1-DDAF5290187B}"/>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0C1CA5BE-0CF5-44AC-9108-EFF5A268F2F5}"/>
              </a:ext>
            </a:extLst>
          </p:cNvPr>
          <p:cNvSpPr txBox="1">
            <a:spLocks noChangeArrowheads="1"/>
          </p:cNvSpPr>
          <p:nvPr/>
        </p:nvSpPr>
        <p:spPr bwMode="auto">
          <a:xfrm>
            <a:off x="588275" y="1444473"/>
            <a:ext cx="293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（一）阀配油式径向柱塞泵</a:t>
            </a:r>
          </a:p>
        </p:txBody>
      </p:sp>
      <p:pic>
        <p:nvPicPr>
          <p:cNvPr id="16" name="4T1.EPS" descr="id:2147504299;FounderCES">
            <a:extLst>
              <a:ext uri="{FF2B5EF4-FFF2-40B4-BE49-F238E27FC236}">
                <a16:creationId xmlns:a16="http://schemas.microsoft.com/office/drawing/2014/main" id="{AA070CD3-9118-4FD2-AF48-D08F1CCA5E02}"/>
              </a:ext>
            </a:extLst>
          </p:cNvPr>
          <p:cNvPicPr/>
          <p:nvPr/>
        </p:nvPicPr>
        <p:blipFill>
          <a:blip r:embed="rId2"/>
          <a:stretch>
            <a:fillRect/>
          </a:stretch>
        </p:blipFill>
        <p:spPr>
          <a:xfrm>
            <a:off x="5067958" y="1991011"/>
            <a:ext cx="3215617" cy="1783281"/>
          </a:xfrm>
          <a:prstGeom prst="rect">
            <a:avLst/>
          </a:prstGeom>
        </p:spPr>
      </p:pic>
      <p:sp>
        <p:nvSpPr>
          <p:cNvPr id="17" name="矩形 16">
            <a:extLst>
              <a:ext uri="{FF2B5EF4-FFF2-40B4-BE49-F238E27FC236}">
                <a16:creationId xmlns:a16="http://schemas.microsoft.com/office/drawing/2014/main" id="{A3E886BF-516B-4D2E-82C8-0D288B3E9DCC}"/>
              </a:ext>
            </a:extLst>
          </p:cNvPr>
          <p:cNvSpPr/>
          <p:nvPr/>
        </p:nvSpPr>
        <p:spPr>
          <a:xfrm>
            <a:off x="4572000" y="3934900"/>
            <a:ext cx="4572000" cy="425758"/>
          </a:xfrm>
          <a:prstGeom prst="rect">
            <a:avLst/>
          </a:prstGeom>
        </p:spPr>
        <p:txBody>
          <a:bodyPr>
            <a:spAutoFit/>
          </a:bodyPr>
          <a:lstStyle/>
          <a:p>
            <a:pPr indent="228600" algn="ctr">
              <a:lnSpc>
                <a:spcPts val="1350"/>
              </a:lnSpc>
              <a:spcAft>
                <a:spcPts val="0"/>
              </a:spcAft>
            </a:pPr>
            <a:r>
              <a:rPr lang="zh-CN" altLang="zh-CN" sz="900" dirty="0">
                <a:solidFill>
                  <a:srgbClr val="000000"/>
                </a:solidFill>
                <a:latin typeface="NEU-BZ-S92"/>
                <a:ea typeface="黑体" panose="02010609060101010101" pitchFamily="49" charset="-122"/>
                <a:cs typeface="Times New Roman" panose="02020603050405020304" pitchFamily="18" charset="0"/>
              </a:rPr>
              <a:t>图</a:t>
            </a:r>
            <a:r>
              <a:rPr lang="en-US" altLang="zh-CN" sz="900" dirty="0">
                <a:solidFill>
                  <a:srgbClr val="000000"/>
                </a:solidFill>
                <a:latin typeface="NEU-BZ-S92"/>
                <a:ea typeface="黑体" panose="02010609060101010101" pitchFamily="49" charset="-122"/>
                <a:cs typeface="Times New Roman" panose="02020603050405020304" pitchFamily="18" charset="0"/>
              </a:rPr>
              <a:t>4-1</a:t>
            </a:r>
            <a:r>
              <a:rPr lang="zh-CN" altLang="zh-CN" sz="900" dirty="0">
                <a:solidFill>
                  <a:srgbClr val="000000"/>
                </a:solidFill>
                <a:latin typeface="NEU-BZ-S92"/>
                <a:ea typeface="黑体" panose="02010609060101010101" pitchFamily="49" charset="-122"/>
                <a:cs typeface="Times New Roman" panose="02020603050405020304" pitchFamily="18" charset="0"/>
              </a:rPr>
              <a:t>　容积式泵的工作原理</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黑体" panose="02010609060101010101" pitchFamily="49" charset="-122"/>
                <a:ea typeface="方正书宋_GBK"/>
                <a:cs typeface="Times New Roman" panose="02020603050405020304" pitchFamily="18" charset="0"/>
              </a:rPr>
              <a:t>1—</a:t>
            </a:r>
            <a:r>
              <a:rPr lang="zh-CN" altLang="zh-CN" sz="800" dirty="0">
                <a:solidFill>
                  <a:srgbClr val="000000"/>
                </a:solidFill>
                <a:latin typeface="NEU-BZ-S92"/>
                <a:ea typeface="黑体" panose="02010609060101010101" pitchFamily="49" charset="-122"/>
                <a:cs typeface="Times New Roman" panose="02020603050405020304" pitchFamily="18" charset="0"/>
              </a:rPr>
              <a:t>凸轮　</a:t>
            </a:r>
            <a:r>
              <a:rPr lang="en-US" altLang="zh-CN" sz="800" dirty="0">
                <a:solidFill>
                  <a:srgbClr val="000000"/>
                </a:solidFill>
                <a:latin typeface="NEU-BZ-S92"/>
                <a:ea typeface="黑体" panose="02010609060101010101" pitchFamily="49" charset="-122"/>
                <a:cs typeface="Times New Roman" panose="02020603050405020304" pitchFamily="18" charset="0"/>
              </a:rPr>
              <a:t>2—</a:t>
            </a:r>
            <a:r>
              <a:rPr lang="zh-CN" altLang="zh-CN" sz="800" dirty="0">
                <a:solidFill>
                  <a:srgbClr val="000000"/>
                </a:solidFill>
                <a:latin typeface="NEU-BZ-S92"/>
                <a:ea typeface="黑体" panose="02010609060101010101" pitchFamily="49" charset="-122"/>
                <a:cs typeface="Times New Roman" panose="02020603050405020304" pitchFamily="18" charset="0"/>
              </a:rPr>
              <a:t>柱塞　</a:t>
            </a:r>
            <a:r>
              <a:rPr lang="en-US" altLang="zh-CN" sz="800" dirty="0">
                <a:solidFill>
                  <a:srgbClr val="000000"/>
                </a:solidFill>
                <a:latin typeface="NEU-BZ-S92"/>
                <a:ea typeface="黑体" panose="02010609060101010101" pitchFamily="49" charset="-122"/>
                <a:cs typeface="Times New Roman" panose="02020603050405020304" pitchFamily="18" charset="0"/>
              </a:rPr>
              <a:t>3—</a:t>
            </a:r>
            <a:r>
              <a:rPr lang="zh-CN" altLang="zh-CN" sz="800" dirty="0">
                <a:solidFill>
                  <a:srgbClr val="000000"/>
                </a:solidFill>
                <a:latin typeface="NEU-BZ-S92"/>
                <a:ea typeface="黑体" panose="02010609060101010101" pitchFamily="49" charset="-122"/>
                <a:cs typeface="Times New Roman" panose="02020603050405020304" pitchFamily="18" charset="0"/>
              </a:rPr>
              <a:t>弹簧　</a:t>
            </a:r>
            <a:r>
              <a:rPr lang="en-US" altLang="zh-CN" sz="800" dirty="0">
                <a:solidFill>
                  <a:srgbClr val="000000"/>
                </a:solidFill>
                <a:latin typeface="NEU-BZ-S92"/>
                <a:ea typeface="黑体" panose="02010609060101010101" pitchFamily="49" charset="-122"/>
                <a:cs typeface="Times New Roman" panose="02020603050405020304" pitchFamily="18" charset="0"/>
              </a:rPr>
              <a:t>4—</a:t>
            </a:r>
            <a:r>
              <a:rPr lang="zh-CN" altLang="zh-CN" sz="800" dirty="0">
                <a:solidFill>
                  <a:srgbClr val="000000"/>
                </a:solidFill>
                <a:latin typeface="NEU-BZ-S92"/>
                <a:ea typeface="黑体" panose="02010609060101010101" pitchFamily="49" charset="-122"/>
                <a:cs typeface="Times New Roman" panose="02020603050405020304" pitchFamily="18" charset="0"/>
              </a:rPr>
              <a:t>密封工作腔　</a:t>
            </a:r>
            <a:r>
              <a:rPr lang="en-US" altLang="zh-CN" sz="800" dirty="0">
                <a:solidFill>
                  <a:srgbClr val="000000"/>
                </a:solidFill>
                <a:latin typeface="NEU-BZ-S92"/>
                <a:ea typeface="黑体" panose="02010609060101010101" pitchFamily="49" charset="-122"/>
                <a:cs typeface="Times New Roman" panose="02020603050405020304" pitchFamily="18" charset="0"/>
              </a:rPr>
              <a:t>5—</a:t>
            </a:r>
            <a:r>
              <a:rPr lang="zh-CN" altLang="zh-CN" sz="800" dirty="0">
                <a:solidFill>
                  <a:srgbClr val="000000"/>
                </a:solidFill>
                <a:latin typeface="NEU-BZ-S92"/>
                <a:ea typeface="黑体" panose="02010609060101010101" pitchFamily="49" charset="-122"/>
                <a:cs typeface="Times New Roman" panose="02020603050405020304" pitchFamily="18" charset="0"/>
              </a:rPr>
              <a:t>吸油阀　</a:t>
            </a:r>
            <a:r>
              <a:rPr lang="en-US" altLang="zh-CN" sz="800" dirty="0">
                <a:solidFill>
                  <a:srgbClr val="000000"/>
                </a:solidFill>
                <a:latin typeface="NEU-BZ-S92"/>
                <a:ea typeface="黑体" panose="02010609060101010101" pitchFamily="49" charset="-122"/>
                <a:cs typeface="Times New Roman" panose="02020603050405020304" pitchFamily="18" charset="0"/>
              </a:rPr>
              <a:t>6—</a:t>
            </a:r>
            <a:r>
              <a:rPr lang="zh-CN" altLang="zh-CN" sz="800" dirty="0">
                <a:solidFill>
                  <a:srgbClr val="000000"/>
                </a:solidFill>
                <a:latin typeface="NEU-BZ-S92"/>
                <a:ea typeface="黑体" panose="02010609060101010101" pitchFamily="49" charset="-122"/>
                <a:cs typeface="Times New Roman" panose="02020603050405020304" pitchFamily="18" charset="0"/>
              </a:rPr>
              <a:t>压油阀</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8" name="圆角矩形 6">
            <a:extLst>
              <a:ext uri="{FF2B5EF4-FFF2-40B4-BE49-F238E27FC236}">
                <a16:creationId xmlns:a16="http://schemas.microsoft.com/office/drawing/2014/main" id="{04F86347-5A20-447A-9826-ECD27F155F3F}"/>
              </a:ext>
            </a:extLst>
          </p:cNvPr>
          <p:cNvSpPr/>
          <p:nvPr/>
        </p:nvSpPr>
        <p:spPr>
          <a:xfrm>
            <a:off x="5067958" y="1813805"/>
            <a:ext cx="3605194" cy="271793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1F9C2D30-C373-43B1-AB8E-340FA12E2B5D}"/>
              </a:ext>
            </a:extLst>
          </p:cNvPr>
          <p:cNvSpPr/>
          <p:nvPr/>
        </p:nvSpPr>
        <p:spPr>
          <a:xfrm>
            <a:off x="292515" y="2032897"/>
            <a:ext cx="4493344" cy="2273251"/>
          </a:xfrm>
          <a:prstGeom prst="rect">
            <a:avLst/>
          </a:prstGeom>
        </p:spPr>
        <p:txBody>
          <a:bodyPr wrap="square">
            <a:spAutoFit/>
          </a:bodyPr>
          <a:lstStyle/>
          <a:p>
            <a:pPr indent="324000" algn="just">
              <a:lnSpc>
                <a:spcPct val="150000"/>
              </a:lnSpc>
            </a:pPr>
            <a:r>
              <a:rPr lang="zh-CN" altLang="zh-CN" sz="1200" dirty="0">
                <a:solidFill>
                  <a:srgbClr val="000000"/>
                </a:solidFill>
                <a:cs typeface="Times New Roman" panose="02020603050405020304" pitchFamily="18" charset="0"/>
              </a:rPr>
              <a:t>实际上</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图</a:t>
            </a:r>
            <a:r>
              <a:rPr lang="en-US" altLang="zh-CN" sz="1200" dirty="0">
                <a:solidFill>
                  <a:srgbClr val="000000"/>
                </a:solidFill>
                <a:cs typeface="Times New Roman" panose="02020603050405020304" pitchFamily="18" charset="0"/>
              </a:rPr>
              <a:t>4-1</a:t>
            </a:r>
            <a:r>
              <a:rPr lang="zh-CN" altLang="zh-CN" sz="1200" dirty="0">
                <a:solidFill>
                  <a:srgbClr val="000000"/>
                </a:solidFill>
                <a:cs typeface="Times New Roman" panose="02020603050405020304" pitchFamily="18" charset="0"/>
              </a:rPr>
              <a:t>所示的便是最简单的阀配油式径向柱塞泵的工作原理图</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只不过其柱塞只有一个而已。图中吸油阀</a:t>
            </a:r>
            <a:r>
              <a:rPr lang="en-US" altLang="zh-CN" sz="1200" dirty="0">
                <a:solidFill>
                  <a:srgbClr val="000000"/>
                </a:solidFill>
                <a:cs typeface="Times New Roman" panose="02020603050405020304" pitchFamily="18" charset="0"/>
              </a:rPr>
              <a:t>5</a:t>
            </a:r>
            <a:r>
              <a:rPr lang="zh-CN" altLang="zh-CN" sz="1200" dirty="0">
                <a:solidFill>
                  <a:srgbClr val="000000"/>
                </a:solidFill>
                <a:cs typeface="Times New Roman" panose="02020603050405020304" pitchFamily="18" charset="0"/>
              </a:rPr>
              <a:t>和压油阀</a:t>
            </a:r>
            <a:r>
              <a:rPr lang="en-US" altLang="zh-CN" sz="1200" dirty="0">
                <a:solidFill>
                  <a:srgbClr val="000000"/>
                </a:solidFill>
                <a:cs typeface="Times New Roman" panose="02020603050405020304" pitchFamily="18" charset="0"/>
              </a:rPr>
              <a:t>6</a:t>
            </a:r>
            <a:r>
              <a:rPr lang="zh-CN" altLang="zh-CN" sz="1200" dirty="0">
                <a:solidFill>
                  <a:srgbClr val="000000"/>
                </a:solidFill>
                <a:cs typeface="Times New Roman" panose="02020603050405020304" pitchFamily="18" charset="0"/>
              </a:rPr>
              <a:t>就是配油阀。为增大泵的排量、减小流量脉动</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在工程产品中柱塞数有</a:t>
            </a:r>
            <a:r>
              <a:rPr lang="en-US" altLang="zh-CN" sz="1200" dirty="0">
                <a:solidFill>
                  <a:srgbClr val="000000"/>
                </a:solidFill>
                <a:cs typeface="Times New Roman" panose="02020603050405020304" pitchFamily="18" charset="0"/>
              </a:rPr>
              <a:t>2</a:t>
            </a:r>
            <a:r>
              <a:rPr lang="zh-CN" altLang="zh-CN" sz="1200" dirty="0">
                <a:solidFill>
                  <a:srgbClr val="000000"/>
                </a:solidFill>
                <a:cs typeface="Times New Roman" panose="02020603050405020304" pitchFamily="18" charset="0"/>
              </a:rPr>
              <a:t>个、</a:t>
            </a:r>
            <a:r>
              <a:rPr lang="en-US" altLang="zh-CN" sz="1200" dirty="0">
                <a:solidFill>
                  <a:srgbClr val="000000"/>
                </a:solidFill>
                <a:cs typeface="Times New Roman" panose="02020603050405020304" pitchFamily="18" charset="0"/>
              </a:rPr>
              <a:t>4</a:t>
            </a:r>
            <a:r>
              <a:rPr lang="zh-CN" altLang="zh-CN" sz="1200" dirty="0">
                <a:solidFill>
                  <a:srgbClr val="000000"/>
                </a:solidFill>
                <a:cs typeface="Times New Roman" panose="02020603050405020304" pitchFamily="18" charset="0"/>
              </a:rPr>
              <a:t>个和</a:t>
            </a:r>
            <a:r>
              <a:rPr lang="en-US" altLang="zh-CN" sz="1200" dirty="0">
                <a:solidFill>
                  <a:srgbClr val="000000"/>
                </a:solidFill>
                <a:cs typeface="Times New Roman" panose="02020603050405020304" pitchFamily="18" charset="0"/>
              </a:rPr>
              <a:t>6</a:t>
            </a:r>
            <a:r>
              <a:rPr lang="zh-CN" altLang="zh-CN" sz="1200" dirty="0">
                <a:solidFill>
                  <a:srgbClr val="000000"/>
                </a:solidFill>
                <a:cs typeface="Times New Roman" panose="02020603050405020304" pitchFamily="18" charset="0"/>
              </a:rPr>
              <a:t>个的泵。</a:t>
            </a:r>
            <a:r>
              <a:rPr lang="en-US" altLang="zh-CN" sz="1200" dirty="0">
                <a:solidFill>
                  <a:srgbClr val="000000"/>
                </a:solidFill>
                <a:cs typeface="Times New Roman" panose="02020603050405020304" pitchFamily="18" charset="0"/>
              </a:rPr>
              <a:t>2</a:t>
            </a:r>
            <a:r>
              <a:rPr lang="zh-CN" altLang="zh-CN" sz="1200" dirty="0">
                <a:solidFill>
                  <a:srgbClr val="000000"/>
                </a:solidFill>
                <a:cs typeface="Times New Roman" panose="02020603050405020304" pitchFamily="18" charset="0"/>
              </a:rPr>
              <a:t>个和</a:t>
            </a:r>
            <a:r>
              <a:rPr lang="en-US" altLang="zh-CN" sz="1200" dirty="0">
                <a:solidFill>
                  <a:srgbClr val="000000"/>
                </a:solidFill>
                <a:cs typeface="Times New Roman" panose="02020603050405020304" pitchFamily="18" charset="0"/>
              </a:rPr>
              <a:t>4</a:t>
            </a:r>
            <a:r>
              <a:rPr lang="zh-CN" altLang="zh-CN" sz="1200" dirty="0">
                <a:solidFill>
                  <a:srgbClr val="000000"/>
                </a:solidFill>
                <a:cs typeface="Times New Roman" panose="02020603050405020304" pitchFamily="18" charset="0"/>
              </a:rPr>
              <a:t>个柱塞的泵常采用对置式布置</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它们的偏心轮的偏心相位差为</a:t>
            </a:r>
            <a:r>
              <a:rPr lang="en-US" altLang="zh-CN" sz="1200" dirty="0">
                <a:solidFill>
                  <a:srgbClr val="000000"/>
                </a:solidFill>
                <a:cs typeface="Times New Roman" panose="02020603050405020304" pitchFamily="18" charset="0"/>
              </a:rPr>
              <a:t>180°;6</a:t>
            </a:r>
            <a:r>
              <a:rPr lang="zh-CN" altLang="zh-CN" sz="1200" dirty="0">
                <a:solidFill>
                  <a:srgbClr val="000000"/>
                </a:solidFill>
                <a:cs typeface="Times New Roman" panose="02020603050405020304" pitchFamily="18" charset="0"/>
              </a:rPr>
              <a:t>个柱塞的泵常呈星形配置</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并分成</a:t>
            </a:r>
            <a:r>
              <a:rPr lang="en-US" altLang="zh-CN" sz="1200" dirty="0">
                <a:solidFill>
                  <a:srgbClr val="000000"/>
                </a:solidFill>
                <a:cs typeface="Times New Roman" panose="02020603050405020304" pitchFamily="18" charset="0"/>
              </a:rPr>
              <a:t>2</a:t>
            </a:r>
            <a:r>
              <a:rPr lang="zh-CN" altLang="zh-CN" sz="1200" dirty="0">
                <a:solidFill>
                  <a:srgbClr val="000000"/>
                </a:solidFill>
                <a:cs typeface="Times New Roman" panose="02020603050405020304" pitchFamily="18" charset="0"/>
              </a:rPr>
              <a:t>组</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相当于双联泵</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泵轴上</a:t>
            </a:r>
            <a:r>
              <a:rPr lang="en-US" altLang="zh-CN" sz="1200" dirty="0">
                <a:solidFill>
                  <a:srgbClr val="000000"/>
                </a:solidFill>
                <a:cs typeface="Times New Roman" panose="02020603050405020304" pitchFamily="18" charset="0"/>
              </a:rPr>
              <a:t>3</a:t>
            </a:r>
            <a:r>
              <a:rPr lang="zh-CN" altLang="zh-CN" sz="1200" dirty="0">
                <a:solidFill>
                  <a:srgbClr val="000000"/>
                </a:solidFill>
                <a:cs typeface="Times New Roman" panose="02020603050405020304" pitchFamily="18" charset="0"/>
              </a:rPr>
              <a:t>个偏心轮的偏心相位互差</a:t>
            </a:r>
            <a:r>
              <a:rPr lang="en-US" altLang="zh-CN" sz="1200" dirty="0">
                <a:solidFill>
                  <a:srgbClr val="000000"/>
                </a:solidFill>
                <a:cs typeface="Times New Roman" panose="02020603050405020304" pitchFamily="18" charset="0"/>
              </a:rPr>
              <a:t>120°</a:t>
            </a:r>
            <a:r>
              <a:rPr lang="zh-CN" altLang="zh-CN" sz="1200" dirty="0">
                <a:solidFill>
                  <a:srgbClr val="000000"/>
                </a:solidFill>
                <a:cs typeface="Times New Roman" panose="02020603050405020304" pitchFamily="18" charset="0"/>
              </a:rPr>
              <a:t>。在阀配油式径向柱塞泵中通常用滑阀作吸油阀</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而用座阀作压油阀</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因为后者的密封性能好。</a:t>
            </a:r>
            <a:endParaRPr lang="zh-CN" altLang="en-US" sz="2400" dirty="0"/>
          </a:p>
        </p:txBody>
      </p:sp>
    </p:spTree>
    <p:extLst>
      <p:ext uri="{BB962C8B-B14F-4D97-AF65-F5344CB8AC3E}">
        <p14:creationId xmlns:p14="http://schemas.microsoft.com/office/powerpoint/2010/main" val="817626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anim calcmode="lin" valueType="num">
                                      <p:cBhvr>
                                        <p:cTn id="18" dur="1000" fill="hold"/>
                                        <p:tgtEl>
                                          <p:spTgt spid="17"/>
                                        </p:tgtEl>
                                        <p:attrNameLst>
                                          <p:attrName>ppt_x</p:attrName>
                                        </p:attrNameLst>
                                      </p:cBhvr>
                                      <p:tavLst>
                                        <p:tav tm="0">
                                          <p:val>
                                            <p:strVal val="#ppt_x"/>
                                          </p:val>
                                        </p:tav>
                                        <p:tav tm="100000">
                                          <p:val>
                                            <p:strVal val="#ppt_x"/>
                                          </p:val>
                                        </p:tav>
                                      </p:tavLst>
                                    </p:anim>
                                    <p:anim calcmode="lin" valueType="num">
                                      <p:cBhvr>
                                        <p:cTn id="1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additive="base">
                                        <p:cTn id="24" dur="500" fill="hold"/>
                                        <p:tgtEl>
                                          <p:spTgt spid="4"/>
                                        </p:tgtEl>
                                        <p:attrNameLst>
                                          <p:attrName>ppt_x</p:attrName>
                                        </p:attrNameLst>
                                      </p:cBhvr>
                                      <p:tavLst>
                                        <p:tav tm="0">
                                          <p:val>
                                            <p:strVal val="#ppt_x"/>
                                          </p:val>
                                        </p:tav>
                                        <p:tav tm="100000">
                                          <p:val>
                                            <p:strVal val="#ppt_x"/>
                                          </p:val>
                                        </p:tav>
                                      </p:tavLst>
                                    </p:anim>
                                    <p:anim calcmode="lin" valueType="num">
                                      <p:cBhvr additive="base">
                                        <p:cTn id="25"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4"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31637250-EC9B-478D-B449-49FC34762571}"/>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二、径向柱塞泵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直角三角形 12">
            <a:extLst>
              <a:ext uri="{FF2B5EF4-FFF2-40B4-BE49-F238E27FC236}">
                <a16:creationId xmlns:a16="http://schemas.microsoft.com/office/drawing/2014/main" id="{EA3FF994-D4D4-48B0-89F0-37236F1D1521}"/>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9B915AC4-750B-4281-93B3-452811D0A20C}"/>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75B9F9B5-F790-4648-A644-03FA8CCC26EF}"/>
              </a:ext>
            </a:extLst>
          </p:cNvPr>
          <p:cNvSpPr txBox="1">
            <a:spLocks noChangeArrowheads="1"/>
          </p:cNvSpPr>
          <p:nvPr/>
        </p:nvSpPr>
        <p:spPr bwMode="auto">
          <a:xfrm>
            <a:off x="588275" y="1444473"/>
            <a:ext cx="293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（二）轴配油式径向柱塞泵</a:t>
            </a:r>
          </a:p>
        </p:txBody>
      </p:sp>
      <p:sp>
        <p:nvSpPr>
          <p:cNvPr id="16" name="直角三角形 15">
            <a:extLst>
              <a:ext uri="{FF2B5EF4-FFF2-40B4-BE49-F238E27FC236}">
                <a16:creationId xmlns:a16="http://schemas.microsoft.com/office/drawing/2014/main" id="{AE03F1F3-ACA1-4A0F-A401-791A4F1AF7E2}"/>
              </a:ext>
            </a:extLst>
          </p:cNvPr>
          <p:cNvSpPr/>
          <p:nvPr/>
        </p:nvSpPr>
        <p:spPr>
          <a:xfrm rot="2637755" flipH="1" flipV="1">
            <a:off x="439755" y="1952759"/>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7" name="文本框 19">
            <a:extLst>
              <a:ext uri="{FF2B5EF4-FFF2-40B4-BE49-F238E27FC236}">
                <a16:creationId xmlns:a16="http://schemas.microsoft.com/office/drawing/2014/main" id="{96B80BB9-3D4F-4316-8C66-959925FA750D}"/>
              </a:ext>
            </a:extLst>
          </p:cNvPr>
          <p:cNvSpPr txBox="1">
            <a:spLocks noChangeArrowheads="1"/>
          </p:cNvSpPr>
          <p:nvPr/>
        </p:nvSpPr>
        <p:spPr bwMode="auto">
          <a:xfrm>
            <a:off x="657014" y="1893681"/>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工作原理</a:t>
            </a:r>
          </a:p>
        </p:txBody>
      </p:sp>
      <p:sp>
        <p:nvSpPr>
          <p:cNvPr id="4" name="矩形 3">
            <a:extLst>
              <a:ext uri="{FF2B5EF4-FFF2-40B4-BE49-F238E27FC236}">
                <a16:creationId xmlns:a16="http://schemas.microsoft.com/office/drawing/2014/main" id="{DC79F2E4-BC31-4EB9-A038-7DBC5BC330F5}"/>
              </a:ext>
            </a:extLst>
          </p:cNvPr>
          <p:cNvSpPr/>
          <p:nvPr/>
        </p:nvSpPr>
        <p:spPr>
          <a:xfrm>
            <a:off x="3969606" y="1898494"/>
            <a:ext cx="4611720" cy="2677656"/>
          </a:xfrm>
          <a:prstGeom prst="rect">
            <a:avLst/>
          </a:prstGeom>
        </p:spPr>
        <p:txBody>
          <a:bodyPr wrap="square">
            <a:spAutoFit/>
          </a:bodyPr>
          <a:lstStyle/>
          <a:p>
            <a:pPr indent="457200" algn="just">
              <a:lnSpc>
                <a:spcPct val="150000"/>
              </a:lnSpc>
            </a:pPr>
            <a:r>
              <a:rPr lang="zh-CN" altLang="en-US" sz="1600" dirty="0"/>
              <a:t>图</a:t>
            </a:r>
            <a:r>
              <a:rPr lang="en-US" altLang="zh-CN" sz="1600" dirty="0"/>
              <a:t>4-20</a:t>
            </a:r>
            <a:r>
              <a:rPr lang="zh-CN" altLang="en-US" sz="1600" dirty="0"/>
              <a:t>所示为轴配油式径向柱塞泵的工作原理。这种泵由定子</a:t>
            </a:r>
            <a:r>
              <a:rPr lang="en-US" altLang="zh-CN" sz="1600" dirty="0"/>
              <a:t>1</a:t>
            </a:r>
            <a:r>
              <a:rPr lang="zh-CN" altLang="en-US" sz="1600" dirty="0"/>
              <a:t>、转子</a:t>
            </a:r>
            <a:r>
              <a:rPr lang="en-US" altLang="zh-CN" sz="1600" dirty="0"/>
              <a:t>2(</a:t>
            </a:r>
            <a:r>
              <a:rPr lang="zh-CN" altLang="en-US" sz="1600" dirty="0"/>
              <a:t>缸体</a:t>
            </a:r>
            <a:r>
              <a:rPr lang="en-US" altLang="zh-CN" sz="1600" dirty="0"/>
              <a:t>)</a:t>
            </a:r>
            <a:r>
              <a:rPr lang="zh-CN" altLang="en-US" sz="1600" dirty="0"/>
              <a:t>、配油轴</a:t>
            </a:r>
            <a:r>
              <a:rPr lang="en-US" altLang="zh-CN" sz="1600" dirty="0"/>
              <a:t>3</a:t>
            </a:r>
            <a:r>
              <a:rPr lang="zh-CN" altLang="en-US" sz="1600" dirty="0"/>
              <a:t>、衬套</a:t>
            </a:r>
            <a:r>
              <a:rPr lang="en-US" altLang="zh-CN" sz="1600" dirty="0"/>
              <a:t>4</a:t>
            </a:r>
            <a:r>
              <a:rPr lang="zh-CN" altLang="en-US" sz="1600" dirty="0"/>
              <a:t>和柱塞</a:t>
            </a:r>
            <a:r>
              <a:rPr lang="en-US" altLang="zh-CN" sz="1600" dirty="0"/>
              <a:t>5</a:t>
            </a:r>
            <a:r>
              <a:rPr lang="zh-CN" altLang="en-US" sz="1600" dirty="0"/>
              <a:t>等主要零件组成。衬套紧配在转子孔内</a:t>
            </a:r>
            <a:r>
              <a:rPr lang="en-US" altLang="zh-CN" sz="1600" dirty="0"/>
              <a:t>,</a:t>
            </a:r>
            <a:r>
              <a:rPr lang="zh-CN" altLang="en-US" sz="1600" dirty="0"/>
              <a:t>随转子一起旋转</a:t>
            </a:r>
            <a:r>
              <a:rPr lang="en-US" altLang="zh-CN" sz="1600" dirty="0"/>
              <a:t>,</a:t>
            </a:r>
            <a:r>
              <a:rPr lang="zh-CN" altLang="en-US" sz="1600" dirty="0"/>
              <a:t>而配油轴则不动。在转子圆周上径向排列的孔内装有可以自由移动的柱塞。当转子顺时针方向转动时</a:t>
            </a:r>
            <a:r>
              <a:rPr lang="en-US" altLang="zh-CN" sz="1600" dirty="0"/>
              <a:t>,</a:t>
            </a:r>
            <a:r>
              <a:rPr lang="zh-CN" altLang="en-US" sz="1600" dirty="0"/>
              <a:t>柱塞靠离心力或在低压油液的作用下</a:t>
            </a:r>
            <a:r>
              <a:rPr lang="en-US" altLang="zh-CN" sz="1600" dirty="0"/>
              <a:t>,</a:t>
            </a:r>
            <a:r>
              <a:rPr lang="zh-CN" altLang="en-US" sz="1600" dirty="0"/>
              <a:t>从缸孔中伸出压紧在定子的内表面上。</a:t>
            </a:r>
          </a:p>
        </p:txBody>
      </p:sp>
      <p:pic>
        <p:nvPicPr>
          <p:cNvPr id="18" name="4T20.EPS" descr="id:2147504675;FounderCES">
            <a:extLst>
              <a:ext uri="{FF2B5EF4-FFF2-40B4-BE49-F238E27FC236}">
                <a16:creationId xmlns:a16="http://schemas.microsoft.com/office/drawing/2014/main" id="{900EE4A0-DE9D-487E-8885-D35879A14CF5}"/>
              </a:ext>
            </a:extLst>
          </p:cNvPr>
          <p:cNvPicPr/>
          <p:nvPr/>
        </p:nvPicPr>
        <p:blipFill>
          <a:blip r:embed="rId2"/>
          <a:stretch>
            <a:fillRect/>
          </a:stretch>
        </p:blipFill>
        <p:spPr>
          <a:xfrm>
            <a:off x="1119177" y="2170018"/>
            <a:ext cx="2113009" cy="2043912"/>
          </a:xfrm>
          <a:prstGeom prst="rect">
            <a:avLst/>
          </a:prstGeom>
        </p:spPr>
      </p:pic>
      <p:sp>
        <p:nvSpPr>
          <p:cNvPr id="20" name="矩形 19">
            <a:extLst>
              <a:ext uri="{FF2B5EF4-FFF2-40B4-BE49-F238E27FC236}">
                <a16:creationId xmlns:a16="http://schemas.microsoft.com/office/drawing/2014/main" id="{757EA8AD-B4BA-4C41-82EB-8633C93711D1}"/>
              </a:ext>
            </a:extLst>
          </p:cNvPr>
          <p:cNvSpPr/>
          <p:nvPr/>
        </p:nvSpPr>
        <p:spPr>
          <a:xfrm>
            <a:off x="-230204" y="4213930"/>
            <a:ext cx="4572000" cy="579646"/>
          </a:xfrm>
          <a:prstGeom prst="rect">
            <a:avLst/>
          </a:prstGeom>
        </p:spPr>
        <p:txBody>
          <a:bodyPr>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4-20</a:t>
            </a:r>
            <a:r>
              <a:rPr lang="zh-CN" altLang="zh-CN" sz="900" dirty="0">
                <a:solidFill>
                  <a:srgbClr val="000000"/>
                </a:solidFill>
                <a:latin typeface="NEU-BZ-S92"/>
                <a:ea typeface="方正书宋_GBK"/>
                <a:cs typeface="Times New Roman" panose="02020603050405020304" pitchFamily="18" charset="0"/>
              </a:rPr>
              <a:t>　轴配油式径向柱塞泵</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1—</a:t>
            </a:r>
            <a:r>
              <a:rPr lang="zh-CN" altLang="zh-CN" sz="800" dirty="0">
                <a:solidFill>
                  <a:srgbClr val="000000"/>
                </a:solidFill>
                <a:latin typeface="NEU-BZ-S92"/>
                <a:ea typeface="方正书宋_GBK"/>
                <a:cs typeface="Times New Roman" panose="02020603050405020304" pitchFamily="18" charset="0"/>
              </a:rPr>
              <a:t>定子　</a:t>
            </a:r>
            <a:r>
              <a:rPr lang="en-US" altLang="zh-CN" sz="800" dirty="0">
                <a:solidFill>
                  <a:srgbClr val="000000"/>
                </a:solidFill>
                <a:latin typeface="NEU-BZ-S92"/>
                <a:ea typeface="方正书宋_GBK"/>
                <a:cs typeface="Times New Roman" panose="02020603050405020304" pitchFamily="18" charset="0"/>
              </a:rPr>
              <a:t>2—</a:t>
            </a:r>
            <a:r>
              <a:rPr lang="zh-CN" altLang="zh-CN" sz="800" dirty="0">
                <a:solidFill>
                  <a:srgbClr val="000000"/>
                </a:solidFill>
                <a:latin typeface="NEU-BZ-S92"/>
                <a:ea typeface="方正书宋_GBK"/>
                <a:cs typeface="Times New Roman" panose="02020603050405020304" pitchFamily="18" charset="0"/>
              </a:rPr>
              <a:t>转子　</a:t>
            </a:r>
            <a:r>
              <a:rPr lang="en-US" altLang="zh-CN" sz="800" dirty="0">
                <a:solidFill>
                  <a:srgbClr val="000000"/>
                </a:solidFill>
                <a:latin typeface="NEU-BZ-S92"/>
                <a:ea typeface="方正书宋_GBK"/>
                <a:cs typeface="Times New Roman" panose="02020603050405020304" pitchFamily="18" charset="0"/>
              </a:rPr>
              <a:t>3—</a:t>
            </a:r>
            <a:r>
              <a:rPr lang="zh-CN" altLang="zh-CN" sz="800" dirty="0">
                <a:solidFill>
                  <a:srgbClr val="000000"/>
                </a:solidFill>
                <a:latin typeface="NEU-BZ-S92"/>
                <a:ea typeface="方正书宋_GBK"/>
                <a:cs typeface="Times New Roman" panose="02020603050405020304" pitchFamily="18" charset="0"/>
              </a:rPr>
              <a:t>配油轴　</a:t>
            </a:r>
            <a:r>
              <a:rPr lang="en-US" altLang="zh-CN" sz="800" dirty="0">
                <a:solidFill>
                  <a:srgbClr val="000000"/>
                </a:solidFill>
                <a:latin typeface="NEU-BZ-S92"/>
                <a:ea typeface="方正书宋_GBK"/>
                <a:cs typeface="Times New Roman" panose="02020603050405020304" pitchFamily="18" charset="0"/>
              </a:rPr>
              <a:t>4—</a:t>
            </a:r>
            <a:r>
              <a:rPr lang="zh-CN" altLang="zh-CN" sz="800" dirty="0">
                <a:solidFill>
                  <a:srgbClr val="000000"/>
                </a:solidFill>
                <a:latin typeface="NEU-BZ-S92"/>
                <a:ea typeface="方正书宋_GBK"/>
                <a:cs typeface="Times New Roman" panose="02020603050405020304" pitchFamily="18" charset="0"/>
              </a:rPr>
              <a:t>衬套　</a:t>
            </a:r>
            <a:r>
              <a:rPr lang="en-US" altLang="zh-CN" sz="800" dirty="0">
                <a:solidFill>
                  <a:srgbClr val="000000"/>
                </a:solidFill>
                <a:latin typeface="NEU-BZ-S92"/>
                <a:ea typeface="方正书宋_GBK"/>
                <a:cs typeface="Times New Roman" panose="02020603050405020304" pitchFamily="18" charset="0"/>
              </a:rPr>
              <a:t>5—</a:t>
            </a:r>
            <a:r>
              <a:rPr lang="zh-CN" altLang="zh-CN" sz="800" dirty="0">
                <a:solidFill>
                  <a:srgbClr val="000000"/>
                </a:solidFill>
                <a:latin typeface="NEU-BZ-S92"/>
                <a:ea typeface="方正书宋_GBK"/>
                <a:cs typeface="Times New Roman" panose="02020603050405020304" pitchFamily="18" charset="0"/>
              </a:rPr>
              <a:t>柱塞</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a—</a:t>
            </a:r>
            <a:r>
              <a:rPr lang="zh-CN" altLang="zh-CN" sz="800" dirty="0">
                <a:solidFill>
                  <a:srgbClr val="000000"/>
                </a:solidFill>
                <a:latin typeface="NEU-BZ-S92"/>
                <a:ea typeface="方正书宋_GBK"/>
                <a:cs typeface="Times New Roman" panose="02020603050405020304" pitchFamily="18" charset="0"/>
              </a:rPr>
              <a:t>吸油腔　</a:t>
            </a:r>
            <a:r>
              <a:rPr lang="en-US" altLang="zh-CN" sz="800" dirty="0">
                <a:solidFill>
                  <a:srgbClr val="000000"/>
                </a:solidFill>
                <a:latin typeface="NEU-BZ-S92"/>
                <a:ea typeface="方正书宋_GBK"/>
                <a:cs typeface="Times New Roman" panose="02020603050405020304" pitchFamily="18" charset="0"/>
              </a:rPr>
              <a:t>b—</a:t>
            </a:r>
            <a:r>
              <a:rPr lang="zh-CN" altLang="zh-CN" sz="800" dirty="0">
                <a:solidFill>
                  <a:srgbClr val="000000"/>
                </a:solidFill>
                <a:latin typeface="NEU-BZ-S92"/>
                <a:ea typeface="方正书宋_GBK"/>
                <a:cs typeface="Times New Roman" panose="02020603050405020304" pitchFamily="18" charset="0"/>
              </a:rPr>
              <a:t>压油腔</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796423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heel(1)">
                                      <p:cBhvr>
                                        <p:cTn id="7" dur="2000"/>
                                        <p:tgtEl>
                                          <p:spTgt spid="18"/>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wheel(1)">
                                      <p:cBhvr>
                                        <p:cTn id="10" dur="2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anim calcmode="lin" valueType="num">
                                      <p:cBhvr>
                                        <p:cTn id="16" dur="1000" fill="hold"/>
                                        <p:tgtEl>
                                          <p:spTgt spid="4"/>
                                        </p:tgtEl>
                                        <p:attrNameLst>
                                          <p:attrName>ppt_x</p:attrName>
                                        </p:attrNameLst>
                                      </p:cBhvr>
                                      <p:tavLst>
                                        <p:tav tm="0">
                                          <p:val>
                                            <p:strVal val="#ppt_x"/>
                                          </p:val>
                                        </p:tav>
                                        <p:tav tm="100000">
                                          <p:val>
                                            <p:strVal val="#ppt_x"/>
                                          </p:val>
                                        </p:tav>
                                      </p:tavLst>
                                    </p:anim>
                                    <p:anim calcmode="lin" valueType="num">
                                      <p:cBhvr>
                                        <p:cTn id="17"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20"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4T20.EPS" descr="id:2147504675;FounderCES">
            <a:extLst>
              <a:ext uri="{FF2B5EF4-FFF2-40B4-BE49-F238E27FC236}">
                <a16:creationId xmlns:a16="http://schemas.microsoft.com/office/drawing/2014/main" id="{7D01C9C1-27B2-477C-BA64-73E1788B143B}"/>
              </a:ext>
            </a:extLst>
          </p:cNvPr>
          <p:cNvPicPr/>
          <p:nvPr/>
        </p:nvPicPr>
        <p:blipFill>
          <a:blip r:embed="rId2"/>
          <a:stretch>
            <a:fillRect/>
          </a:stretch>
        </p:blipFill>
        <p:spPr>
          <a:xfrm>
            <a:off x="860425" y="1781053"/>
            <a:ext cx="2113009" cy="2043912"/>
          </a:xfrm>
          <a:prstGeom prst="rect">
            <a:avLst/>
          </a:prstGeom>
        </p:spPr>
      </p:pic>
      <p:sp>
        <p:nvSpPr>
          <p:cNvPr id="32" name="矩形 31">
            <a:extLst>
              <a:ext uri="{FF2B5EF4-FFF2-40B4-BE49-F238E27FC236}">
                <a16:creationId xmlns:a16="http://schemas.microsoft.com/office/drawing/2014/main" id="{3E6BF04C-CEF7-4B6E-AF10-7EFB8794070A}"/>
              </a:ext>
            </a:extLst>
          </p:cNvPr>
          <p:cNvSpPr/>
          <p:nvPr/>
        </p:nvSpPr>
        <p:spPr>
          <a:xfrm>
            <a:off x="-488956" y="3824965"/>
            <a:ext cx="4572000" cy="579646"/>
          </a:xfrm>
          <a:prstGeom prst="rect">
            <a:avLst/>
          </a:prstGeom>
        </p:spPr>
        <p:txBody>
          <a:bodyPr>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4-20</a:t>
            </a:r>
            <a:r>
              <a:rPr lang="zh-CN" altLang="zh-CN" sz="900" dirty="0">
                <a:solidFill>
                  <a:srgbClr val="000000"/>
                </a:solidFill>
                <a:latin typeface="NEU-BZ-S92"/>
                <a:ea typeface="方正书宋_GBK"/>
                <a:cs typeface="Times New Roman" panose="02020603050405020304" pitchFamily="18" charset="0"/>
              </a:rPr>
              <a:t>　轴配油式径向柱塞泵</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1—</a:t>
            </a:r>
            <a:r>
              <a:rPr lang="zh-CN" altLang="zh-CN" sz="800" dirty="0">
                <a:solidFill>
                  <a:srgbClr val="000000"/>
                </a:solidFill>
                <a:latin typeface="NEU-BZ-S92"/>
                <a:ea typeface="方正书宋_GBK"/>
                <a:cs typeface="Times New Roman" panose="02020603050405020304" pitchFamily="18" charset="0"/>
              </a:rPr>
              <a:t>定子　</a:t>
            </a:r>
            <a:r>
              <a:rPr lang="en-US" altLang="zh-CN" sz="800" dirty="0">
                <a:solidFill>
                  <a:srgbClr val="000000"/>
                </a:solidFill>
                <a:latin typeface="NEU-BZ-S92"/>
                <a:ea typeface="方正书宋_GBK"/>
                <a:cs typeface="Times New Roman" panose="02020603050405020304" pitchFamily="18" charset="0"/>
              </a:rPr>
              <a:t>2—</a:t>
            </a:r>
            <a:r>
              <a:rPr lang="zh-CN" altLang="zh-CN" sz="800" dirty="0">
                <a:solidFill>
                  <a:srgbClr val="000000"/>
                </a:solidFill>
                <a:latin typeface="NEU-BZ-S92"/>
                <a:ea typeface="方正书宋_GBK"/>
                <a:cs typeface="Times New Roman" panose="02020603050405020304" pitchFamily="18" charset="0"/>
              </a:rPr>
              <a:t>转子　</a:t>
            </a:r>
            <a:r>
              <a:rPr lang="en-US" altLang="zh-CN" sz="800" dirty="0">
                <a:solidFill>
                  <a:srgbClr val="000000"/>
                </a:solidFill>
                <a:latin typeface="NEU-BZ-S92"/>
                <a:ea typeface="方正书宋_GBK"/>
                <a:cs typeface="Times New Roman" panose="02020603050405020304" pitchFamily="18" charset="0"/>
              </a:rPr>
              <a:t>3—</a:t>
            </a:r>
            <a:r>
              <a:rPr lang="zh-CN" altLang="zh-CN" sz="800" dirty="0">
                <a:solidFill>
                  <a:srgbClr val="000000"/>
                </a:solidFill>
                <a:latin typeface="NEU-BZ-S92"/>
                <a:ea typeface="方正书宋_GBK"/>
                <a:cs typeface="Times New Roman" panose="02020603050405020304" pitchFamily="18" charset="0"/>
              </a:rPr>
              <a:t>配油轴　</a:t>
            </a:r>
            <a:r>
              <a:rPr lang="en-US" altLang="zh-CN" sz="800" dirty="0">
                <a:solidFill>
                  <a:srgbClr val="000000"/>
                </a:solidFill>
                <a:latin typeface="NEU-BZ-S92"/>
                <a:ea typeface="方正书宋_GBK"/>
                <a:cs typeface="Times New Roman" panose="02020603050405020304" pitchFamily="18" charset="0"/>
              </a:rPr>
              <a:t>4—</a:t>
            </a:r>
            <a:r>
              <a:rPr lang="zh-CN" altLang="zh-CN" sz="800" dirty="0">
                <a:solidFill>
                  <a:srgbClr val="000000"/>
                </a:solidFill>
                <a:latin typeface="NEU-BZ-S92"/>
                <a:ea typeface="方正书宋_GBK"/>
                <a:cs typeface="Times New Roman" panose="02020603050405020304" pitchFamily="18" charset="0"/>
              </a:rPr>
              <a:t>衬套　</a:t>
            </a:r>
            <a:r>
              <a:rPr lang="en-US" altLang="zh-CN" sz="800" dirty="0">
                <a:solidFill>
                  <a:srgbClr val="000000"/>
                </a:solidFill>
                <a:latin typeface="NEU-BZ-S92"/>
                <a:ea typeface="方正书宋_GBK"/>
                <a:cs typeface="Times New Roman" panose="02020603050405020304" pitchFamily="18" charset="0"/>
              </a:rPr>
              <a:t>5—</a:t>
            </a:r>
            <a:r>
              <a:rPr lang="zh-CN" altLang="zh-CN" sz="800" dirty="0">
                <a:solidFill>
                  <a:srgbClr val="000000"/>
                </a:solidFill>
                <a:latin typeface="NEU-BZ-S92"/>
                <a:ea typeface="方正书宋_GBK"/>
                <a:cs typeface="Times New Roman" panose="02020603050405020304" pitchFamily="18" charset="0"/>
              </a:rPr>
              <a:t>柱塞</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a—</a:t>
            </a:r>
            <a:r>
              <a:rPr lang="zh-CN" altLang="zh-CN" sz="800" dirty="0">
                <a:solidFill>
                  <a:srgbClr val="000000"/>
                </a:solidFill>
                <a:latin typeface="NEU-BZ-S92"/>
                <a:ea typeface="方正书宋_GBK"/>
                <a:cs typeface="Times New Roman" panose="02020603050405020304" pitchFamily="18" charset="0"/>
              </a:rPr>
              <a:t>吸油腔　</a:t>
            </a:r>
            <a:r>
              <a:rPr lang="en-US" altLang="zh-CN" sz="800" dirty="0">
                <a:solidFill>
                  <a:srgbClr val="000000"/>
                </a:solidFill>
                <a:latin typeface="NEU-BZ-S92"/>
                <a:ea typeface="方正书宋_GBK"/>
                <a:cs typeface="Times New Roman" panose="02020603050405020304" pitchFamily="18" charset="0"/>
              </a:rPr>
              <a:t>b—</a:t>
            </a:r>
            <a:r>
              <a:rPr lang="zh-CN" altLang="zh-CN" sz="800" dirty="0">
                <a:solidFill>
                  <a:srgbClr val="000000"/>
                </a:solidFill>
                <a:latin typeface="NEU-BZ-S92"/>
                <a:ea typeface="方正书宋_GBK"/>
                <a:cs typeface="Times New Roman" panose="02020603050405020304" pitchFamily="18" charset="0"/>
              </a:rPr>
              <a:t>压油腔</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6" name="圆角矩形 3">
            <a:extLst>
              <a:ext uri="{FF2B5EF4-FFF2-40B4-BE49-F238E27FC236}">
                <a16:creationId xmlns:a16="http://schemas.microsoft.com/office/drawing/2014/main" id="{E4F3807F-970C-457A-9DF0-7724B66FEB24}"/>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7" name="直角三角形 16">
            <a:extLst>
              <a:ext uri="{FF2B5EF4-FFF2-40B4-BE49-F238E27FC236}">
                <a16:creationId xmlns:a16="http://schemas.microsoft.com/office/drawing/2014/main" id="{82FC7822-150D-4543-B896-56B6975F00EF}"/>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8" name="直角三角形 17">
            <a:extLst>
              <a:ext uri="{FF2B5EF4-FFF2-40B4-BE49-F238E27FC236}">
                <a16:creationId xmlns:a16="http://schemas.microsoft.com/office/drawing/2014/main" id="{F2C4E9FB-E2D1-461F-A3D1-66AFED8D7B24}"/>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9" name="文本框 18">
            <a:extLst>
              <a:ext uri="{FF2B5EF4-FFF2-40B4-BE49-F238E27FC236}">
                <a16:creationId xmlns:a16="http://schemas.microsoft.com/office/drawing/2014/main" id="{D4E8E046-9D46-44D6-8501-AF98DFA23405}"/>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25" name="直角三角形 24">
            <a:extLst>
              <a:ext uri="{FF2B5EF4-FFF2-40B4-BE49-F238E27FC236}">
                <a16:creationId xmlns:a16="http://schemas.microsoft.com/office/drawing/2014/main" id="{52BB4E52-157D-46BE-BBB4-D1C0A47D06D6}"/>
              </a:ext>
            </a:extLst>
          </p:cNvPr>
          <p:cNvSpPr>
            <a:spLocks noChangeAspect="1"/>
          </p:cNvSpPr>
          <p:nvPr/>
        </p:nvSpPr>
        <p:spPr>
          <a:xfrm rot="2637755" flipH="1" flipV="1">
            <a:off x="144114" y="1077998"/>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BD161BD3-52F6-43DA-8741-44351587D6B6}"/>
              </a:ext>
            </a:extLst>
          </p:cNvPr>
          <p:cNvSpPr>
            <a:spLocks noChangeAspect="1"/>
          </p:cNvSpPr>
          <p:nvPr/>
        </p:nvSpPr>
        <p:spPr>
          <a:xfrm rot="2637755" flipH="1" flipV="1">
            <a:off x="295282" y="1077605"/>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27" name="文本框 26">
            <a:extLst>
              <a:ext uri="{FF2B5EF4-FFF2-40B4-BE49-F238E27FC236}">
                <a16:creationId xmlns:a16="http://schemas.microsoft.com/office/drawing/2014/main" id="{22E87107-E7D4-4494-BB61-81C040EF9204}"/>
              </a:ext>
            </a:extLst>
          </p:cNvPr>
          <p:cNvSpPr txBox="1">
            <a:spLocks noChangeArrowheads="1"/>
          </p:cNvSpPr>
          <p:nvPr/>
        </p:nvSpPr>
        <p:spPr bwMode="auto">
          <a:xfrm>
            <a:off x="568675" y="1062206"/>
            <a:ext cx="293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（二）轴配油式径向柱塞泵</a:t>
            </a:r>
          </a:p>
        </p:txBody>
      </p:sp>
      <p:sp>
        <p:nvSpPr>
          <p:cNvPr id="28" name="直角三角形 27">
            <a:extLst>
              <a:ext uri="{FF2B5EF4-FFF2-40B4-BE49-F238E27FC236}">
                <a16:creationId xmlns:a16="http://schemas.microsoft.com/office/drawing/2014/main" id="{23B1AF61-A5AE-4371-803C-B9F55775B352}"/>
              </a:ext>
            </a:extLst>
          </p:cNvPr>
          <p:cNvSpPr/>
          <p:nvPr/>
        </p:nvSpPr>
        <p:spPr>
          <a:xfrm rot="2637755" flipH="1" flipV="1">
            <a:off x="420156" y="1653890"/>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29" name="文本框 19">
            <a:extLst>
              <a:ext uri="{FF2B5EF4-FFF2-40B4-BE49-F238E27FC236}">
                <a16:creationId xmlns:a16="http://schemas.microsoft.com/office/drawing/2014/main" id="{247F972B-FF8B-48AE-8E9E-44B6E312E8CD}"/>
              </a:ext>
            </a:extLst>
          </p:cNvPr>
          <p:cNvSpPr txBox="1">
            <a:spLocks noChangeArrowheads="1"/>
          </p:cNvSpPr>
          <p:nvPr/>
        </p:nvSpPr>
        <p:spPr bwMode="auto">
          <a:xfrm>
            <a:off x="637415" y="1594812"/>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工作原理</a:t>
            </a:r>
          </a:p>
        </p:txBody>
      </p:sp>
      <p:sp>
        <p:nvSpPr>
          <p:cNvPr id="30" name="矩形 29">
            <a:extLst>
              <a:ext uri="{FF2B5EF4-FFF2-40B4-BE49-F238E27FC236}">
                <a16:creationId xmlns:a16="http://schemas.microsoft.com/office/drawing/2014/main" id="{D1D6940C-A8A5-4701-8312-52B05279D25A}"/>
              </a:ext>
            </a:extLst>
          </p:cNvPr>
          <p:cNvSpPr/>
          <p:nvPr/>
        </p:nvSpPr>
        <p:spPr>
          <a:xfrm>
            <a:off x="3563207" y="1398609"/>
            <a:ext cx="4701654" cy="2354491"/>
          </a:xfrm>
          <a:prstGeom prst="rect">
            <a:avLst/>
          </a:prstGeom>
        </p:spPr>
        <p:txBody>
          <a:bodyPr wrap="square">
            <a:spAutoFit/>
          </a:bodyPr>
          <a:lstStyle/>
          <a:p>
            <a:pPr indent="396000" algn="just">
              <a:lnSpc>
                <a:spcPct val="150000"/>
              </a:lnSpc>
            </a:pPr>
            <a:r>
              <a:rPr lang="zh-CN" altLang="zh-CN" sz="1400" dirty="0">
                <a:solidFill>
                  <a:srgbClr val="000000"/>
                </a:solidFill>
                <a:cs typeface="Times New Roman" panose="02020603050405020304" pitchFamily="18" charset="0"/>
              </a:rPr>
              <a:t>由于定子和转子间有偏心距</a:t>
            </a:r>
            <a:r>
              <a:rPr lang="en-US" altLang="zh-CN" sz="1400" i="1" dirty="0">
                <a:solidFill>
                  <a:srgbClr val="000000"/>
                </a:solidFill>
                <a:cs typeface="Times New Roman" panose="02020603050405020304" pitchFamily="18" charset="0"/>
              </a:rPr>
              <a:t>e</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柱塞转到上半周时</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逐渐向外伸出</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缸孔内的工作容积逐渐增大</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形成局部真空</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将油液经配油轴上的</a:t>
            </a:r>
            <a:r>
              <a:rPr lang="en-US" altLang="zh-CN" sz="1400" dirty="0">
                <a:solidFill>
                  <a:srgbClr val="000000"/>
                </a:solidFill>
                <a:cs typeface="Times New Roman" panose="02020603050405020304" pitchFamily="18" charset="0"/>
              </a:rPr>
              <a:t>a</a:t>
            </a:r>
            <a:r>
              <a:rPr lang="zh-CN" altLang="zh-CN" sz="1400" dirty="0">
                <a:solidFill>
                  <a:srgbClr val="000000"/>
                </a:solidFill>
                <a:cs typeface="Times New Roman" panose="02020603050405020304" pitchFamily="18" charset="0"/>
              </a:rPr>
              <a:t>腔吸入</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柱塞转到下半周时</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逐渐向里推入</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缸孔内的工作容积减小</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将油从配油轴上的</a:t>
            </a:r>
            <a:r>
              <a:rPr lang="en-US" altLang="zh-CN" sz="1400" dirty="0">
                <a:solidFill>
                  <a:srgbClr val="000000"/>
                </a:solidFill>
                <a:cs typeface="Times New Roman" panose="02020603050405020304" pitchFamily="18" charset="0"/>
              </a:rPr>
              <a:t>b</a:t>
            </a:r>
            <a:r>
              <a:rPr lang="zh-CN" altLang="zh-CN" sz="1400" dirty="0">
                <a:solidFill>
                  <a:srgbClr val="000000"/>
                </a:solidFill>
                <a:cs typeface="Times New Roman" panose="02020603050405020304" pitchFamily="18" charset="0"/>
              </a:rPr>
              <a:t>腔排出。转子每转一转</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柱塞在缸孔内吸油、压油各一次。通过变量机构改变定子和转子间的偏心距</a:t>
            </a:r>
            <a:r>
              <a:rPr lang="en-US" altLang="zh-CN" sz="1400" i="1" dirty="0">
                <a:solidFill>
                  <a:srgbClr val="000000"/>
                </a:solidFill>
                <a:cs typeface="Times New Roman" panose="02020603050405020304" pitchFamily="18" charset="0"/>
              </a:rPr>
              <a:t>e</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就可改变泵的排量。径向柱塞变量泵一般都是将定子沿水平方向移动来调节偏心距</a:t>
            </a:r>
            <a:r>
              <a:rPr lang="en-US" altLang="zh-CN" sz="1400" i="1" dirty="0">
                <a:solidFill>
                  <a:srgbClr val="000000"/>
                </a:solidFill>
                <a:cs typeface="Times New Roman" panose="02020603050405020304" pitchFamily="18" charset="0"/>
              </a:rPr>
              <a:t>e</a:t>
            </a:r>
            <a:r>
              <a:rPr lang="zh-CN" altLang="zh-CN" sz="1400" dirty="0">
                <a:solidFill>
                  <a:srgbClr val="000000"/>
                </a:solidFill>
                <a:cs typeface="Times New Roman" panose="02020603050405020304" pitchFamily="18" charset="0"/>
              </a:rPr>
              <a:t>。</a:t>
            </a:r>
            <a:endParaRPr lang="zh-CN" altLang="en-US" sz="2800" dirty="0"/>
          </a:p>
        </p:txBody>
      </p:sp>
      <p:sp>
        <p:nvSpPr>
          <p:cNvPr id="34" name="矩形 33">
            <a:extLst>
              <a:ext uri="{FF2B5EF4-FFF2-40B4-BE49-F238E27FC236}">
                <a16:creationId xmlns:a16="http://schemas.microsoft.com/office/drawing/2014/main" id="{75D35893-B857-4D9C-9ED0-EE2F4D3296E6}"/>
              </a:ext>
            </a:extLst>
          </p:cNvPr>
          <p:cNvSpPr/>
          <p:nvPr/>
        </p:nvSpPr>
        <p:spPr>
          <a:xfrm>
            <a:off x="3406298" y="3847698"/>
            <a:ext cx="5213445" cy="870751"/>
          </a:xfrm>
          <a:prstGeom prst="rect">
            <a:avLst/>
          </a:prstGeom>
        </p:spPr>
        <p:txBody>
          <a:bodyPr wrap="square">
            <a:spAutoFit/>
          </a:bodyPr>
          <a:lstStyle/>
          <a:p>
            <a:pPr algn="ctr">
              <a:lnSpc>
                <a:spcPct val="150000"/>
              </a:lnSpc>
            </a:pPr>
            <a:r>
              <a:rPr lang="zh-CN" altLang="en-US" b="1" dirty="0">
                <a:solidFill>
                  <a:srgbClr val="FF0000"/>
                </a:solidFill>
              </a:rPr>
              <a:t>径向柱塞泵径向尺寸大</a:t>
            </a:r>
            <a:r>
              <a:rPr lang="en-US" altLang="zh-CN" b="1" dirty="0">
                <a:solidFill>
                  <a:srgbClr val="FF0000"/>
                </a:solidFill>
              </a:rPr>
              <a:t>,</a:t>
            </a:r>
            <a:r>
              <a:rPr lang="zh-CN" altLang="en-US" b="1" dirty="0">
                <a:solidFill>
                  <a:srgbClr val="FF0000"/>
                </a:solidFill>
              </a:rPr>
              <a:t>结构较复杂</a:t>
            </a:r>
            <a:r>
              <a:rPr lang="en-US" altLang="zh-CN" b="1" dirty="0">
                <a:solidFill>
                  <a:srgbClr val="FF0000"/>
                </a:solidFill>
              </a:rPr>
              <a:t>,</a:t>
            </a:r>
            <a:r>
              <a:rPr lang="zh-CN" altLang="en-US" b="1" dirty="0">
                <a:solidFill>
                  <a:srgbClr val="FF0000"/>
                </a:solidFill>
              </a:rPr>
              <a:t>自吸能力差。</a:t>
            </a:r>
            <a:endParaRPr lang="en-US" altLang="zh-CN" b="1" dirty="0">
              <a:solidFill>
                <a:srgbClr val="FF0000"/>
              </a:solidFill>
            </a:endParaRPr>
          </a:p>
          <a:p>
            <a:pPr algn="ctr">
              <a:lnSpc>
                <a:spcPct val="150000"/>
              </a:lnSpc>
            </a:pPr>
            <a:r>
              <a:rPr lang="zh-CN" altLang="en-US" b="1" dirty="0">
                <a:solidFill>
                  <a:srgbClr val="FF0000"/>
                </a:solidFill>
              </a:rPr>
              <a:t>但它的容积效率和机械效率都比较高。</a:t>
            </a:r>
          </a:p>
        </p:txBody>
      </p:sp>
    </p:spTree>
    <p:extLst>
      <p:ext uri="{BB962C8B-B14F-4D97-AF65-F5344CB8AC3E}">
        <p14:creationId xmlns:p14="http://schemas.microsoft.com/office/powerpoint/2010/main" val="8599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1000"/>
                                        <p:tgtEl>
                                          <p:spTgt spid="30"/>
                                        </p:tgtEl>
                                      </p:cBhvr>
                                    </p:animEffect>
                                    <p:anim calcmode="lin" valueType="num">
                                      <p:cBhvr>
                                        <p:cTn id="8" dur="1000" fill="hold"/>
                                        <p:tgtEl>
                                          <p:spTgt spid="30"/>
                                        </p:tgtEl>
                                        <p:attrNameLst>
                                          <p:attrName>ppt_x</p:attrName>
                                        </p:attrNameLst>
                                      </p:cBhvr>
                                      <p:tavLst>
                                        <p:tav tm="0">
                                          <p:val>
                                            <p:strVal val="#ppt_x"/>
                                          </p:val>
                                        </p:tav>
                                        <p:tav tm="100000">
                                          <p:val>
                                            <p:strVal val="#ppt_x"/>
                                          </p:val>
                                        </p:tav>
                                      </p:tavLst>
                                    </p:anim>
                                    <p:anim calcmode="lin" valueType="num">
                                      <p:cBhvr>
                                        <p:cTn id="9"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grpId="0" nodeType="clickEffect">
                                  <p:stCondLst>
                                    <p:cond delay="0"/>
                                  </p:stCondLst>
                                  <p:childTnLst>
                                    <p:set>
                                      <p:cBhvr>
                                        <p:cTn id="13" dur="1" fill="hold">
                                          <p:stCondLst>
                                            <p:cond delay="0"/>
                                          </p:stCondLst>
                                        </p:cTn>
                                        <p:tgtEl>
                                          <p:spTgt spid="34"/>
                                        </p:tgtEl>
                                        <p:attrNameLst>
                                          <p:attrName>style.visibility</p:attrName>
                                        </p:attrNameLst>
                                      </p:cBhvr>
                                      <p:to>
                                        <p:strVal val="visible"/>
                                      </p:to>
                                    </p:set>
                                    <p:anim calcmode="lin" valueType="num">
                                      <p:cBhvr>
                                        <p:cTn id="14" dur="500" fill="hold"/>
                                        <p:tgtEl>
                                          <p:spTgt spid="34"/>
                                        </p:tgtEl>
                                        <p:attrNameLst>
                                          <p:attrName>ppt_w</p:attrName>
                                        </p:attrNameLst>
                                      </p:cBhvr>
                                      <p:tavLst>
                                        <p:tav tm="0">
                                          <p:val>
                                            <p:fltVal val="0"/>
                                          </p:val>
                                        </p:tav>
                                        <p:tav tm="100000">
                                          <p:val>
                                            <p:strVal val="#ppt_w"/>
                                          </p:val>
                                        </p:tav>
                                      </p:tavLst>
                                    </p:anim>
                                    <p:anim calcmode="lin" valueType="num">
                                      <p:cBhvr>
                                        <p:cTn id="15" dur="500" fill="hold"/>
                                        <p:tgtEl>
                                          <p:spTgt spid="34"/>
                                        </p:tgtEl>
                                        <p:attrNameLst>
                                          <p:attrName>ppt_h</p:attrName>
                                        </p:attrNameLst>
                                      </p:cBhvr>
                                      <p:tavLst>
                                        <p:tav tm="0">
                                          <p:val>
                                            <p:fltVal val="0"/>
                                          </p:val>
                                        </p:tav>
                                        <p:tav tm="100000">
                                          <p:val>
                                            <p:strVal val="#ppt_h"/>
                                          </p:val>
                                        </p:tav>
                                      </p:tavLst>
                                    </p:anim>
                                    <p:animEffect transition="in" filter="fade">
                                      <p:cBhvr>
                                        <p:cTn id="1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文本框 6">
            <a:extLst>
              <a:ext uri="{FF2B5EF4-FFF2-40B4-BE49-F238E27FC236}">
                <a16:creationId xmlns:a16="http://schemas.microsoft.com/office/drawing/2014/main" id="{31637250-EC9B-478D-B449-49FC34762571}"/>
              </a:ext>
            </a:extLst>
          </p:cNvPr>
          <p:cNvSpPr txBox="1"/>
          <p:nvPr/>
        </p:nvSpPr>
        <p:spPr>
          <a:xfrm>
            <a:off x="712228"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第四节     柱塞泵</a:t>
            </a: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二、径向柱塞泵</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直角三角形 12">
            <a:extLst>
              <a:ext uri="{FF2B5EF4-FFF2-40B4-BE49-F238E27FC236}">
                <a16:creationId xmlns:a16="http://schemas.microsoft.com/office/drawing/2014/main" id="{EA3FF994-D4D4-48B0-89F0-37236F1D1521}"/>
              </a:ext>
            </a:extLst>
          </p:cNvPr>
          <p:cNvSpPr>
            <a:spLocks noChangeAspect="1"/>
          </p:cNvSpPr>
          <p:nvPr/>
        </p:nvSpPr>
        <p:spPr>
          <a:xfrm rot="2637755" flipH="1" flipV="1">
            <a:off x="163714" y="1460265"/>
            <a:ext cx="302463" cy="302463"/>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4" name="直角三角形 13">
            <a:extLst>
              <a:ext uri="{FF2B5EF4-FFF2-40B4-BE49-F238E27FC236}">
                <a16:creationId xmlns:a16="http://schemas.microsoft.com/office/drawing/2014/main" id="{9B915AC4-750B-4281-93B3-452811D0A20C}"/>
              </a:ext>
            </a:extLst>
          </p:cNvPr>
          <p:cNvSpPr>
            <a:spLocks noChangeAspect="1"/>
          </p:cNvSpPr>
          <p:nvPr/>
        </p:nvSpPr>
        <p:spPr>
          <a:xfrm rot="2637755" flipH="1" flipV="1">
            <a:off x="314882" y="1459872"/>
            <a:ext cx="300571" cy="300571"/>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endParaRPr>
          </a:p>
        </p:txBody>
      </p:sp>
      <p:sp>
        <p:nvSpPr>
          <p:cNvPr id="15" name="文本框 14">
            <a:extLst>
              <a:ext uri="{FF2B5EF4-FFF2-40B4-BE49-F238E27FC236}">
                <a16:creationId xmlns:a16="http://schemas.microsoft.com/office/drawing/2014/main" id="{75B9F9B5-F790-4648-A644-03FA8CCC26EF}"/>
              </a:ext>
            </a:extLst>
          </p:cNvPr>
          <p:cNvSpPr txBox="1">
            <a:spLocks noChangeArrowheads="1"/>
          </p:cNvSpPr>
          <p:nvPr/>
        </p:nvSpPr>
        <p:spPr bwMode="auto">
          <a:xfrm>
            <a:off x="588275" y="1444473"/>
            <a:ext cx="293504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1800" dirty="0">
                <a:solidFill>
                  <a:srgbClr val="184972"/>
                </a:solidFill>
                <a:latin typeface="Times New Roman" panose="02020603050405020304" pitchFamily="18" charset="0"/>
                <a:ea typeface="黑体" panose="02010609060101010101" pitchFamily="49" charset="-122"/>
              </a:rPr>
              <a:t>（二）轴配油式径向柱塞泵</a:t>
            </a:r>
          </a:p>
        </p:txBody>
      </p:sp>
      <p:sp>
        <p:nvSpPr>
          <p:cNvPr id="16" name="直角三角形 15">
            <a:extLst>
              <a:ext uri="{FF2B5EF4-FFF2-40B4-BE49-F238E27FC236}">
                <a16:creationId xmlns:a16="http://schemas.microsoft.com/office/drawing/2014/main" id="{502FAB27-077E-473A-ABFF-6686E2F47C54}"/>
              </a:ext>
            </a:extLst>
          </p:cNvPr>
          <p:cNvSpPr/>
          <p:nvPr/>
        </p:nvSpPr>
        <p:spPr>
          <a:xfrm rot="2637755" flipH="1" flipV="1">
            <a:off x="439756" y="2036157"/>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7" name="文本框 19">
            <a:extLst>
              <a:ext uri="{FF2B5EF4-FFF2-40B4-BE49-F238E27FC236}">
                <a16:creationId xmlns:a16="http://schemas.microsoft.com/office/drawing/2014/main" id="{1300C8CB-3523-4F18-BEDA-5D15D245FB42}"/>
              </a:ext>
            </a:extLst>
          </p:cNvPr>
          <p:cNvSpPr txBox="1">
            <a:spLocks noChangeArrowheads="1"/>
          </p:cNvSpPr>
          <p:nvPr/>
        </p:nvSpPr>
        <p:spPr bwMode="auto">
          <a:xfrm>
            <a:off x="657015" y="1977079"/>
            <a:ext cx="125653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排量计算</a:t>
            </a:r>
          </a:p>
        </p:txBody>
      </p:sp>
      <p:sp>
        <p:nvSpPr>
          <p:cNvPr id="4" name="矩形 3">
            <a:extLst>
              <a:ext uri="{FF2B5EF4-FFF2-40B4-BE49-F238E27FC236}">
                <a16:creationId xmlns:a16="http://schemas.microsoft.com/office/drawing/2014/main" id="{F1727D99-7EEB-4128-83BA-CB292DCAA5F6}"/>
              </a:ext>
            </a:extLst>
          </p:cNvPr>
          <p:cNvSpPr/>
          <p:nvPr/>
        </p:nvSpPr>
        <p:spPr>
          <a:xfrm>
            <a:off x="821412" y="2140876"/>
            <a:ext cx="7067135" cy="697820"/>
          </a:xfrm>
          <a:prstGeom prst="rect">
            <a:avLst/>
          </a:prstGeom>
        </p:spPr>
        <p:txBody>
          <a:bodyPr wrap="square">
            <a:spAutoFit/>
          </a:bodyPr>
          <a:lstStyle/>
          <a:p>
            <a:pPr indent="266700" algn="ctr">
              <a:lnSpc>
                <a:spcPct val="150000"/>
              </a:lnSpc>
              <a:spcAft>
                <a:spcPts val="0"/>
              </a:spcAft>
            </a:pPr>
            <a:r>
              <a:rPr lang="zh-CN" altLang="zh-CN" sz="1400" dirty="0">
                <a:solidFill>
                  <a:srgbClr val="000000"/>
                </a:solidFill>
                <a:cs typeface="Times New Roman" panose="02020603050405020304" pitchFamily="18" charset="0"/>
              </a:rPr>
              <a:t>当转子和定子间的偏心距为</a:t>
            </a:r>
            <a:r>
              <a:rPr lang="en-US" altLang="zh-CN" sz="1400" i="1" dirty="0">
                <a:solidFill>
                  <a:srgbClr val="000000"/>
                </a:solidFill>
                <a:cs typeface="Times New Roman" panose="02020603050405020304" pitchFamily="18" charset="0"/>
              </a:rPr>
              <a:t>e</a:t>
            </a:r>
            <a:r>
              <a:rPr lang="zh-CN" altLang="zh-CN" sz="1400" dirty="0">
                <a:solidFill>
                  <a:srgbClr val="000000"/>
                </a:solidFill>
                <a:cs typeface="Times New Roman" panose="02020603050405020304" pitchFamily="18" charset="0"/>
              </a:rPr>
              <a:t>时</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转子转一整转</a:t>
            </a:r>
            <a:r>
              <a:rPr lang="en-US" altLang="zh-CN" sz="1400" dirty="0">
                <a:solidFill>
                  <a:srgbClr val="000000"/>
                </a:solidFill>
                <a:cs typeface="Times New Roman" panose="02020603050405020304" pitchFamily="18" charset="0"/>
              </a:rPr>
              <a:t>,</a:t>
            </a:r>
          </a:p>
          <a:p>
            <a:pPr indent="266700" algn="ctr">
              <a:lnSpc>
                <a:spcPct val="150000"/>
              </a:lnSpc>
              <a:spcAft>
                <a:spcPts val="0"/>
              </a:spcAft>
            </a:pPr>
            <a:r>
              <a:rPr lang="zh-CN" altLang="zh-CN" sz="1400" dirty="0">
                <a:solidFill>
                  <a:srgbClr val="000000"/>
                </a:solidFill>
                <a:cs typeface="Times New Roman" panose="02020603050405020304" pitchFamily="18" charset="0"/>
              </a:rPr>
              <a:t>柱塞在缸孔内的行程就为</a:t>
            </a:r>
            <a:r>
              <a:rPr lang="en-US" altLang="zh-CN" sz="1400" dirty="0">
                <a:solidFill>
                  <a:srgbClr val="000000"/>
                </a:solidFill>
                <a:cs typeface="Times New Roman" panose="02020603050405020304" pitchFamily="18" charset="0"/>
              </a:rPr>
              <a:t>2</a:t>
            </a:r>
            <a:r>
              <a:rPr lang="en-US" altLang="zh-CN" sz="1400" i="1" dirty="0">
                <a:solidFill>
                  <a:srgbClr val="000000"/>
                </a:solidFill>
                <a:cs typeface="Times New Roman" panose="02020603050405020304" pitchFamily="18" charset="0"/>
              </a:rPr>
              <a:t>e</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柱塞数为</a:t>
            </a:r>
            <a:r>
              <a:rPr lang="en-US" altLang="zh-CN" sz="1400" i="1" dirty="0">
                <a:solidFill>
                  <a:srgbClr val="000000"/>
                </a:solidFill>
                <a:cs typeface="Times New Roman" panose="02020603050405020304" pitchFamily="18" charset="0"/>
              </a:rPr>
              <a:t>z</a:t>
            </a:r>
            <a:r>
              <a:rPr lang="en-US" altLang="zh-CN" sz="1400" dirty="0">
                <a:solidFill>
                  <a:srgbClr val="000000"/>
                </a:solidFill>
                <a:cs typeface="Times New Roman" panose="02020603050405020304" pitchFamily="18" charset="0"/>
              </a:rPr>
              <a:t>,</a:t>
            </a:r>
            <a:r>
              <a:rPr lang="zh-CN" altLang="zh-CN" sz="1400" dirty="0">
                <a:solidFill>
                  <a:srgbClr val="000000"/>
                </a:solidFill>
                <a:cs typeface="Times New Roman" panose="02020603050405020304" pitchFamily="18" charset="0"/>
              </a:rPr>
              <a:t>则泵的排量为</a:t>
            </a:r>
            <a:endParaRPr lang="zh-CN" altLang="zh-CN" sz="140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C4372058-2015-4043-8532-66E384CEB15E}"/>
                  </a:ext>
                </a:extLst>
              </p:cNvPr>
              <p:cNvSpPr/>
              <p:nvPr/>
            </p:nvSpPr>
            <p:spPr>
              <a:xfrm>
                <a:off x="2414159" y="2925230"/>
                <a:ext cx="2225417" cy="56297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𝑉</m:t>
                      </m:r>
                      <m:r>
                        <a:rPr lang="zh-CN" altLang="en-US" i="0">
                          <a:latin typeface="Cambria Math" panose="02040503050406030204" pitchFamily="18" charset="0"/>
                        </a:rPr>
                        <m:t>=</m:t>
                      </m:r>
                      <m:f>
                        <m:fPr>
                          <m:ctrlPr>
                            <a:rPr lang="zh-CN" altLang="en-US" i="1">
                              <a:latin typeface="Cambria Math" panose="02040503050406030204" pitchFamily="18" charset="0"/>
                            </a:rPr>
                          </m:ctrlPr>
                        </m:fPr>
                        <m:num>
                          <m:r>
                            <m:rPr>
                              <m:sty m:val="p"/>
                            </m:rPr>
                            <a:rPr lang="zh-CN" altLang="en-US" i="0">
                              <a:latin typeface="Cambria Math" panose="02040503050406030204" pitchFamily="18" charset="0"/>
                            </a:rPr>
                            <m:t>π</m:t>
                          </m:r>
                        </m:num>
                        <m:den>
                          <m:r>
                            <a:rPr lang="zh-CN" altLang="en-US" i="0">
                              <a:latin typeface="Cambria Math" panose="02040503050406030204" pitchFamily="18" charset="0"/>
                            </a:rPr>
                            <m:t>4</m:t>
                          </m:r>
                        </m:den>
                      </m:f>
                      <m:sSup>
                        <m:sSupPr>
                          <m:ctrlPr>
                            <a:rPr lang="zh-CN" altLang="en-US" i="1">
                              <a:latin typeface="Cambria Math" panose="02040503050406030204" pitchFamily="18" charset="0"/>
                            </a:rPr>
                          </m:ctrlPr>
                        </m:sSupPr>
                        <m:e>
                          <m:r>
                            <a:rPr lang="zh-CN" altLang="en-US" i="1">
                              <a:latin typeface="Cambria Math" panose="02040503050406030204" pitchFamily="18" charset="0"/>
                            </a:rPr>
                            <m:t>𝑑</m:t>
                          </m:r>
                        </m:e>
                        <m:sup>
                          <m:r>
                            <a:rPr lang="zh-CN" altLang="en-US" i="0">
                              <a:latin typeface="Cambria Math" panose="02040503050406030204" pitchFamily="18" charset="0"/>
                            </a:rPr>
                            <m:t>2</m:t>
                          </m:r>
                        </m:sup>
                      </m:sSup>
                      <m:r>
                        <a:rPr lang="zh-CN" altLang="en-US" i="0">
                          <a:latin typeface="Cambria Math" panose="02040503050406030204" pitchFamily="18" charset="0"/>
                        </a:rPr>
                        <m:t>2</m:t>
                      </m:r>
                      <m:r>
                        <a:rPr lang="zh-CN" altLang="en-US" i="1">
                          <a:latin typeface="Cambria Math" panose="02040503050406030204" pitchFamily="18" charset="0"/>
                        </a:rPr>
                        <m:t>𝑒𝑧</m:t>
                      </m:r>
                      <m:r>
                        <m:rPr>
                          <m:nor/>
                        </m:rPr>
                        <a:rPr lang="zh-CN" altLang="en-US" i="1">
                          <a:latin typeface="Cambria Math" panose="02040503050406030204" pitchFamily="18" charset="0"/>
                        </a:rPr>
                        <m:t>(</m:t>
                      </m:r>
                      <m:r>
                        <a:rPr lang="zh-CN" altLang="en-US" i="0">
                          <a:latin typeface="Cambria Math" panose="02040503050406030204" pitchFamily="18" charset="0"/>
                        </a:rPr>
                        <m:t>4</m:t>
                      </m:r>
                      <m:r>
                        <m:rPr>
                          <m:nor/>
                        </m:rPr>
                        <a:rPr lang="zh-CN" altLang="en-US" i="1">
                          <a:latin typeface="Cambria Math" panose="02040503050406030204" pitchFamily="18" charset="0"/>
                        </a:rPr>
                        <m:t>−</m:t>
                      </m:r>
                      <m:r>
                        <a:rPr lang="zh-CN" altLang="en-US" i="0">
                          <a:latin typeface="Cambria Math" panose="02040503050406030204" pitchFamily="18" charset="0"/>
                        </a:rPr>
                        <m:t>26</m:t>
                      </m:r>
                      <m:r>
                        <m:rPr>
                          <m:nor/>
                        </m:rPr>
                        <a:rPr lang="zh-CN" altLang="en-US" i="1">
                          <a:latin typeface="Cambria Math" panose="02040503050406030204" pitchFamily="18" charset="0"/>
                        </a:rPr>
                        <m:t>)</m:t>
                      </m:r>
                    </m:oMath>
                  </m:oMathPara>
                </a14:m>
                <a:endParaRPr lang="zh-CN" altLang="en-US" dirty="0"/>
              </a:p>
            </p:txBody>
          </p:sp>
        </mc:Choice>
        <mc:Fallback xmlns="">
          <p:sp>
            <p:nvSpPr>
              <p:cNvPr id="18" name="矩形 17">
                <a:extLst>
                  <a:ext uri="{FF2B5EF4-FFF2-40B4-BE49-F238E27FC236}">
                    <a16:creationId xmlns:a16="http://schemas.microsoft.com/office/drawing/2014/main" id="{C4372058-2015-4043-8532-66E384CEB15E}"/>
                  </a:ext>
                </a:extLst>
              </p:cNvPr>
              <p:cNvSpPr>
                <a:spLocks noRot="1" noChangeAspect="1" noMove="1" noResize="1" noEditPoints="1" noAdjustHandles="1" noChangeArrowheads="1" noChangeShapeType="1" noTextEdit="1"/>
              </p:cNvSpPr>
              <p:nvPr/>
            </p:nvSpPr>
            <p:spPr>
              <a:xfrm>
                <a:off x="2414159" y="2925230"/>
                <a:ext cx="2225417" cy="562975"/>
              </a:xfrm>
              <a:prstGeom prst="rect">
                <a:avLst/>
              </a:prstGeom>
              <a:blipFill>
                <a:blip r:embed="rId2"/>
                <a:stretch>
                  <a:fillRect/>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001C5F85-9724-4823-B680-160216FEEC86}"/>
              </a:ext>
            </a:extLst>
          </p:cNvPr>
          <p:cNvSpPr/>
          <p:nvPr/>
        </p:nvSpPr>
        <p:spPr>
          <a:xfrm>
            <a:off x="4709680" y="3057626"/>
            <a:ext cx="1843774" cy="280974"/>
          </a:xfrm>
          <a:prstGeom prst="rect">
            <a:avLst/>
          </a:prstGeom>
        </p:spPr>
        <p:txBody>
          <a:bodyPr wrap="none">
            <a:spAutoFit/>
          </a:bodyPr>
          <a:lstStyle/>
          <a:p>
            <a:pPr indent="266700">
              <a:lnSpc>
                <a:spcPts val="1575"/>
              </a:lnSpc>
              <a:spcAft>
                <a:spcPts val="0"/>
              </a:spcAft>
            </a:pPr>
            <a:r>
              <a:rPr lang="zh-CN" altLang="zh-CN" sz="1050" dirty="0">
                <a:solidFill>
                  <a:srgbClr val="FF0000"/>
                </a:solidFill>
                <a:latin typeface="NEU-BZ-S92"/>
                <a:ea typeface="方正书宋_GBK"/>
                <a:cs typeface="Times New Roman" panose="02020603050405020304" pitchFamily="18" charset="0"/>
              </a:rPr>
              <a:t>式中　</a:t>
            </a:r>
            <a:r>
              <a:rPr lang="en-US" altLang="zh-CN" sz="1050" i="1" dirty="0">
                <a:solidFill>
                  <a:srgbClr val="FF0000"/>
                </a:solidFill>
                <a:latin typeface="NEU-BZ-S92"/>
                <a:ea typeface="方正书宋_GBK"/>
                <a:cs typeface="Times New Roman" panose="02020603050405020304" pitchFamily="18" charset="0"/>
              </a:rPr>
              <a:t>d</a:t>
            </a:r>
            <a:r>
              <a:rPr lang="en-US" altLang="zh-CN" sz="1050" dirty="0">
                <a:solidFill>
                  <a:srgbClr val="FF0000"/>
                </a:solidFill>
                <a:latin typeface="NEU-BZ-S92"/>
                <a:ea typeface="方正书宋_GBK"/>
                <a:cs typeface="Times New Roman" panose="02020603050405020304" pitchFamily="18" charset="0"/>
              </a:rPr>
              <a:t>——</a:t>
            </a:r>
            <a:r>
              <a:rPr lang="zh-CN" altLang="zh-CN" sz="1050" dirty="0">
                <a:solidFill>
                  <a:srgbClr val="FF0000"/>
                </a:solidFill>
                <a:latin typeface="NEU-BZ-S92"/>
                <a:ea typeface="方正书宋_GBK"/>
                <a:cs typeface="Times New Roman" panose="02020603050405020304" pitchFamily="18" charset="0"/>
              </a:rPr>
              <a:t>柱塞直径。</a:t>
            </a:r>
            <a:endParaRPr lang="zh-CN" altLang="zh-CN" sz="1050" dirty="0">
              <a:solidFill>
                <a:srgbClr val="FF0000"/>
              </a:solidFill>
              <a:effectLst/>
              <a:latin typeface="NEU-BZ-S92"/>
              <a:ea typeface="方正书宋_GBK"/>
              <a:cs typeface="Times New Roman" panose="02020603050405020304" pitchFamily="18" charset="0"/>
            </a:endParaRPr>
          </a:p>
        </p:txBody>
      </p:sp>
      <p:sp>
        <p:nvSpPr>
          <p:cNvPr id="22" name="矩形 21">
            <a:extLst>
              <a:ext uri="{FF2B5EF4-FFF2-40B4-BE49-F238E27FC236}">
                <a16:creationId xmlns:a16="http://schemas.microsoft.com/office/drawing/2014/main" id="{1D767358-9D15-49D1-9A2C-BF927FF2E56B}"/>
              </a:ext>
            </a:extLst>
          </p:cNvPr>
          <p:cNvSpPr/>
          <p:nvPr/>
        </p:nvSpPr>
        <p:spPr>
          <a:xfrm>
            <a:off x="-171261" y="3569705"/>
            <a:ext cx="9485194" cy="923330"/>
          </a:xfrm>
          <a:prstGeom prst="rect">
            <a:avLst/>
          </a:prstGeom>
        </p:spPr>
        <p:txBody>
          <a:bodyPr wrap="square">
            <a:spAutoFit/>
          </a:bodyPr>
          <a:lstStyle/>
          <a:p>
            <a:pPr algn="ctr">
              <a:lnSpc>
                <a:spcPct val="150000"/>
              </a:lnSpc>
            </a:pPr>
            <a:r>
              <a:rPr lang="zh-CN" altLang="en-US" dirty="0"/>
              <a:t>径向柱塞泵的流量也是脉动的</a:t>
            </a:r>
            <a:r>
              <a:rPr lang="en-US" altLang="zh-CN" dirty="0"/>
              <a:t>,</a:t>
            </a:r>
            <a:r>
              <a:rPr lang="zh-CN" altLang="en-US" dirty="0"/>
              <a:t>情况和轴向柱塞泵类似。</a:t>
            </a:r>
            <a:endParaRPr lang="en-US" altLang="zh-CN" dirty="0"/>
          </a:p>
          <a:p>
            <a:pPr algn="ctr">
              <a:lnSpc>
                <a:spcPct val="150000"/>
              </a:lnSpc>
            </a:pPr>
            <a:r>
              <a:rPr lang="zh-CN" altLang="en-US" dirty="0"/>
              <a:t>径向柱塞泵上也可以安装各种变量控制机构</a:t>
            </a:r>
            <a:r>
              <a:rPr lang="en-US" altLang="zh-CN" dirty="0"/>
              <a:t>,</a:t>
            </a:r>
            <a:r>
              <a:rPr lang="zh-CN" altLang="en-US" dirty="0"/>
              <a:t>其情况与轴向柱塞泵相似。</a:t>
            </a:r>
          </a:p>
        </p:txBody>
      </p:sp>
    </p:spTree>
    <p:extLst>
      <p:ext uri="{BB962C8B-B14F-4D97-AF65-F5344CB8AC3E}">
        <p14:creationId xmlns:p14="http://schemas.microsoft.com/office/powerpoint/2010/main" val="125065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18"/>
                                        </p:tgtEl>
                                        <p:attrNameLst>
                                          <p:attrName>style.visibility</p:attrName>
                                        </p:attrNameLst>
                                      </p:cBhvr>
                                      <p:to>
                                        <p:strVal val="visible"/>
                                      </p:to>
                                    </p:set>
                                    <p:animEffect transition="in" filter="wipe(left)">
                                      <p:cBhvr>
                                        <p:cTn id="14" dur="500"/>
                                        <p:tgtEl>
                                          <p:spTgt spid="18"/>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p:cTn id="19" dur="500" fill="hold"/>
                                        <p:tgtEl>
                                          <p:spTgt spid="20"/>
                                        </p:tgtEl>
                                        <p:attrNameLst>
                                          <p:attrName>ppt_w</p:attrName>
                                        </p:attrNameLst>
                                      </p:cBhvr>
                                      <p:tavLst>
                                        <p:tav tm="0">
                                          <p:val>
                                            <p:fltVal val="0"/>
                                          </p:val>
                                        </p:tav>
                                        <p:tav tm="100000">
                                          <p:val>
                                            <p:strVal val="#ppt_w"/>
                                          </p:val>
                                        </p:tav>
                                      </p:tavLst>
                                    </p:anim>
                                    <p:anim calcmode="lin" valueType="num">
                                      <p:cBhvr>
                                        <p:cTn id="20" dur="500" fill="hold"/>
                                        <p:tgtEl>
                                          <p:spTgt spid="20"/>
                                        </p:tgtEl>
                                        <p:attrNameLst>
                                          <p:attrName>ppt_h</p:attrName>
                                        </p:attrNameLst>
                                      </p:cBhvr>
                                      <p:tavLst>
                                        <p:tav tm="0">
                                          <p:val>
                                            <p:fltVal val="0"/>
                                          </p:val>
                                        </p:tav>
                                        <p:tav tm="100000">
                                          <p:val>
                                            <p:strVal val="#ppt_h"/>
                                          </p:val>
                                        </p:tav>
                                      </p:tavLst>
                                    </p:anim>
                                    <p:animEffect transition="in" filter="fade">
                                      <p:cBhvr>
                                        <p:cTn id="21" dur="500"/>
                                        <p:tgtEl>
                                          <p:spTgt spid="20"/>
                                        </p:tgtEl>
                                      </p:cBhvr>
                                    </p:animEffect>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1000"/>
                                        <p:tgtEl>
                                          <p:spTgt spid="22"/>
                                        </p:tgtEl>
                                      </p:cBhvr>
                                    </p:animEffect>
                                    <p:anim calcmode="lin" valueType="num">
                                      <p:cBhvr>
                                        <p:cTn id="27" dur="1000" fill="hold"/>
                                        <p:tgtEl>
                                          <p:spTgt spid="22"/>
                                        </p:tgtEl>
                                        <p:attrNameLst>
                                          <p:attrName>ppt_x</p:attrName>
                                        </p:attrNameLst>
                                      </p:cBhvr>
                                      <p:tavLst>
                                        <p:tav tm="0">
                                          <p:val>
                                            <p:strVal val="#ppt_x"/>
                                          </p:val>
                                        </p:tav>
                                        <p:tav tm="100000">
                                          <p:val>
                                            <p:strVal val="#ppt_x"/>
                                          </p:val>
                                        </p:tav>
                                      </p:tavLst>
                                    </p:anim>
                                    <p:anim calcmode="lin" valueType="num">
                                      <p:cBhvr>
                                        <p:cTn id="28"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8" grpId="0"/>
      <p:bldP spid="20" grpId="0"/>
      <p:bldP spid="2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FAE06C64-609A-4F36-A730-9AD9211085B4}"/>
              </a:ext>
            </a:extLst>
          </p:cNvPr>
          <p:cNvSpPr/>
          <p:nvPr/>
        </p:nvSpPr>
        <p:spPr>
          <a:xfrm>
            <a:off x="2182224" y="2089447"/>
            <a:ext cx="5818296" cy="923330"/>
          </a:xfrm>
          <a:prstGeom prst="rect">
            <a:avLst/>
          </a:prstGeom>
        </p:spPr>
        <p:txBody>
          <a:bodyPr wrap="square">
            <a:spAutoFit/>
          </a:bodyPr>
          <a:lstStyle/>
          <a:p>
            <a:pPr algn="ctr"/>
            <a:r>
              <a:rPr lang="zh-CN" altLang="en-US" sz="5400" dirty="0">
                <a:solidFill>
                  <a:srgbClr val="FFC000"/>
                </a:solidFill>
                <a:latin typeface="Times New Roman" panose="02020603050405020304" pitchFamily="18" charset="0"/>
                <a:ea typeface="黑体" panose="02010609060101010101" pitchFamily="49" charset="-122"/>
              </a:rPr>
              <a:t>液压马达</a:t>
            </a:r>
          </a:p>
        </p:txBody>
      </p:sp>
      <p:sp>
        <p:nvSpPr>
          <p:cNvPr id="5" name="文本框 4">
            <a:extLst>
              <a:ext uri="{FF2B5EF4-FFF2-40B4-BE49-F238E27FC236}">
                <a16:creationId xmlns:a16="http://schemas.microsoft.com/office/drawing/2014/main" id="{002194D6-44F6-4BD3-B8C9-3F52D859C96E}"/>
              </a:ext>
            </a:extLst>
          </p:cNvPr>
          <p:cNvSpPr txBox="1">
            <a:spLocks noChangeArrowheads="1"/>
          </p:cNvSpPr>
          <p:nvPr/>
        </p:nvSpPr>
        <p:spPr bwMode="auto">
          <a:xfrm>
            <a:off x="2018451" y="1889393"/>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五、</a:t>
            </a:r>
          </a:p>
        </p:txBody>
      </p:sp>
    </p:spTree>
    <p:extLst>
      <p:ext uri="{BB962C8B-B14F-4D97-AF65-F5344CB8AC3E}">
        <p14:creationId xmlns:p14="http://schemas.microsoft.com/office/powerpoint/2010/main" val="200718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圆角矩形 3">
            <a:extLst>
              <a:ext uri="{FF2B5EF4-FFF2-40B4-BE49-F238E27FC236}">
                <a16:creationId xmlns:a16="http://schemas.microsoft.com/office/drawing/2014/main" id="{D39D6046-67EB-4B67-865C-1B697BEB705A}"/>
              </a:ext>
            </a:extLst>
          </p:cNvPr>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9" name="文本框 8">
            <a:extLst>
              <a:ext uri="{FF2B5EF4-FFF2-40B4-BE49-F238E27FC236}">
                <a16:creationId xmlns:a16="http://schemas.microsoft.com/office/drawing/2014/main" id="{5EBDBD51-F353-49CF-B410-5C2B8BCF19FB}"/>
              </a:ext>
            </a:extLst>
          </p:cNvPr>
          <p:cNvSpPr txBox="1"/>
          <p:nvPr/>
        </p:nvSpPr>
        <p:spPr>
          <a:xfrm>
            <a:off x="68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液压马达</a:t>
            </a:r>
          </a:p>
        </p:txBody>
      </p:sp>
      <p:sp>
        <p:nvSpPr>
          <p:cNvPr id="5" name="矩形 4">
            <a:extLst>
              <a:ext uri="{FF2B5EF4-FFF2-40B4-BE49-F238E27FC236}">
                <a16:creationId xmlns:a16="http://schemas.microsoft.com/office/drawing/2014/main" id="{845A3BC4-9BD4-4506-86AD-D35438A2AF13}"/>
              </a:ext>
            </a:extLst>
          </p:cNvPr>
          <p:cNvSpPr/>
          <p:nvPr/>
        </p:nvSpPr>
        <p:spPr>
          <a:xfrm>
            <a:off x="950479" y="960773"/>
            <a:ext cx="7096220" cy="3847207"/>
          </a:xfrm>
          <a:prstGeom prst="rect">
            <a:avLst/>
          </a:prstGeom>
        </p:spPr>
        <p:txBody>
          <a:bodyPr wrap="square">
            <a:spAutoFit/>
          </a:bodyPr>
          <a:lstStyle/>
          <a:p>
            <a:pPr algn="ctr">
              <a:lnSpc>
                <a:spcPct val="200000"/>
              </a:lnSpc>
            </a:pPr>
            <a:r>
              <a:rPr lang="zh-CN" altLang="en-US" dirty="0"/>
              <a:t>液压马达是把液压能转换为机械能的元件</a:t>
            </a:r>
            <a:r>
              <a:rPr lang="en-US" altLang="zh-CN" dirty="0"/>
              <a:t>,</a:t>
            </a:r>
          </a:p>
          <a:p>
            <a:pPr algn="ctr">
              <a:lnSpc>
                <a:spcPct val="200000"/>
              </a:lnSpc>
            </a:pPr>
            <a:r>
              <a:rPr lang="zh-CN" altLang="en-US" dirty="0"/>
              <a:t>分为</a:t>
            </a:r>
            <a:r>
              <a:rPr lang="zh-CN" altLang="en-US" sz="2000" b="1" dirty="0">
                <a:solidFill>
                  <a:srgbClr val="FF0000"/>
                </a:solidFill>
              </a:rPr>
              <a:t>高速小转矩</a:t>
            </a:r>
            <a:r>
              <a:rPr lang="zh-CN" altLang="en-US" dirty="0"/>
              <a:t>和</a:t>
            </a:r>
            <a:r>
              <a:rPr lang="zh-CN" altLang="en-US" sz="2000" b="1" dirty="0">
                <a:solidFill>
                  <a:srgbClr val="FF0000"/>
                </a:solidFill>
              </a:rPr>
              <a:t>低速大转矩</a:t>
            </a:r>
            <a:r>
              <a:rPr lang="zh-CN" altLang="en-US" dirty="0"/>
              <a:t>两大类。</a:t>
            </a:r>
            <a:endParaRPr lang="en-US" altLang="zh-CN" dirty="0"/>
          </a:p>
          <a:p>
            <a:pPr algn="ctr">
              <a:lnSpc>
                <a:spcPct val="200000"/>
              </a:lnSpc>
            </a:pPr>
            <a:r>
              <a:rPr lang="zh-CN" altLang="en-US" dirty="0"/>
              <a:t>一般认为</a:t>
            </a:r>
            <a:r>
              <a:rPr lang="en-US" altLang="zh-CN" dirty="0"/>
              <a:t>,</a:t>
            </a:r>
            <a:r>
              <a:rPr lang="zh-CN" altLang="en-US" dirty="0"/>
              <a:t>额定转速高于</a:t>
            </a:r>
            <a:r>
              <a:rPr lang="en-US" altLang="zh-CN" dirty="0"/>
              <a:t>500r/min</a:t>
            </a:r>
            <a:r>
              <a:rPr lang="zh-CN" altLang="en-US" dirty="0"/>
              <a:t>的属于高速马达</a:t>
            </a:r>
            <a:r>
              <a:rPr lang="en-US" altLang="zh-CN" dirty="0"/>
              <a:t>;</a:t>
            </a:r>
          </a:p>
          <a:p>
            <a:pPr algn="ctr">
              <a:lnSpc>
                <a:spcPct val="200000"/>
              </a:lnSpc>
            </a:pPr>
            <a:r>
              <a:rPr lang="zh-CN" altLang="en-US" dirty="0"/>
              <a:t>额定转速低于</a:t>
            </a:r>
            <a:r>
              <a:rPr lang="en-US" altLang="zh-CN" dirty="0"/>
              <a:t>500r/min</a:t>
            </a:r>
            <a:r>
              <a:rPr lang="zh-CN" altLang="en-US" dirty="0"/>
              <a:t>的属于低速马达。</a:t>
            </a:r>
            <a:endParaRPr lang="en-US" altLang="zh-CN" dirty="0"/>
          </a:p>
          <a:p>
            <a:pPr algn="ctr">
              <a:lnSpc>
                <a:spcPct val="200000"/>
              </a:lnSpc>
            </a:pPr>
            <a:r>
              <a:rPr lang="zh-CN" altLang="en-US" sz="2400" b="1" dirty="0"/>
              <a:t>高速马达的基本结构形式</a:t>
            </a:r>
            <a:r>
              <a:rPr lang="zh-CN" altLang="en-US" dirty="0"/>
              <a:t>有</a:t>
            </a:r>
            <a:r>
              <a:rPr lang="zh-CN" altLang="en-US" b="1" dirty="0"/>
              <a:t>齿轮式</a:t>
            </a:r>
            <a:r>
              <a:rPr lang="zh-CN" altLang="en-US" dirty="0"/>
              <a:t>、</a:t>
            </a:r>
            <a:r>
              <a:rPr lang="zh-CN" altLang="en-US" b="1" dirty="0"/>
              <a:t>叶片式</a:t>
            </a:r>
            <a:r>
              <a:rPr lang="zh-CN" altLang="en-US" dirty="0"/>
              <a:t>、</a:t>
            </a:r>
            <a:r>
              <a:rPr lang="zh-CN" altLang="en-US" b="1" dirty="0"/>
              <a:t>轴向柱塞式</a:t>
            </a:r>
            <a:r>
              <a:rPr lang="zh-CN" altLang="en-US" dirty="0"/>
              <a:t>等</a:t>
            </a:r>
            <a:r>
              <a:rPr lang="en-US" altLang="zh-CN" dirty="0"/>
              <a:t>;</a:t>
            </a:r>
          </a:p>
          <a:p>
            <a:pPr algn="ctr">
              <a:lnSpc>
                <a:spcPct val="200000"/>
              </a:lnSpc>
            </a:pPr>
            <a:r>
              <a:rPr lang="zh-CN" altLang="en-US" sz="2400" b="1" dirty="0"/>
              <a:t>低速马达的基本结构形式</a:t>
            </a:r>
            <a:r>
              <a:rPr lang="zh-CN" altLang="en-US" dirty="0"/>
              <a:t>是</a:t>
            </a:r>
            <a:r>
              <a:rPr lang="zh-CN" altLang="en-US" b="1" dirty="0"/>
              <a:t>径向柱塞式</a:t>
            </a:r>
            <a:r>
              <a:rPr lang="zh-CN" altLang="en-US" dirty="0"/>
              <a:t>。</a:t>
            </a:r>
          </a:p>
        </p:txBody>
      </p:sp>
    </p:spTree>
    <p:extLst>
      <p:ext uri="{BB962C8B-B14F-4D97-AF65-F5344CB8AC3E}">
        <p14:creationId xmlns:p14="http://schemas.microsoft.com/office/powerpoint/2010/main" val="3771553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一、工作原理</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12FE80-5DD4-4A58-ACE2-E17677789892}"/>
              </a:ext>
            </a:extLst>
          </p:cNvPr>
          <p:cNvSpPr txBox="1"/>
          <p:nvPr/>
        </p:nvSpPr>
        <p:spPr>
          <a:xfrm>
            <a:off x="68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液压马达</a:t>
            </a:r>
          </a:p>
        </p:txBody>
      </p:sp>
      <p:sp>
        <p:nvSpPr>
          <p:cNvPr id="14" name="直角三角形 13">
            <a:extLst>
              <a:ext uri="{FF2B5EF4-FFF2-40B4-BE49-F238E27FC236}">
                <a16:creationId xmlns:a16="http://schemas.microsoft.com/office/drawing/2014/main" id="{1A7CDEB4-3A7F-44CC-BE98-662172EAECBE}"/>
              </a:ext>
            </a:extLst>
          </p:cNvPr>
          <p:cNvSpPr/>
          <p:nvPr/>
        </p:nvSpPr>
        <p:spPr>
          <a:xfrm rot="2637755" flipH="1" flipV="1">
            <a:off x="374956" y="1504222"/>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5" name="文本框 19">
            <a:extLst>
              <a:ext uri="{FF2B5EF4-FFF2-40B4-BE49-F238E27FC236}">
                <a16:creationId xmlns:a16="http://schemas.microsoft.com/office/drawing/2014/main" id="{934F3BDB-07C5-494A-99FC-A377039BDFFC}"/>
              </a:ext>
            </a:extLst>
          </p:cNvPr>
          <p:cNvSpPr txBox="1">
            <a:spLocks noChangeArrowheads="1"/>
          </p:cNvSpPr>
          <p:nvPr/>
        </p:nvSpPr>
        <p:spPr bwMode="auto">
          <a:xfrm>
            <a:off x="592215" y="1445144"/>
            <a:ext cx="1984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1.</a:t>
            </a:r>
            <a:r>
              <a:rPr lang="zh-CN" altLang="en-US" sz="1400" dirty="0">
                <a:solidFill>
                  <a:srgbClr val="184972"/>
                </a:solidFill>
                <a:latin typeface="黑体" panose="02010609060101010101" pitchFamily="49" charset="-122"/>
                <a:ea typeface="黑体" panose="02010609060101010101" pitchFamily="49" charset="-122"/>
              </a:rPr>
              <a:t>轴向柱塞式液压马达</a:t>
            </a:r>
          </a:p>
        </p:txBody>
      </p:sp>
      <p:sp>
        <p:nvSpPr>
          <p:cNvPr id="7" name="矩形 6">
            <a:extLst>
              <a:ext uri="{FF2B5EF4-FFF2-40B4-BE49-F238E27FC236}">
                <a16:creationId xmlns:a16="http://schemas.microsoft.com/office/drawing/2014/main" id="{31B1FB03-45C6-496B-9239-EE9033C1DC61}"/>
              </a:ext>
            </a:extLst>
          </p:cNvPr>
          <p:cNvSpPr/>
          <p:nvPr/>
        </p:nvSpPr>
        <p:spPr>
          <a:xfrm>
            <a:off x="2727192" y="1335128"/>
            <a:ext cx="6036112" cy="568041"/>
          </a:xfrm>
          <a:prstGeom prst="rect">
            <a:avLst/>
          </a:prstGeom>
        </p:spPr>
        <p:txBody>
          <a:bodyPr wrap="square">
            <a:spAutoFit/>
          </a:bodyPr>
          <a:lstStyle/>
          <a:p>
            <a:pPr algn="ctr">
              <a:lnSpc>
                <a:spcPct val="150000"/>
              </a:lnSpc>
            </a:pPr>
            <a:r>
              <a:rPr lang="zh-CN" altLang="zh-CN" sz="1100" dirty="0">
                <a:solidFill>
                  <a:srgbClr val="000000"/>
                </a:solidFill>
                <a:cs typeface="Times New Roman" panose="02020603050405020304" pitchFamily="18" charset="0"/>
              </a:rPr>
              <a:t>图</a:t>
            </a:r>
            <a:r>
              <a:rPr lang="en-US" altLang="zh-CN" sz="1100" dirty="0">
                <a:solidFill>
                  <a:srgbClr val="000000"/>
                </a:solidFill>
                <a:cs typeface="Times New Roman" panose="02020603050405020304" pitchFamily="18" charset="0"/>
              </a:rPr>
              <a:t>4-21</a:t>
            </a:r>
            <a:r>
              <a:rPr lang="zh-CN" altLang="zh-CN" sz="1100" dirty="0">
                <a:solidFill>
                  <a:srgbClr val="000000"/>
                </a:solidFill>
                <a:cs typeface="Times New Roman" panose="02020603050405020304" pitchFamily="18" charset="0"/>
              </a:rPr>
              <a:t>所示为轴向柱塞式液压马达的工作原理。</a:t>
            </a:r>
            <a:endParaRPr lang="en-US" altLang="zh-CN" sz="1100" dirty="0">
              <a:solidFill>
                <a:srgbClr val="000000"/>
              </a:solidFill>
              <a:cs typeface="Times New Roman" panose="02020603050405020304" pitchFamily="18" charset="0"/>
            </a:endParaRPr>
          </a:p>
          <a:p>
            <a:pPr algn="ctr">
              <a:lnSpc>
                <a:spcPct val="150000"/>
              </a:lnSpc>
            </a:pPr>
            <a:r>
              <a:rPr lang="zh-CN" altLang="zh-CN" sz="1100" dirty="0">
                <a:solidFill>
                  <a:srgbClr val="000000"/>
                </a:solidFill>
                <a:cs typeface="Times New Roman" panose="02020603050405020304" pitchFamily="18" charset="0"/>
              </a:rPr>
              <a:t>斜盘</a:t>
            </a:r>
            <a:r>
              <a:rPr lang="en-US" altLang="zh-CN" sz="1100" dirty="0">
                <a:solidFill>
                  <a:srgbClr val="000000"/>
                </a:solidFill>
                <a:cs typeface="Times New Roman" panose="02020603050405020304" pitchFamily="18" charset="0"/>
              </a:rPr>
              <a:t>1</a:t>
            </a:r>
            <a:r>
              <a:rPr lang="zh-CN" altLang="zh-CN" sz="1100" dirty="0">
                <a:solidFill>
                  <a:srgbClr val="000000"/>
                </a:solidFill>
                <a:cs typeface="Times New Roman" panose="02020603050405020304" pitchFamily="18" charset="0"/>
              </a:rPr>
              <a:t>和配油盘</a:t>
            </a:r>
            <a:r>
              <a:rPr lang="en-US" altLang="zh-CN" sz="1100" dirty="0">
                <a:solidFill>
                  <a:srgbClr val="000000"/>
                </a:solidFill>
                <a:cs typeface="Times New Roman" panose="02020603050405020304" pitchFamily="18" charset="0"/>
              </a:rPr>
              <a:t>4</a:t>
            </a:r>
            <a:r>
              <a:rPr lang="zh-CN" altLang="zh-CN" sz="1100" dirty="0">
                <a:solidFill>
                  <a:srgbClr val="000000"/>
                </a:solidFill>
                <a:cs typeface="Times New Roman" panose="02020603050405020304" pitchFamily="18" charset="0"/>
              </a:rPr>
              <a:t>固定不动</a:t>
            </a:r>
            <a:r>
              <a:rPr lang="en-US" altLang="zh-CN" sz="1100" dirty="0">
                <a:solidFill>
                  <a:srgbClr val="000000"/>
                </a:solidFill>
                <a:cs typeface="Times New Roman" panose="02020603050405020304" pitchFamily="18" charset="0"/>
              </a:rPr>
              <a:t>,</a:t>
            </a:r>
            <a:r>
              <a:rPr lang="zh-CN" altLang="zh-CN" sz="1100" dirty="0">
                <a:solidFill>
                  <a:srgbClr val="000000"/>
                </a:solidFill>
                <a:cs typeface="Times New Roman" panose="02020603050405020304" pitchFamily="18" charset="0"/>
              </a:rPr>
              <a:t>柱塞</a:t>
            </a:r>
            <a:r>
              <a:rPr lang="en-US" altLang="zh-CN" sz="1100" dirty="0">
                <a:solidFill>
                  <a:srgbClr val="000000"/>
                </a:solidFill>
                <a:cs typeface="Times New Roman" panose="02020603050405020304" pitchFamily="18" charset="0"/>
              </a:rPr>
              <a:t>3</a:t>
            </a:r>
            <a:r>
              <a:rPr lang="zh-CN" altLang="zh-CN" sz="1100" dirty="0">
                <a:solidFill>
                  <a:srgbClr val="000000"/>
                </a:solidFill>
                <a:cs typeface="Times New Roman" panose="02020603050405020304" pitchFamily="18" charset="0"/>
              </a:rPr>
              <a:t>可在缸体</a:t>
            </a:r>
            <a:r>
              <a:rPr lang="en-US" altLang="zh-CN" sz="1100" dirty="0">
                <a:solidFill>
                  <a:srgbClr val="000000"/>
                </a:solidFill>
                <a:cs typeface="Times New Roman" panose="02020603050405020304" pitchFamily="18" charset="0"/>
              </a:rPr>
              <a:t>2</a:t>
            </a:r>
            <a:r>
              <a:rPr lang="zh-CN" altLang="zh-CN" sz="1100" dirty="0">
                <a:solidFill>
                  <a:srgbClr val="000000"/>
                </a:solidFill>
                <a:cs typeface="Times New Roman" panose="02020603050405020304" pitchFamily="18" charset="0"/>
              </a:rPr>
              <a:t>的孔内移动</a:t>
            </a:r>
            <a:r>
              <a:rPr lang="en-US" altLang="zh-CN" sz="1100" dirty="0">
                <a:solidFill>
                  <a:srgbClr val="000000"/>
                </a:solidFill>
                <a:cs typeface="Times New Roman" panose="02020603050405020304" pitchFamily="18" charset="0"/>
              </a:rPr>
              <a:t>,</a:t>
            </a:r>
            <a:r>
              <a:rPr lang="zh-CN" altLang="zh-CN" sz="1100" dirty="0">
                <a:solidFill>
                  <a:srgbClr val="000000"/>
                </a:solidFill>
                <a:cs typeface="Times New Roman" panose="02020603050405020304" pitchFamily="18" charset="0"/>
              </a:rPr>
              <a:t>斜盘中心线与缸体中心线相交一个倾角</a:t>
            </a:r>
            <a:r>
              <a:rPr lang="en-US" altLang="zh-CN" sz="1100" i="1" dirty="0">
                <a:solidFill>
                  <a:srgbClr val="000000"/>
                </a:solidFill>
                <a:cs typeface="Times New Roman" panose="02020603050405020304" pitchFamily="18" charset="0"/>
              </a:rPr>
              <a:t>δ</a:t>
            </a:r>
            <a:r>
              <a:rPr lang="zh-CN" altLang="zh-CN" sz="1100" dirty="0">
                <a:solidFill>
                  <a:srgbClr val="000000"/>
                </a:solidFill>
                <a:cs typeface="Times New Roman" panose="02020603050405020304" pitchFamily="18" charset="0"/>
              </a:rPr>
              <a:t>。</a:t>
            </a:r>
            <a:endParaRPr lang="zh-CN" altLang="en-US" sz="2000" dirty="0"/>
          </a:p>
        </p:txBody>
      </p:sp>
      <p:pic>
        <p:nvPicPr>
          <p:cNvPr id="16" name="4T21.EPS" descr="id:2147504708;FounderCES">
            <a:extLst>
              <a:ext uri="{FF2B5EF4-FFF2-40B4-BE49-F238E27FC236}">
                <a16:creationId xmlns:a16="http://schemas.microsoft.com/office/drawing/2014/main" id="{317C5E7A-B83D-4354-A22D-06E1FB9EBB31}"/>
              </a:ext>
            </a:extLst>
          </p:cNvPr>
          <p:cNvPicPr/>
          <p:nvPr/>
        </p:nvPicPr>
        <p:blipFill>
          <a:blip r:embed="rId2"/>
          <a:stretch>
            <a:fillRect/>
          </a:stretch>
        </p:blipFill>
        <p:spPr>
          <a:xfrm>
            <a:off x="218855" y="1983716"/>
            <a:ext cx="3886835" cy="1619250"/>
          </a:xfrm>
          <a:prstGeom prst="rect">
            <a:avLst/>
          </a:prstGeom>
        </p:spPr>
      </p:pic>
      <p:sp>
        <p:nvSpPr>
          <p:cNvPr id="18" name="矩形 17">
            <a:extLst>
              <a:ext uri="{FF2B5EF4-FFF2-40B4-BE49-F238E27FC236}">
                <a16:creationId xmlns:a16="http://schemas.microsoft.com/office/drawing/2014/main" id="{2A83C6C6-872A-42C1-A9F9-5EBEAF1BAE30}"/>
              </a:ext>
            </a:extLst>
          </p:cNvPr>
          <p:cNvSpPr/>
          <p:nvPr/>
        </p:nvSpPr>
        <p:spPr>
          <a:xfrm>
            <a:off x="-123728" y="3596907"/>
            <a:ext cx="4572000" cy="425758"/>
          </a:xfrm>
          <a:prstGeom prst="rect">
            <a:avLst/>
          </a:prstGeom>
        </p:spPr>
        <p:txBody>
          <a:bodyPr>
            <a:spAutoFit/>
          </a:bodyPr>
          <a:lstStyle/>
          <a:p>
            <a:pPr indent="228600" algn="ctr">
              <a:lnSpc>
                <a:spcPts val="1350"/>
              </a:lnSpc>
              <a:spcAft>
                <a:spcPts val="0"/>
              </a:spcAft>
            </a:pPr>
            <a:r>
              <a:rPr lang="zh-CN" altLang="zh-CN" sz="700" dirty="0">
                <a:solidFill>
                  <a:srgbClr val="000000"/>
                </a:solidFill>
                <a:latin typeface="NEU-BZ-S92"/>
                <a:ea typeface="方正书宋_GBK"/>
                <a:cs typeface="Times New Roman" panose="02020603050405020304" pitchFamily="18" charset="0"/>
              </a:rPr>
              <a:t>图</a:t>
            </a:r>
            <a:r>
              <a:rPr lang="en-US" altLang="zh-CN" sz="700" dirty="0">
                <a:solidFill>
                  <a:srgbClr val="000000"/>
                </a:solidFill>
                <a:latin typeface="NEU-BZ-S92"/>
                <a:ea typeface="方正书宋_GBK"/>
                <a:cs typeface="Times New Roman" panose="02020603050405020304" pitchFamily="18" charset="0"/>
              </a:rPr>
              <a:t>4-21</a:t>
            </a:r>
            <a:r>
              <a:rPr lang="zh-CN" altLang="zh-CN" sz="700" dirty="0">
                <a:solidFill>
                  <a:srgbClr val="000000"/>
                </a:solidFill>
                <a:latin typeface="NEU-BZ-S92"/>
                <a:ea typeface="方正书宋_GBK"/>
                <a:cs typeface="Times New Roman" panose="02020603050405020304" pitchFamily="18" charset="0"/>
              </a:rPr>
              <a:t>　轴向柱塞式液压马达的工作原理</a:t>
            </a:r>
            <a:endParaRPr lang="zh-CN" altLang="zh-CN" sz="9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斜盘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缸体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柱塞　</a:t>
            </a:r>
            <a:r>
              <a:rPr lang="en-US" altLang="zh-CN" sz="600" dirty="0">
                <a:solidFill>
                  <a:srgbClr val="000000"/>
                </a:solidFill>
                <a:latin typeface="NEU-BZ-S92"/>
                <a:ea typeface="方正书宋_GBK"/>
                <a:cs typeface="Times New Roman" panose="02020603050405020304" pitchFamily="18" charset="0"/>
              </a:rPr>
              <a:t>4—</a:t>
            </a:r>
            <a:r>
              <a:rPr lang="zh-CN" altLang="zh-CN" sz="600" dirty="0">
                <a:solidFill>
                  <a:srgbClr val="000000"/>
                </a:solidFill>
                <a:latin typeface="NEU-BZ-S92"/>
                <a:ea typeface="方正书宋_GBK"/>
                <a:cs typeface="Times New Roman" panose="02020603050405020304" pitchFamily="18" charset="0"/>
              </a:rPr>
              <a:t>配油盘　</a:t>
            </a:r>
            <a:r>
              <a:rPr lang="en-US" altLang="zh-CN" sz="600" dirty="0">
                <a:solidFill>
                  <a:srgbClr val="000000"/>
                </a:solidFill>
                <a:latin typeface="NEU-BZ-S92"/>
                <a:ea typeface="方正书宋_GBK"/>
                <a:cs typeface="Times New Roman" panose="02020603050405020304" pitchFamily="18" charset="0"/>
              </a:rPr>
              <a:t>5—</a:t>
            </a:r>
            <a:r>
              <a:rPr lang="zh-CN" altLang="zh-CN" sz="600" dirty="0">
                <a:solidFill>
                  <a:srgbClr val="000000"/>
                </a:solidFill>
                <a:latin typeface="NEU-BZ-S92"/>
                <a:ea typeface="方正书宋_GBK"/>
                <a:cs typeface="Times New Roman" panose="02020603050405020304" pitchFamily="18" charset="0"/>
              </a:rPr>
              <a:t>马达轴</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9" name="圆角矩形 6">
            <a:extLst>
              <a:ext uri="{FF2B5EF4-FFF2-40B4-BE49-F238E27FC236}">
                <a16:creationId xmlns:a16="http://schemas.microsoft.com/office/drawing/2014/main" id="{420BE8C7-41C2-4D6C-BA98-0DB0D01A5A05}"/>
              </a:ext>
            </a:extLst>
          </p:cNvPr>
          <p:cNvSpPr/>
          <p:nvPr/>
        </p:nvSpPr>
        <p:spPr>
          <a:xfrm>
            <a:off x="218855" y="1940441"/>
            <a:ext cx="3885602" cy="208222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21" name="矩形 20">
            <a:extLst>
              <a:ext uri="{FF2B5EF4-FFF2-40B4-BE49-F238E27FC236}">
                <a16:creationId xmlns:a16="http://schemas.microsoft.com/office/drawing/2014/main" id="{900615E6-A961-4E38-A4E6-508C0CDD4BA6}"/>
              </a:ext>
            </a:extLst>
          </p:cNvPr>
          <p:cNvSpPr/>
          <p:nvPr/>
        </p:nvSpPr>
        <p:spPr>
          <a:xfrm>
            <a:off x="4242310" y="1930582"/>
            <a:ext cx="4471477" cy="819455"/>
          </a:xfrm>
          <a:prstGeom prst="rect">
            <a:avLst/>
          </a:prstGeom>
        </p:spPr>
        <p:txBody>
          <a:bodyPr wrap="square">
            <a:spAutoFit/>
          </a:bodyPr>
          <a:lstStyle/>
          <a:p>
            <a:pPr algn="just">
              <a:lnSpc>
                <a:spcPct val="150000"/>
              </a:lnSpc>
            </a:pPr>
            <a:r>
              <a:rPr lang="zh-CN" altLang="zh-CN" sz="1050" dirty="0">
                <a:solidFill>
                  <a:srgbClr val="000000"/>
                </a:solidFill>
                <a:cs typeface="Times New Roman" panose="02020603050405020304" pitchFamily="18" charset="0"/>
              </a:rPr>
              <a:t>高压油经配油盘的窗口进入缸体的柱塞孔时</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处在高压腔中的柱塞被顶出</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压在斜盘上</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斜盘对柱塞的反作用力</a:t>
            </a:r>
            <a:r>
              <a:rPr lang="en-US" altLang="zh-CN" sz="1050" i="1" dirty="0">
                <a:solidFill>
                  <a:srgbClr val="000000"/>
                </a:solidFill>
                <a:cs typeface="Times New Roman" panose="02020603050405020304" pitchFamily="18" charset="0"/>
              </a:rPr>
              <a:t>F</a:t>
            </a:r>
            <a:r>
              <a:rPr lang="zh-CN" altLang="zh-CN" sz="1050" dirty="0">
                <a:solidFill>
                  <a:srgbClr val="000000"/>
                </a:solidFill>
                <a:cs typeface="Times New Roman" panose="02020603050405020304" pitchFamily="18" charset="0"/>
              </a:rPr>
              <a:t>可分解为两个分力</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轴向分力</a:t>
            </a:r>
            <a:r>
              <a:rPr lang="en-US" altLang="zh-CN" sz="1050" i="1" dirty="0" err="1">
                <a:solidFill>
                  <a:srgbClr val="000000"/>
                </a:solidFill>
                <a:cs typeface="Times New Roman" panose="02020603050405020304" pitchFamily="18" charset="0"/>
              </a:rPr>
              <a:t>F</a:t>
            </a:r>
            <a:r>
              <a:rPr lang="en-US" altLang="zh-CN" sz="1050" i="1" baseline="-25000" dirty="0" err="1">
                <a:solidFill>
                  <a:srgbClr val="000000"/>
                </a:solidFill>
                <a:cs typeface="Times New Roman" panose="02020603050405020304" pitchFamily="18" charset="0"/>
              </a:rPr>
              <a:t>x</a:t>
            </a:r>
            <a:r>
              <a:rPr lang="zh-CN" altLang="zh-CN" sz="1050" dirty="0">
                <a:solidFill>
                  <a:srgbClr val="000000"/>
                </a:solidFill>
                <a:cs typeface="Times New Roman" panose="02020603050405020304" pitchFamily="18" charset="0"/>
              </a:rPr>
              <a:t>和作用在柱塞上的液压力平衡</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垂直分力</a:t>
            </a:r>
            <a:r>
              <a:rPr lang="en-US" altLang="zh-CN" sz="1050" i="1" dirty="0" err="1">
                <a:solidFill>
                  <a:srgbClr val="000000"/>
                </a:solidFill>
                <a:cs typeface="Times New Roman" panose="02020603050405020304" pitchFamily="18" charset="0"/>
              </a:rPr>
              <a:t>F</a:t>
            </a:r>
            <a:r>
              <a:rPr lang="en-US" altLang="zh-CN" sz="1050" i="1" baseline="-25000" dirty="0" err="1">
                <a:solidFill>
                  <a:srgbClr val="000000"/>
                </a:solidFill>
                <a:cs typeface="Times New Roman" panose="02020603050405020304" pitchFamily="18" charset="0"/>
              </a:rPr>
              <a:t>y</a:t>
            </a:r>
            <a:r>
              <a:rPr lang="zh-CN" altLang="zh-CN" sz="1050" dirty="0">
                <a:solidFill>
                  <a:srgbClr val="000000"/>
                </a:solidFill>
                <a:cs typeface="Times New Roman" panose="02020603050405020304" pitchFamily="18" charset="0"/>
              </a:rPr>
              <a:t>使缸体产生转矩</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带动马达轴</a:t>
            </a:r>
            <a:r>
              <a:rPr lang="en-US" altLang="zh-CN" sz="1050" dirty="0">
                <a:solidFill>
                  <a:srgbClr val="000000"/>
                </a:solidFill>
                <a:cs typeface="Times New Roman" panose="02020603050405020304" pitchFamily="18" charset="0"/>
              </a:rPr>
              <a:t>5</a:t>
            </a:r>
            <a:r>
              <a:rPr lang="zh-CN" altLang="zh-CN" sz="1050" dirty="0">
                <a:solidFill>
                  <a:srgbClr val="000000"/>
                </a:solidFill>
                <a:cs typeface="Times New Roman" panose="02020603050405020304" pitchFamily="18" charset="0"/>
              </a:rPr>
              <a:t>转动。</a:t>
            </a:r>
            <a:endParaRPr lang="zh-CN" altLang="en-US" dirty="0"/>
          </a:p>
        </p:txBody>
      </p:sp>
      <p:sp>
        <p:nvSpPr>
          <p:cNvPr id="4" name="矩形 3">
            <a:extLst>
              <a:ext uri="{FF2B5EF4-FFF2-40B4-BE49-F238E27FC236}">
                <a16:creationId xmlns:a16="http://schemas.microsoft.com/office/drawing/2014/main" id="{A34CB724-1F3C-446F-9A39-EDC6F89181A0}"/>
              </a:ext>
            </a:extLst>
          </p:cNvPr>
          <p:cNvSpPr/>
          <p:nvPr/>
        </p:nvSpPr>
        <p:spPr>
          <a:xfrm>
            <a:off x="4330710" y="2777450"/>
            <a:ext cx="4224233" cy="253916"/>
          </a:xfrm>
          <a:prstGeom prst="rect">
            <a:avLst/>
          </a:prstGeom>
        </p:spPr>
        <p:txBody>
          <a:bodyPr wrap="none">
            <a:spAutoFit/>
          </a:bodyPr>
          <a:lstStyle/>
          <a:p>
            <a:r>
              <a:rPr lang="zh-CN" altLang="zh-CN" sz="1050" dirty="0">
                <a:solidFill>
                  <a:srgbClr val="000000"/>
                </a:solidFill>
                <a:cs typeface="Times New Roman" panose="02020603050405020304" pitchFamily="18" charset="0"/>
              </a:rPr>
              <a:t>设第</a:t>
            </a:r>
            <a:r>
              <a:rPr lang="en-US" altLang="zh-CN" sz="1050" i="1" dirty="0" err="1">
                <a:solidFill>
                  <a:srgbClr val="000000"/>
                </a:solidFill>
                <a:cs typeface="Times New Roman" panose="02020603050405020304" pitchFamily="18" charset="0"/>
              </a:rPr>
              <a:t>i</a:t>
            </a:r>
            <a:r>
              <a:rPr lang="zh-CN" altLang="zh-CN" sz="1050" dirty="0">
                <a:solidFill>
                  <a:srgbClr val="000000"/>
                </a:solidFill>
                <a:cs typeface="Times New Roman" panose="02020603050405020304" pitchFamily="18" charset="0"/>
              </a:rPr>
              <a:t>个柱塞和缸体的垂直中心线夹角为</a:t>
            </a:r>
            <a:r>
              <a:rPr lang="en-US" altLang="zh-CN" sz="1050" i="1" dirty="0">
                <a:solidFill>
                  <a:srgbClr val="000000"/>
                </a:solidFill>
                <a:cs typeface="Times New Roman" panose="02020603050405020304" pitchFamily="18" charset="0"/>
              </a:rPr>
              <a:t>θ</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则在柱塞上产生的转矩为</a:t>
            </a:r>
            <a:endParaRPr lang="zh-CN" altLang="en-US" dirty="0"/>
          </a:p>
        </p:txBody>
      </p:sp>
      <p:pic>
        <p:nvPicPr>
          <p:cNvPr id="20" name="图片 19">
            <a:extLst>
              <a:ext uri="{FF2B5EF4-FFF2-40B4-BE49-F238E27FC236}">
                <a16:creationId xmlns:a16="http://schemas.microsoft.com/office/drawing/2014/main" id="{F608E5A2-FEE2-40A7-9210-2B1A94765FB3}"/>
              </a:ext>
            </a:extLst>
          </p:cNvPr>
          <p:cNvPicPr>
            <a:picLocks noChangeAspect="1"/>
          </p:cNvPicPr>
          <p:nvPr/>
        </p:nvPicPr>
        <p:blipFill>
          <a:blip r:embed="rId3"/>
          <a:stretch>
            <a:fillRect/>
          </a:stretch>
        </p:blipFill>
        <p:spPr>
          <a:xfrm>
            <a:off x="1829147" y="3044371"/>
            <a:ext cx="8420713" cy="317945"/>
          </a:xfrm>
          <a:prstGeom prst="rect">
            <a:avLst/>
          </a:prstGeom>
        </p:spPr>
      </p:pic>
      <p:sp>
        <p:nvSpPr>
          <p:cNvPr id="23" name="矩形 22">
            <a:extLst>
              <a:ext uri="{FF2B5EF4-FFF2-40B4-BE49-F238E27FC236}">
                <a16:creationId xmlns:a16="http://schemas.microsoft.com/office/drawing/2014/main" id="{80CE50E3-E543-4A25-A89C-5ABF531F65D6}"/>
              </a:ext>
            </a:extLst>
          </p:cNvPr>
          <p:cNvSpPr/>
          <p:nvPr/>
        </p:nvSpPr>
        <p:spPr>
          <a:xfrm>
            <a:off x="6478048" y="3278847"/>
            <a:ext cx="2337499" cy="297517"/>
          </a:xfrm>
          <a:prstGeom prst="rect">
            <a:avLst/>
          </a:prstGeom>
        </p:spPr>
        <p:txBody>
          <a:bodyPr wrap="none">
            <a:spAutoFit/>
          </a:bodyPr>
          <a:lstStyle/>
          <a:p>
            <a:pPr indent="266700">
              <a:lnSpc>
                <a:spcPts val="1575"/>
              </a:lnSpc>
              <a:spcAft>
                <a:spcPts val="0"/>
              </a:spcAft>
            </a:pPr>
            <a:r>
              <a:rPr lang="zh-CN" altLang="zh-CN" sz="800" dirty="0">
                <a:solidFill>
                  <a:srgbClr val="FF0000"/>
                </a:solidFill>
                <a:latin typeface="NEU-BZ-S92"/>
                <a:ea typeface="方正书宋_GBK"/>
                <a:cs typeface="Times New Roman" panose="02020603050405020304" pitchFamily="18" charset="0"/>
              </a:rPr>
              <a:t>式中　</a:t>
            </a:r>
            <a:r>
              <a:rPr lang="en-US" altLang="zh-CN" sz="800" i="1" dirty="0">
                <a:solidFill>
                  <a:srgbClr val="FF0000"/>
                </a:solidFill>
                <a:latin typeface="NEU-BZ-S92"/>
                <a:ea typeface="方正书宋_GBK"/>
                <a:cs typeface="Times New Roman" panose="02020603050405020304" pitchFamily="18" charset="0"/>
              </a:rPr>
              <a:t>R</a:t>
            </a:r>
            <a:r>
              <a:rPr lang="en-US" altLang="zh-CN" sz="800" dirty="0">
                <a:solidFill>
                  <a:srgbClr val="FF0000"/>
                </a:solidFill>
                <a:latin typeface="NEU-BZ-S92"/>
                <a:ea typeface="方正书宋_GBK"/>
                <a:cs typeface="Times New Roman" panose="02020603050405020304" pitchFamily="18" charset="0"/>
              </a:rPr>
              <a:t>——</a:t>
            </a:r>
            <a:r>
              <a:rPr lang="zh-CN" altLang="zh-CN" sz="800" dirty="0">
                <a:solidFill>
                  <a:srgbClr val="FF0000"/>
                </a:solidFill>
                <a:latin typeface="NEU-BZ-S92"/>
                <a:ea typeface="方正书宋_GBK"/>
                <a:cs typeface="Times New Roman" panose="02020603050405020304" pitchFamily="18" charset="0"/>
              </a:rPr>
              <a:t>柱塞在缸体中的分布圆半径。</a:t>
            </a:r>
            <a:endParaRPr lang="zh-CN" altLang="zh-CN" sz="800" dirty="0">
              <a:solidFill>
                <a:srgbClr val="FF0000"/>
              </a:solidFill>
              <a:effectLst/>
              <a:latin typeface="NEU-BZ-S92"/>
              <a:ea typeface="方正书宋_GBK"/>
              <a:cs typeface="Times New Roman" panose="02020603050405020304" pitchFamily="18" charset="0"/>
            </a:endParaRPr>
          </a:p>
        </p:txBody>
      </p:sp>
      <p:sp>
        <p:nvSpPr>
          <p:cNvPr id="25" name="矩形 24">
            <a:extLst>
              <a:ext uri="{FF2B5EF4-FFF2-40B4-BE49-F238E27FC236}">
                <a16:creationId xmlns:a16="http://schemas.microsoft.com/office/drawing/2014/main" id="{27229178-6C58-4352-A61E-C42F11955321}"/>
              </a:ext>
            </a:extLst>
          </p:cNvPr>
          <p:cNvSpPr/>
          <p:nvPr/>
        </p:nvSpPr>
        <p:spPr>
          <a:xfrm>
            <a:off x="4046008" y="3489687"/>
            <a:ext cx="3986989"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cs typeface="Times New Roman" panose="02020603050405020304" pitchFamily="18" charset="0"/>
              </a:rPr>
              <a:t>液压马达产生的转矩应是处于高压腔柱塞产生转矩的总和</a:t>
            </a:r>
            <a:r>
              <a:rPr lang="en-US" altLang="zh-CN" sz="1050" dirty="0">
                <a:solidFill>
                  <a:srgbClr val="000000"/>
                </a:solidFill>
                <a:cs typeface="Times New Roman" panose="02020603050405020304" pitchFamily="18" charset="0"/>
              </a:rPr>
              <a:t>,</a:t>
            </a:r>
            <a:r>
              <a:rPr lang="zh-CN" altLang="zh-CN" sz="1050" dirty="0">
                <a:solidFill>
                  <a:srgbClr val="000000"/>
                </a:solidFill>
                <a:cs typeface="Times New Roman" panose="02020603050405020304" pitchFamily="18" charset="0"/>
              </a:rPr>
              <a:t>即</a:t>
            </a:r>
            <a:endParaRPr lang="zh-CN" altLang="zh-CN" sz="1050" dirty="0">
              <a:solidFill>
                <a:srgbClr val="000000"/>
              </a:solidFill>
              <a:effectLst/>
              <a:cs typeface="Times New Roman" panose="02020603050405020304" pitchFamily="18" charset="0"/>
            </a:endParaRPr>
          </a:p>
        </p:txBody>
      </p:sp>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07E8732D-47B7-469F-8BF7-ED98F100A1C1}"/>
                  </a:ext>
                </a:extLst>
              </p:cNvPr>
              <p:cNvSpPr/>
              <p:nvPr/>
            </p:nvSpPr>
            <p:spPr>
              <a:xfrm>
                <a:off x="4628859" y="3763221"/>
                <a:ext cx="28212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a:latin typeface="Cambria Math" panose="02040503050406030204" pitchFamily="18" charset="0"/>
                        </a:rPr>
                        <m:t>𝑇</m:t>
                      </m:r>
                      <m:r>
                        <a:rPr lang="zh-CN" altLang="en-US" i="0">
                          <a:latin typeface="Cambria Math" panose="02040503050406030204" pitchFamily="18" charset="0"/>
                        </a:rPr>
                        <m:t>=</m:t>
                      </m:r>
                      <m:r>
                        <m:rPr>
                          <m:nor/>
                        </m:rPr>
                        <a:rPr lang="zh-CN" altLang="en-US" i="1">
                          <a:latin typeface="Cambria Math" panose="02040503050406030204" pitchFamily="18" charset="0"/>
                        </a:rPr>
                        <m:t>∑</m:t>
                      </m:r>
                      <m:sSub>
                        <m:sSubPr>
                          <m:ctrlPr>
                            <a:rPr lang="zh-CN" altLang="en-US" i="1">
                              <a:latin typeface="Cambria Math" panose="02040503050406030204" pitchFamily="18" charset="0"/>
                            </a:rPr>
                          </m:ctrlPr>
                        </m:sSubPr>
                        <m:e>
                          <m:r>
                            <a:rPr lang="zh-CN" altLang="en-US" i="1">
                              <a:latin typeface="Cambria Math" panose="02040503050406030204" pitchFamily="18" charset="0"/>
                            </a:rPr>
                            <m:t>𝐹</m:t>
                          </m:r>
                        </m:e>
                        <m:sub>
                          <m:r>
                            <a:rPr lang="zh-CN" altLang="en-US" i="1">
                              <a:latin typeface="Cambria Math" panose="02040503050406030204" pitchFamily="18" charset="0"/>
                            </a:rPr>
                            <m:t>𝑥</m:t>
                          </m:r>
                        </m:sub>
                      </m:sSub>
                      <m:r>
                        <a:rPr lang="zh-CN" altLang="en-US" i="1">
                          <a:latin typeface="Cambria Math" panose="02040503050406030204" pitchFamily="18" charset="0"/>
                        </a:rPr>
                        <m:t>𝑅</m:t>
                      </m:r>
                      <m:r>
                        <m:rPr>
                          <m:sty m:val="p"/>
                        </m:rPr>
                        <a:rPr lang="zh-CN" altLang="en-US" i="0">
                          <a:latin typeface="Cambria Math" panose="02040503050406030204" pitchFamily="18" charset="0"/>
                        </a:rPr>
                        <m:t>tan</m:t>
                      </m:r>
                      <m:r>
                        <a:rPr lang="zh-CN" altLang="en-US" i="1">
                          <a:latin typeface="Cambria Math" panose="02040503050406030204" pitchFamily="18" charset="0"/>
                        </a:rPr>
                        <m:t>𝛿</m:t>
                      </m:r>
                      <m:r>
                        <m:rPr>
                          <m:sty m:val="p"/>
                        </m:rPr>
                        <a:rPr lang="zh-CN" altLang="en-US" i="0">
                          <a:latin typeface="Cambria Math" panose="02040503050406030204" pitchFamily="18" charset="0"/>
                        </a:rPr>
                        <m:t>sin</m:t>
                      </m:r>
                      <m:r>
                        <a:rPr lang="zh-CN" altLang="en-US" i="1">
                          <a:latin typeface="Cambria Math" panose="02040503050406030204" pitchFamily="18" charset="0"/>
                        </a:rPr>
                        <m:t>𝜃</m:t>
                      </m:r>
                      <m:r>
                        <m:rPr>
                          <m:nor/>
                        </m:rPr>
                        <a:rPr lang="zh-CN" altLang="en-US" i="1">
                          <a:latin typeface="Cambria Math" panose="02040503050406030204" pitchFamily="18" charset="0"/>
                        </a:rPr>
                        <m:t>(</m:t>
                      </m:r>
                      <m:r>
                        <a:rPr lang="zh-CN" altLang="en-US" i="0">
                          <a:latin typeface="Cambria Math" panose="02040503050406030204" pitchFamily="18" charset="0"/>
                        </a:rPr>
                        <m:t>4</m:t>
                      </m:r>
                      <m:r>
                        <m:rPr>
                          <m:nor/>
                        </m:rPr>
                        <a:rPr lang="zh-CN" altLang="en-US" i="1">
                          <a:latin typeface="Cambria Math" panose="02040503050406030204" pitchFamily="18" charset="0"/>
                        </a:rPr>
                        <m:t>−</m:t>
                      </m:r>
                      <m:r>
                        <a:rPr lang="zh-CN" altLang="en-US" i="0">
                          <a:latin typeface="Cambria Math" panose="02040503050406030204" pitchFamily="18" charset="0"/>
                        </a:rPr>
                        <m:t>27</m:t>
                      </m:r>
                      <m:r>
                        <m:rPr>
                          <m:nor/>
                        </m:rPr>
                        <a:rPr lang="zh-CN" altLang="en-US" i="1">
                          <a:latin typeface="Cambria Math" panose="02040503050406030204" pitchFamily="18" charset="0"/>
                        </a:rPr>
                        <m:t>)</m:t>
                      </m:r>
                    </m:oMath>
                  </m:oMathPara>
                </a14:m>
                <a:endParaRPr lang="zh-CN" altLang="en-US" dirty="0"/>
              </a:p>
            </p:txBody>
          </p:sp>
        </mc:Choice>
        <mc:Fallback xmlns="">
          <p:sp>
            <p:nvSpPr>
              <p:cNvPr id="26" name="矩形 25">
                <a:extLst>
                  <a:ext uri="{FF2B5EF4-FFF2-40B4-BE49-F238E27FC236}">
                    <a16:creationId xmlns:a16="http://schemas.microsoft.com/office/drawing/2014/main" id="{07E8732D-47B7-469F-8BF7-ED98F100A1C1}"/>
                  </a:ext>
                </a:extLst>
              </p:cNvPr>
              <p:cNvSpPr>
                <a:spLocks noRot="1" noChangeAspect="1" noMove="1" noResize="1" noEditPoints="1" noAdjustHandles="1" noChangeArrowheads="1" noChangeShapeType="1" noTextEdit="1"/>
              </p:cNvSpPr>
              <p:nvPr/>
            </p:nvSpPr>
            <p:spPr>
              <a:xfrm>
                <a:off x="4628859" y="3763221"/>
                <a:ext cx="2821285" cy="369332"/>
              </a:xfrm>
              <a:prstGeom prst="rect">
                <a:avLst/>
              </a:prstGeom>
              <a:blipFill>
                <a:blip r:embed="rId4"/>
                <a:stretch>
                  <a:fillRect b="-14754"/>
                </a:stretch>
              </a:blipFill>
            </p:spPr>
            <p:txBody>
              <a:bodyPr/>
              <a:lstStyle/>
              <a:p>
                <a:r>
                  <a:rPr lang="zh-CN" altLang="en-US">
                    <a:noFill/>
                  </a:rPr>
                  <a:t> </a:t>
                </a:r>
              </a:p>
            </p:txBody>
          </p:sp>
        </mc:Fallback>
      </mc:AlternateContent>
      <p:sp>
        <p:nvSpPr>
          <p:cNvPr id="28" name="矩形 27">
            <a:extLst>
              <a:ext uri="{FF2B5EF4-FFF2-40B4-BE49-F238E27FC236}">
                <a16:creationId xmlns:a16="http://schemas.microsoft.com/office/drawing/2014/main" id="{262B2F54-F4FF-4263-A9CE-651DDFAFEDC5}"/>
              </a:ext>
            </a:extLst>
          </p:cNvPr>
          <p:cNvSpPr/>
          <p:nvPr/>
        </p:nvSpPr>
        <p:spPr>
          <a:xfrm>
            <a:off x="-123728" y="4132553"/>
            <a:ext cx="4572000" cy="819455"/>
          </a:xfrm>
          <a:prstGeom prst="rect">
            <a:avLst/>
          </a:prstGeom>
        </p:spPr>
        <p:txBody>
          <a:bodyPr>
            <a:spAutoFit/>
          </a:bodyPr>
          <a:lstStyle/>
          <a:p>
            <a:pPr algn="ctr">
              <a:lnSpc>
                <a:spcPct val="150000"/>
              </a:lnSpc>
            </a:pPr>
            <a:r>
              <a:rPr lang="zh-CN" altLang="zh-CN" sz="1050" dirty="0">
                <a:solidFill>
                  <a:srgbClr val="000000"/>
                </a:solidFill>
                <a:latin typeface="NEU-BZ-S92"/>
                <a:ea typeface="方正书宋_GBK"/>
                <a:cs typeface="Times New Roman" panose="02020603050405020304" pitchFamily="18" charset="0"/>
              </a:rPr>
              <a:t>随着角</a:t>
            </a:r>
            <a:r>
              <a:rPr lang="en-US" altLang="zh-CN" sz="1050" i="1" dirty="0">
                <a:solidFill>
                  <a:srgbClr val="000000"/>
                </a:solidFill>
                <a:latin typeface="NEU-BZ-S92"/>
                <a:ea typeface="方正书宋_GBK"/>
                <a:cs typeface="Times New Roman" panose="02020603050405020304" pitchFamily="18" charset="0"/>
              </a:rPr>
              <a:t>θ</a:t>
            </a:r>
            <a:r>
              <a:rPr lang="zh-CN" altLang="zh-CN" sz="1050" dirty="0">
                <a:solidFill>
                  <a:srgbClr val="000000"/>
                </a:solidFill>
                <a:latin typeface="NEU-BZ-S92"/>
                <a:ea typeface="方正书宋_GBK"/>
                <a:cs typeface="Times New Roman" panose="02020603050405020304" pitchFamily="18" charset="0"/>
              </a:rPr>
              <a:t>的变化</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每个柱塞产生的转矩也发生变化</a:t>
            </a:r>
            <a:r>
              <a:rPr lang="en-US" altLang="zh-CN" sz="1050" dirty="0">
                <a:solidFill>
                  <a:srgbClr val="000000"/>
                </a:solidFill>
                <a:latin typeface="方正书宋_GBK"/>
                <a:cs typeface="Times New Roman" panose="02020603050405020304" pitchFamily="18" charset="0"/>
              </a:rPr>
              <a:t>,</a:t>
            </a:r>
          </a:p>
          <a:p>
            <a:pPr algn="ctr">
              <a:lnSpc>
                <a:spcPct val="150000"/>
              </a:lnSpc>
            </a:pPr>
            <a:r>
              <a:rPr lang="zh-CN" altLang="zh-CN" sz="1050" dirty="0">
                <a:solidFill>
                  <a:srgbClr val="000000"/>
                </a:solidFill>
                <a:latin typeface="NEU-BZ-S92"/>
                <a:ea typeface="方正书宋_GBK"/>
                <a:cs typeface="Times New Roman" panose="02020603050405020304" pitchFamily="18" charset="0"/>
              </a:rPr>
              <a:t>故液压马达产生的总转矩也是脉动的</a:t>
            </a:r>
            <a:r>
              <a:rPr lang="en-US" altLang="zh-CN" sz="1050" dirty="0">
                <a:solidFill>
                  <a:srgbClr val="000000"/>
                </a:solidFill>
                <a:latin typeface="方正书宋_GBK"/>
                <a:cs typeface="Times New Roman" panose="02020603050405020304" pitchFamily="18" charset="0"/>
              </a:rPr>
              <a:t>,</a:t>
            </a:r>
          </a:p>
          <a:p>
            <a:pPr algn="ctr">
              <a:lnSpc>
                <a:spcPct val="150000"/>
              </a:lnSpc>
            </a:pPr>
            <a:r>
              <a:rPr lang="zh-CN" altLang="zh-CN" sz="1050" dirty="0">
                <a:solidFill>
                  <a:srgbClr val="000000"/>
                </a:solidFill>
                <a:latin typeface="NEU-BZ-S92"/>
                <a:ea typeface="方正书宋_GBK"/>
                <a:cs typeface="Times New Roman" panose="02020603050405020304" pitchFamily="18" charset="0"/>
              </a:rPr>
              <a:t>它的脉动情况和讨论液压泵流量脉动时的情况相似。</a:t>
            </a:r>
            <a:endParaRPr lang="zh-CN" altLang="en-US" dirty="0"/>
          </a:p>
        </p:txBody>
      </p:sp>
      <p:sp>
        <p:nvSpPr>
          <p:cNvPr id="30" name="矩形 29">
            <a:extLst>
              <a:ext uri="{FF2B5EF4-FFF2-40B4-BE49-F238E27FC236}">
                <a16:creationId xmlns:a16="http://schemas.microsoft.com/office/drawing/2014/main" id="{A76FC430-CDE4-4C53-B335-D3BDDE0D5F71}"/>
              </a:ext>
            </a:extLst>
          </p:cNvPr>
          <p:cNvSpPr/>
          <p:nvPr/>
        </p:nvSpPr>
        <p:spPr>
          <a:xfrm>
            <a:off x="3998425" y="4153153"/>
            <a:ext cx="4572000" cy="913070"/>
          </a:xfrm>
          <a:prstGeom prst="rect">
            <a:avLst/>
          </a:prstGeom>
        </p:spPr>
        <p:txBody>
          <a:bodyPr wrap="square">
            <a:spAutoFit/>
          </a:bodyPr>
          <a:lstStyle/>
          <a:p>
            <a:pPr indent="266700" algn="ctr">
              <a:lnSpc>
                <a:spcPts val="1575"/>
              </a:lnSpc>
              <a:spcAft>
                <a:spcPts val="0"/>
              </a:spcAft>
            </a:pPr>
            <a:r>
              <a:rPr lang="zh-CN" altLang="zh-CN" sz="1050" dirty="0">
                <a:solidFill>
                  <a:srgbClr val="FF0000"/>
                </a:solidFill>
                <a:latin typeface="NEU-BZ-S92"/>
                <a:ea typeface="方正书宋_GBK"/>
                <a:cs typeface="Times New Roman" panose="02020603050405020304" pitchFamily="18" charset="0"/>
              </a:rPr>
              <a:t>轴向柱塞式液压马达具有单位功率质量小、工作压力高、效率高和容易实现变量等</a:t>
            </a:r>
            <a:r>
              <a:rPr lang="zh-CN" altLang="zh-CN" sz="1100" b="1" dirty="0">
                <a:solidFill>
                  <a:srgbClr val="FF0000"/>
                </a:solidFill>
                <a:latin typeface="NEU-BZ-S92"/>
                <a:ea typeface="方正书宋_GBK"/>
                <a:cs typeface="Times New Roman" panose="02020603050405020304" pitchFamily="18" charset="0"/>
              </a:rPr>
              <a:t>优点</a:t>
            </a:r>
            <a:r>
              <a:rPr lang="en-US" altLang="zh-CN" sz="1050" dirty="0">
                <a:solidFill>
                  <a:srgbClr val="FF0000"/>
                </a:solidFill>
                <a:latin typeface="方正书宋_GBK"/>
                <a:ea typeface="方正书宋_GBK"/>
                <a:cs typeface="Times New Roman" panose="02020603050405020304" pitchFamily="18" charset="0"/>
              </a:rPr>
              <a:t>;</a:t>
            </a:r>
            <a:r>
              <a:rPr lang="zh-CN" altLang="zh-CN" sz="1050" dirty="0">
                <a:solidFill>
                  <a:srgbClr val="FF0000"/>
                </a:solidFill>
                <a:latin typeface="NEU-BZ-S92"/>
                <a:ea typeface="方正书宋_GBK"/>
                <a:cs typeface="Times New Roman" panose="02020603050405020304" pitchFamily="18" charset="0"/>
              </a:rPr>
              <a:t>其</a:t>
            </a:r>
            <a:r>
              <a:rPr lang="zh-CN" altLang="zh-CN" sz="1100" b="1" dirty="0">
                <a:solidFill>
                  <a:srgbClr val="FF0000"/>
                </a:solidFill>
                <a:latin typeface="NEU-BZ-S92"/>
                <a:ea typeface="方正书宋_GBK"/>
                <a:cs typeface="Times New Roman" panose="02020603050405020304" pitchFamily="18" charset="0"/>
              </a:rPr>
              <a:t>缺点</a:t>
            </a:r>
            <a:r>
              <a:rPr lang="zh-CN" altLang="zh-CN" sz="1050" dirty="0">
                <a:solidFill>
                  <a:srgbClr val="FF0000"/>
                </a:solidFill>
                <a:latin typeface="NEU-BZ-S92"/>
                <a:ea typeface="方正书宋_GBK"/>
                <a:cs typeface="Times New Roman" panose="02020603050405020304" pitchFamily="18" charset="0"/>
              </a:rPr>
              <a:t>是结构比较复杂、对油液污染敏感、</a:t>
            </a:r>
            <a:endParaRPr lang="en-US" altLang="zh-CN" sz="1050" dirty="0">
              <a:solidFill>
                <a:srgbClr val="FF0000"/>
              </a:solidFill>
              <a:latin typeface="NEU-BZ-S92"/>
              <a:ea typeface="方正书宋_GBK"/>
              <a:cs typeface="Times New Roman" panose="02020603050405020304" pitchFamily="18" charset="0"/>
            </a:endParaRPr>
          </a:p>
          <a:p>
            <a:pPr indent="266700" algn="ctr">
              <a:lnSpc>
                <a:spcPts val="1575"/>
              </a:lnSpc>
              <a:spcAft>
                <a:spcPts val="0"/>
              </a:spcAft>
            </a:pPr>
            <a:r>
              <a:rPr lang="zh-CN" altLang="zh-CN" sz="1050" dirty="0">
                <a:solidFill>
                  <a:srgbClr val="FF0000"/>
                </a:solidFill>
                <a:latin typeface="NEU-BZ-S92"/>
                <a:ea typeface="方正书宋_GBK"/>
                <a:cs typeface="Times New Roman" panose="02020603050405020304" pitchFamily="18" charset="0"/>
              </a:rPr>
              <a:t>过滤精度要求较高、价格较贵</a:t>
            </a:r>
            <a:r>
              <a:rPr lang="zh-CN" altLang="en-US" sz="1050" dirty="0">
                <a:solidFill>
                  <a:srgbClr val="FF0000"/>
                </a:solidFill>
                <a:latin typeface="NEU-BZ-S92"/>
                <a:ea typeface="方正书宋_GBK"/>
                <a:cs typeface="Times New Roman" panose="02020603050405020304" pitchFamily="18" charset="0"/>
              </a:rPr>
              <a:t>。</a:t>
            </a:r>
            <a:endParaRPr lang="en-US" altLang="zh-CN" sz="1050" dirty="0">
              <a:solidFill>
                <a:srgbClr val="FF0000"/>
              </a:solidFill>
              <a:latin typeface="NEU-BZ-S92"/>
              <a:ea typeface="方正书宋_GBK"/>
              <a:cs typeface="Times New Roman" panose="02020603050405020304" pitchFamily="18" charset="0"/>
            </a:endParaRPr>
          </a:p>
          <a:p>
            <a:pPr indent="266700" algn="ctr">
              <a:lnSpc>
                <a:spcPts val="1575"/>
              </a:lnSpc>
              <a:spcAft>
                <a:spcPts val="0"/>
              </a:spcAft>
            </a:pPr>
            <a:r>
              <a:rPr lang="zh-CN" altLang="zh-CN" sz="1100" b="1" dirty="0">
                <a:solidFill>
                  <a:srgbClr val="FF0000"/>
                </a:solidFill>
                <a:latin typeface="NEU-BZ-S92"/>
                <a:ea typeface="方正书宋_GBK"/>
                <a:cs typeface="Times New Roman" panose="02020603050405020304" pitchFamily="18" charset="0"/>
              </a:rPr>
              <a:t>按其结构特点</a:t>
            </a:r>
            <a:r>
              <a:rPr lang="zh-CN" altLang="zh-CN" sz="1050" dirty="0">
                <a:solidFill>
                  <a:srgbClr val="FF0000"/>
                </a:solidFill>
                <a:latin typeface="NEU-BZ-S92"/>
                <a:ea typeface="方正书宋_GBK"/>
                <a:cs typeface="Times New Roman" panose="02020603050405020304" pitchFamily="18" charset="0"/>
              </a:rPr>
              <a:t>又可分为斜盘式和斜轴式两类。</a:t>
            </a:r>
            <a:endParaRPr lang="zh-CN" altLang="zh-CN" sz="1050" dirty="0">
              <a:solidFill>
                <a:srgbClr val="FF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739370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1000"/>
                                        <p:tgtEl>
                                          <p:spTgt spid="19"/>
                                        </p:tgtEl>
                                      </p:cBhvr>
                                    </p:animEffect>
                                    <p:anim calcmode="lin" valueType="num">
                                      <p:cBhvr>
                                        <p:cTn id="8" dur="1000" fill="hold"/>
                                        <p:tgtEl>
                                          <p:spTgt spid="19"/>
                                        </p:tgtEl>
                                        <p:attrNameLst>
                                          <p:attrName>ppt_x</p:attrName>
                                        </p:attrNameLst>
                                      </p:cBhvr>
                                      <p:tavLst>
                                        <p:tav tm="0">
                                          <p:val>
                                            <p:strVal val="#ppt_x"/>
                                          </p:val>
                                        </p:tav>
                                        <p:tav tm="100000">
                                          <p:val>
                                            <p:strVal val="#ppt_x"/>
                                          </p:val>
                                        </p:tav>
                                      </p:tavLst>
                                    </p:anim>
                                    <p:anim calcmode="lin" valueType="num">
                                      <p:cBhvr>
                                        <p:cTn id="9" dur="1000" fill="hold"/>
                                        <p:tgtEl>
                                          <p:spTgt spid="1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anim calcmode="lin" valueType="num">
                                      <p:cBhvr>
                                        <p:cTn id="23" dur="1000" fill="hold"/>
                                        <p:tgtEl>
                                          <p:spTgt spid="7"/>
                                        </p:tgtEl>
                                        <p:attrNameLst>
                                          <p:attrName>ppt_x</p:attrName>
                                        </p:attrNameLst>
                                      </p:cBhvr>
                                      <p:tavLst>
                                        <p:tav tm="0">
                                          <p:val>
                                            <p:strVal val="#ppt_x"/>
                                          </p:val>
                                        </p:tav>
                                        <p:tav tm="100000">
                                          <p:val>
                                            <p:strVal val="#ppt_x"/>
                                          </p:val>
                                        </p:tav>
                                      </p:tavLst>
                                    </p:anim>
                                    <p:anim calcmode="lin" valueType="num">
                                      <p:cBhvr>
                                        <p:cTn id="24"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1"/>
                                        </p:tgtEl>
                                        <p:attrNameLst>
                                          <p:attrName>style.visibility</p:attrName>
                                        </p:attrNameLst>
                                      </p:cBhvr>
                                      <p:to>
                                        <p:strVal val="visible"/>
                                      </p:to>
                                    </p:set>
                                    <p:animEffect transition="in" filter="fade">
                                      <p:cBhvr>
                                        <p:cTn id="29" dur="1000"/>
                                        <p:tgtEl>
                                          <p:spTgt spid="21"/>
                                        </p:tgtEl>
                                      </p:cBhvr>
                                    </p:animEffect>
                                    <p:anim calcmode="lin" valueType="num">
                                      <p:cBhvr>
                                        <p:cTn id="30" dur="1000" fill="hold"/>
                                        <p:tgtEl>
                                          <p:spTgt spid="21"/>
                                        </p:tgtEl>
                                        <p:attrNameLst>
                                          <p:attrName>ppt_x</p:attrName>
                                        </p:attrNameLst>
                                      </p:cBhvr>
                                      <p:tavLst>
                                        <p:tav tm="0">
                                          <p:val>
                                            <p:strVal val="#ppt_x"/>
                                          </p:val>
                                        </p:tav>
                                        <p:tav tm="100000">
                                          <p:val>
                                            <p:strVal val="#ppt_x"/>
                                          </p:val>
                                        </p:tav>
                                      </p:tavLst>
                                    </p:anim>
                                    <p:anim calcmode="lin" valueType="num">
                                      <p:cBhvr>
                                        <p:cTn id="31"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4">
                                            <p:txEl>
                                              <p:pRg st="0" end="0"/>
                                            </p:txEl>
                                          </p:spTgt>
                                        </p:tgtEl>
                                        <p:attrNameLst>
                                          <p:attrName>style.visibility</p:attrName>
                                        </p:attrNameLst>
                                      </p:cBhvr>
                                      <p:to>
                                        <p:strVal val="visible"/>
                                      </p:to>
                                    </p:set>
                                    <p:animEffect transition="in" filter="fade">
                                      <p:cBhvr>
                                        <p:cTn id="36" dur="500"/>
                                        <p:tgtEl>
                                          <p:spTgt spid="4">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20"/>
                                        </p:tgtEl>
                                        <p:attrNameLst>
                                          <p:attrName>style.visibility</p:attrName>
                                        </p:attrNameLst>
                                      </p:cBhvr>
                                      <p:to>
                                        <p:strVal val="visible"/>
                                      </p:to>
                                    </p:set>
                                    <p:animEffect transition="in" filter="wipe(left)">
                                      <p:cBhvr>
                                        <p:cTn id="41" dur="2000"/>
                                        <p:tgtEl>
                                          <p:spTgt spid="20"/>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3"/>
                                        </p:tgtEl>
                                        <p:attrNameLst>
                                          <p:attrName>style.visibility</p:attrName>
                                        </p:attrNameLst>
                                      </p:cBhvr>
                                      <p:to>
                                        <p:strVal val="visible"/>
                                      </p:to>
                                    </p:set>
                                    <p:anim calcmode="lin" valueType="num">
                                      <p:cBhvr>
                                        <p:cTn id="46" dur="500" fill="hold"/>
                                        <p:tgtEl>
                                          <p:spTgt spid="23"/>
                                        </p:tgtEl>
                                        <p:attrNameLst>
                                          <p:attrName>ppt_w</p:attrName>
                                        </p:attrNameLst>
                                      </p:cBhvr>
                                      <p:tavLst>
                                        <p:tav tm="0">
                                          <p:val>
                                            <p:fltVal val="0"/>
                                          </p:val>
                                        </p:tav>
                                        <p:tav tm="100000">
                                          <p:val>
                                            <p:strVal val="#ppt_w"/>
                                          </p:val>
                                        </p:tav>
                                      </p:tavLst>
                                    </p:anim>
                                    <p:anim calcmode="lin" valueType="num">
                                      <p:cBhvr>
                                        <p:cTn id="47" dur="500" fill="hold"/>
                                        <p:tgtEl>
                                          <p:spTgt spid="23"/>
                                        </p:tgtEl>
                                        <p:attrNameLst>
                                          <p:attrName>ppt_h</p:attrName>
                                        </p:attrNameLst>
                                      </p:cBhvr>
                                      <p:tavLst>
                                        <p:tav tm="0">
                                          <p:val>
                                            <p:fltVal val="0"/>
                                          </p:val>
                                        </p:tav>
                                        <p:tav tm="100000">
                                          <p:val>
                                            <p:strVal val="#ppt_h"/>
                                          </p:val>
                                        </p:tav>
                                      </p:tavLst>
                                    </p:anim>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5">
                                            <p:txEl>
                                              <p:pRg st="0" end="0"/>
                                            </p:txEl>
                                          </p:spTgt>
                                        </p:tgtEl>
                                        <p:attrNameLst>
                                          <p:attrName>style.visibility</p:attrName>
                                        </p:attrNameLst>
                                      </p:cBhvr>
                                      <p:to>
                                        <p:strVal val="visible"/>
                                      </p:to>
                                    </p:set>
                                    <p:animEffect transition="in" filter="fade">
                                      <p:cBhvr>
                                        <p:cTn id="53" dur="500"/>
                                        <p:tgtEl>
                                          <p:spTgt spid="25">
                                            <p:txEl>
                                              <p:pRg st="0" end="0"/>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nodeType="clickEffect">
                                  <p:stCondLst>
                                    <p:cond delay="0"/>
                                  </p:stCondLst>
                                  <p:childTnLst>
                                    <p:set>
                                      <p:cBhvr>
                                        <p:cTn id="57" dur="1" fill="hold">
                                          <p:stCondLst>
                                            <p:cond delay="0"/>
                                          </p:stCondLst>
                                        </p:cTn>
                                        <p:tgtEl>
                                          <p:spTgt spid="26">
                                            <p:txEl>
                                              <p:pRg st="0" end="0"/>
                                            </p:txEl>
                                          </p:spTgt>
                                        </p:tgtEl>
                                        <p:attrNameLst>
                                          <p:attrName>style.visibility</p:attrName>
                                        </p:attrNameLst>
                                      </p:cBhvr>
                                      <p:to>
                                        <p:strVal val="visible"/>
                                      </p:to>
                                    </p:set>
                                    <p:animEffect transition="in" filter="wipe(left)">
                                      <p:cBhvr>
                                        <p:cTn id="58" dur="1000"/>
                                        <p:tgtEl>
                                          <p:spTgt spid="26">
                                            <p:txEl>
                                              <p:pRg st="0" end="0"/>
                                            </p:txEl>
                                          </p:spTgt>
                                        </p:tgtEl>
                                      </p:cBhvr>
                                    </p:animEffect>
                                  </p:childTnLst>
                                </p:cTn>
                              </p:par>
                            </p:childTnLst>
                          </p:cTn>
                        </p:par>
                      </p:childTnLst>
                    </p:cTn>
                  </p:par>
                  <p:par>
                    <p:cTn id="59" fill="hold">
                      <p:stCondLst>
                        <p:cond delay="indefinite"/>
                      </p:stCondLst>
                      <p:childTnLst>
                        <p:par>
                          <p:cTn id="60" fill="hold">
                            <p:stCondLst>
                              <p:cond delay="0"/>
                            </p:stCondLst>
                            <p:childTnLst>
                              <p:par>
                                <p:cTn id="61" presetID="6" presetClass="entr" presetSubtype="16" fill="hold" grpId="0" nodeType="clickEffect">
                                  <p:stCondLst>
                                    <p:cond delay="0"/>
                                  </p:stCondLst>
                                  <p:childTnLst>
                                    <p:set>
                                      <p:cBhvr>
                                        <p:cTn id="62" dur="1" fill="hold">
                                          <p:stCondLst>
                                            <p:cond delay="0"/>
                                          </p:stCondLst>
                                        </p:cTn>
                                        <p:tgtEl>
                                          <p:spTgt spid="28"/>
                                        </p:tgtEl>
                                        <p:attrNameLst>
                                          <p:attrName>style.visibility</p:attrName>
                                        </p:attrNameLst>
                                      </p:cBhvr>
                                      <p:to>
                                        <p:strVal val="visible"/>
                                      </p:to>
                                    </p:set>
                                    <p:animEffect transition="in" filter="circle(in)">
                                      <p:cBhvr>
                                        <p:cTn id="63" dur="2000"/>
                                        <p:tgtEl>
                                          <p:spTgt spid="28"/>
                                        </p:tgtEl>
                                      </p:cBhvr>
                                    </p:animEffect>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grpId="0" nodeType="clickEffect">
                                  <p:stCondLst>
                                    <p:cond delay="0"/>
                                  </p:stCondLst>
                                  <p:childTnLst>
                                    <p:set>
                                      <p:cBhvr>
                                        <p:cTn id="67" dur="1" fill="hold">
                                          <p:stCondLst>
                                            <p:cond delay="0"/>
                                          </p:stCondLst>
                                        </p:cTn>
                                        <p:tgtEl>
                                          <p:spTgt spid="30"/>
                                        </p:tgtEl>
                                        <p:attrNameLst>
                                          <p:attrName>style.visibility</p:attrName>
                                        </p:attrNameLst>
                                      </p:cBhvr>
                                      <p:to>
                                        <p:strVal val="visible"/>
                                      </p:to>
                                    </p:set>
                                    <p:anim calcmode="lin" valueType="num">
                                      <p:cBhvr additive="base">
                                        <p:cTn id="68" dur="500" fill="hold"/>
                                        <p:tgtEl>
                                          <p:spTgt spid="30"/>
                                        </p:tgtEl>
                                        <p:attrNameLst>
                                          <p:attrName>ppt_x</p:attrName>
                                        </p:attrNameLst>
                                      </p:cBhvr>
                                      <p:tavLst>
                                        <p:tav tm="0">
                                          <p:val>
                                            <p:strVal val="#ppt_x"/>
                                          </p:val>
                                        </p:tav>
                                        <p:tav tm="100000">
                                          <p:val>
                                            <p:strVal val="#ppt_x"/>
                                          </p:val>
                                        </p:tav>
                                      </p:tavLst>
                                    </p:anim>
                                    <p:anim calcmode="lin" valueType="num">
                                      <p:cBhvr additive="base">
                                        <p:cTn id="69"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8" grpId="0"/>
      <p:bldP spid="19" grpId="0" animBg="1"/>
      <p:bldP spid="21" grpId="0"/>
      <p:bldP spid="23" grpId="0"/>
      <p:bldP spid="28" grpId="0"/>
      <p:bldP spid="30"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4T22.EPS" descr="id:2147504720;FounderCES">
            <a:extLst>
              <a:ext uri="{FF2B5EF4-FFF2-40B4-BE49-F238E27FC236}">
                <a16:creationId xmlns:a16="http://schemas.microsoft.com/office/drawing/2014/main" id="{1F0088CD-6B59-4F8D-ABDE-906C3ADA5790}"/>
              </a:ext>
            </a:extLst>
          </p:cNvPr>
          <p:cNvPicPr/>
          <p:nvPr/>
        </p:nvPicPr>
        <p:blipFill>
          <a:blip r:embed="rId2"/>
          <a:stretch>
            <a:fillRect/>
          </a:stretch>
        </p:blipFill>
        <p:spPr>
          <a:xfrm>
            <a:off x="5962132" y="1544686"/>
            <a:ext cx="2405960" cy="2113574"/>
          </a:xfrm>
          <a:prstGeom prst="rect">
            <a:avLst/>
          </a:prstGeom>
        </p:spPr>
      </p:pic>
      <p:sp>
        <p:nvSpPr>
          <p:cNvPr id="3" name="圆角矩形 3">
            <a:extLst>
              <a:ext uri="{FF2B5EF4-FFF2-40B4-BE49-F238E27FC236}">
                <a16:creationId xmlns:a16="http://schemas.microsoft.com/office/drawing/2014/main" id="{D83A2589-BD26-4ED4-B8C4-238C9121714C}"/>
              </a:ext>
            </a:extLst>
          </p:cNvPr>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一、工作原理</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12FE80-5DD4-4A58-ACE2-E17677789892}"/>
              </a:ext>
            </a:extLst>
          </p:cNvPr>
          <p:cNvSpPr txBox="1"/>
          <p:nvPr/>
        </p:nvSpPr>
        <p:spPr>
          <a:xfrm>
            <a:off x="68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液压马达</a:t>
            </a:r>
          </a:p>
        </p:txBody>
      </p:sp>
      <p:sp>
        <p:nvSpPr>
          <p:cNvPr id="14" name="直角三角形 13">
            <a:extLst>
              <a:ext uri="{FF2B5EF4-FFF2-40B4-BE49-F238E27FC236}">
                <a16:creationId xmlns:a16="http://schemas.microsoft.com/office/drawing/2014/main" id="{1A7CDEB4-3A7F-44CC-BE98-662172EAECBE}"/>
              </a:ext>
            </a:extLst>
          </p:cNvPr>
          <p:cNvSpPr/>
          <p:nvPr/>
        </p:nvSpPr>
        <p:spPr>
          <a:xfrm rot="2637755" flipH="1" flipV="1">
            <a:off x="374956" y="1504222"/>
            <a:ext cx="180000" cy="18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050"/>
          </a:p>
        </p:txBody>
      </p:sp>
      <p:sp>
        <p:nvSpPr>
          <p:cNvPr id="15" name="文本框 19">
            <a:extLst>
              <a:ext uri="{FF2B5EF4-FFF2-40B4-BE49-F238E27FC236}">
                <a16:creationId xmlns:a16="http://schemas.microsoft.com/office/drawing/2014/main" id="{934F3BDB-07C5-494A-99FC-A377039BDFFC}"/>
              </a:ext>
            </a:extLst>
          </p:cNvPr>
          <p:cNvSpPr txBox="1">
            <a:spLocks noChangeArrowheads="1"/>
          </p:cNvSpPr>
          <p:nvPr/>
        </p:nvSpPr>
        <p:spPr bwMode="auto">
          <a:xfrm>
            <a:off x="592215" y="1445144"/>
            <a:ext cx="19847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1400" dirty="0">
                <a:solidFill>
                  <a:srgbClr val="184972"/>
                </a:solidFill>
                <a:latin typeface="黑体" panose="02010609060101010101" pitchFamily="49" charset="-122"/>
                <a:ea typeface="黑体" panose="02010609060101010101" pitchFamily="49" charset="-122"/>
              </a:rPr>
              <a:t>2.</a:t>
            </a:r>
            <a:r>
              <a:rPr lang="zh-CN" altLang="en-US" sz="1400" dirty="0">
                <a:solidFill>
                  <a:srgbClr val="184972"/>
                </a:solidFill>
                <a:latin typeface="黑体" panose="02010609060101010101" pitchFamily="49" charset="-122"/>
                <a:ea typeface="黑体" panose="02010609060101010101" pitchFamily="49" charset="-122"/>
              </a:rPr>
              <a:t>径向柱塞式液压马达</a:t>
            </a:r>
          </a:p>
        </p:txBody>
      </p:sp>
      <p:sp>
        <p:nvSpPr>
          <p:cNvPr id="16" name="圆角矩形 6">
            <a:extLst>
              <a:ext uri="{FF2B5EF4-FFF2-40B4-BE49-F238E27FC236}">
                <a16:creationId xmlns:a16="http://schemas.microsoft.com/office/drawing/2014/main" id="{429E9608-09C8-4195-A08A-A08FF184FB54}"/>
              </a:ext>
            </a:extLst>
          </p:cNvPr>
          <p:cNvSpPr/>
          <p:nvPr/>
        </p:nvSpPr>
        <p:spPr>
          <a:xfrm>
            <a:off x="5665439" y="1594222"/>
            <a:ext cx="3040406" cy="26497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3D45E31C-3E5A-44DE-A6D5-35A3AC0C89AF}"/>
              </a:ext>
            </a:extLst>
          </p:cNvPr>
          <p:cNvSpPr/>
          <p:nvPr/>
        </p:nvSpPr>
        <p:spPr>
          <a:xfrm>
            <a:off x="5832057" y="3611108"/>
            <a:ext cx="2874505" cy="230832"/>
          </a:xfrm>
          <a:prstGeom prst="rect">
            <a:avLst/>
          </a:prstGeom>
        </p:spPr>
        <p:txBody>
          <a:bodyPr wrap="none">
            <a:spAutoFit/>
          </a:bodyPr>
          <a:lstStyle/>
          <a:p>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4-22</a:t>
            </a:r>
            <a:r>
              <a:rPr lang="zh-CN" altLang="zh-CN" sz="900" dirty="0">
                <a:solidFill>
                  <a:srgbClr val="000000"/>
                </a:solidFill>
                <a:latin typeface="NEU-BZ-S92"/>
                <a:ea typeface="方正书宋_GBK"/>
                <a:cs typeface="Times New Roman" panose="02020603050405020304" pitchFamily="18" charset="0"/>
              </a:rPr>
              <a:t>　多作用内曲线径向柱塞液压马达结构原理图</a:t>
            </a:r>
            <a:endParaRPr lang="zh-CN" altLang="en-US" dirty="0"/>
          </a:p>
        </p:txBody>
      </p:sp>
      <p:sp>
        <p:nvSpPr>
          <p:cNvPr id="18" name="矩形 17">
            <a:extLst>
              <a:ext uri="{FF2B5EF4-FFF2-40B4-BE49-F238E27FC236}">
                <a16:creationId xmlns:a16="http://schemas.microsoft.com/office/drawing/2014/main" id="{6CB3C419-20AB-4CE3-B7C2-29CA910253FB}"/>
              </a:ext>
            </a:extLst>
          </p:cNvPr>
          <p:cNvSpPr/>
          <p:nvPr/>
        </p:nvSpPr>
        <p:spPr>
          <a:xfrm>
            <a:off x="4907387" y="3838350"/>
            <a:ext cx="4572000" cy="369332"/>
          </a:xfrm>
          <a:prstGeom prst="rect">
            <a:avLst/>
          </a:prstGeom>
        </p:spPr>
        <p:txBody>
          <a:bodyPr>
            <a:spAutoFit/>
          </a:bodyPr>
          <a:lstStyle/>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1—</a:t>
            </a:r>
            <a:r>
              <a:rPr lang="zh-CN" altLang="zh-CN" sz="800" dirty="0">
                <a:solidFill>
                  <a:srgbClr val="000000"/>
                </a:solidFill>
                <a:latin typeface="NEU-BZ-S92"/>
                <a:ea typeface="方正书宋_GBK"/>
                <a:cs typeface="Times New Roman" panose="02020603050405020304" pitchFamily="18" charset="0"/>
              </a:rPr>
              <a:t>缸体　</a:t>
            </a:r>
            <a:r>
              <a:rPr lang="en-US" altLang="zh-CN" sz="800" dirty="0">
                <a:solidFill>
                  <a:srgbClr val="000000"/>
                </a:solidFill>
                <a:latin typeface="NEU-BZ-S92"/>
                <a:ea typeface="方正书宋_GBK"/>
                <a:cs typeface="Times New Roman" panose="02020603050405020304" pitchFamily="18" charset="0"/>
              </a:rPr>
              <a:t>2—</a:t>
            </a:r>
            <a:r>
              <a:rPr lang="zh-CN" altLang="zh-CN" sz="800" dirty="0">
                <a:solidFill>
                  <a:srgbClr val="000000"/>
                </a:solidFill>
                <a:latin typeface="NEU-BZ-S92"/>
                <a:ea typeface="方正书宋_GBK"/>
                <a:cs typeface="Times New Roman" panose="02020603050405020304" pitchFamily="18" charset="0"/>
              </a:rPr>
              <a:t>配油轴　</a:t>
            </a:r>
            <a:r>
              <a:rPr lang="en-US" altLang="zh-CN" sz="800" dirty="0">
                <a:solidFill>
                  <a:srgbClr val="000000"/>
                </a:solidFill>
                <a:latin typeface="NEU-BZ-S92"/>
                <a:ea typeface="方正书宋_GBK"/>
                <a:cs typeface="Times New Roman" panose="02020603050405020304" pitchFamily="18" charset="0"/>
              </a:rPr>
              <a:t>3—</a:t>
            </a:r>
            <a:r>
              <a:rPr lang="zh-CN" altLang="zh-CN" sz="800" dirty="0">
                <a:solidFill>
                  <a:srgbClr val="000000"/>
                </a:solidFill>
                <a:latin typeface="NEU-BZ-S92"/>
                <a:ea typeface="方正书宋_GBK"/>
                <a:cs typeface="Times New Roman" panose="02020603050405020304" pitchFamily="18" charset="0"/>
              </a:rPr>
              <a:t>柱塞　</a:t>
            </a:r>
            <a:r>
              <a:rPr lang="en-US" altLang="zh-CN" sz="800" dirty="0">
                <a:solidFill>
                  <a:srgbClr val="000000"/>
                </a:solidFill>
                <a:latin typeface="NEU-BZ-S92"/>
                <a:ea typeface="方正书宋_GBK"/>
                <a:cs typeface="Times New Roman" panose="02020603050405020304" pitchFamily="18" charset="0"/>
              </a:rPr>
              <a:t>4—</a:t>
            </a:r>
            <a:r>
              <a:rPr lang="zh-CN" altLang="zh-CN" sz="800" dirty="0">
                <a:solidFill>
                  <a:srgbClr val="000000"/>
                </a:solidFill>
                <a:latin typeface="NEU-BZ-S92"/>
                <a:ea typeface="方正书宋_GBK"/>
                <a:cs typeface="Times New Roman" panose="02020603050405020304" pitchFamily="18" charset="0"/>
              </a:rPr>
              <a:t>横梁</a:t>
            </a:r>
            <a:endParaRPr lang="zh-CN" altLang="zh-CN" sz="1050" dirty="0">
              <a:solidFill>
                <a:srgbClr val="000000"/>
              </a:solidFill>
              <a:latin typeface="NEU-BZ-S92"/>
              <a:ea typeface="方正书宋_GBK"/>
              <a:cs typeface="Times New Roman" panose="02020603050405020304" pitchFamily="18" charset="0"/>
            </a:endParaRPr>
          </a:p>
          <a:p>
            <a:r>
              <a:rPr lang="en-US" altLang="zh-CN" sz="800" dirty="0">
                <a:solidFill>
                  <a:srgbClr val="000000"/>
                </a:solidFill>
                <a:latin typeface="NEU-BZ-S92"/>
                <a:ea typeface="方正书宋_GBK"/>
                <a:cs typeface="Times New Roman" panose="02020603050405020304" pitchFamily="18" charset="0"/>
              </a:rPr>
              <a:t>                                                                       5—</a:t>
            </a:r>
            <a:r>
              <a:rPr lang="zh-CN" altLang="zh-CN" sz="800" dirty="0">
                <a:solidFill>
                  <a:srgbClr val="000000"/>
                </a:solidFill>
                <a:latin typeface="NEU-BZ-S92"/>
                <a:ea typeface="方正书宋_GBK"/>
                <a:cs typeface="Times New Roman" panose="02020603050405020304" pitchFamily="18" charset="0"/>
              </a:rPr>
              <a:t>衬套　</a:t>
            </a:r>
            <a:r>
              <a:rPr lang="en-US" altLang="zh-CN" sz="800" dirty="0">
                <a:solidFill>
                  <a:srgbClr val="000000"/>
                </a:solidFill>
                <a:latin typeface="NEU-BZ-S92"/>
                <a:ea typeface="方正书宋_GBK"/>
                <a:cs typeface="Times New Roman" panose="02020603050405020304" pitchFamily="18" charset="0"/>
              </a:rPr>
              <a:t>6—</a:t>
            </a:r>
            <a:r>
              <a:rPr lang="zh-CN" altLang="zh-CN" sz="800" dirty="0">
                <a:solidFill>
                  <a:srgbClr val="000000"/>
                </a:solidFill>
                <a:latin typeface="NEU-BZ-S92"/>
                <a:ea typeface="方正书宋_GBK"/>
                <a:cs typeface="Times New Roman" panose="02020603050405020304" pitchFamily="18" charset="0"/>
              </a:rPr>
              <a:t>滚轮　</a:t>
            </a:r>
            <a:r>
              <a:rPr lang="en-US" altLang="zh-CN" sz="800" dirty="0">
                <a:solidFill>
                  <a:srgbClr val="000000"/>
                </a:solidFill>
                <a:latin typeface="NEU-BZ-S92"/>
                <a:ea typeface="方正书宋_GBK"/>
                <a:cs typeface="Times New Roman" panose="02020603050405020304" pitchFamily="18" charset="0"/>
              </a:rPr>
              <a:t>7—</a:t>
            </a:r>
            <a:r>
              <a:rPr lang="zh-CN" altLang="zh-CN" sz="800" dirty="0">
                <a:solidFill>
                  <a:srgbClr val="000000"/>
                </a:solidFill>
                <a:latin typeface="NEU-BZ-S92"/>
                <a:ea typeface="方正书宋_GBK"/>
                <a:cs typeface="Times New Roman" panose="02020603050405020304" pitchFamily="18" charset="0"/>
              </a:rPr>
              <a:t>定子</a:t>
            </a:r>
            <a:endParaRPr lang="zh-CN" altLang="en-US" dirty="0"/>
          </a:p>
        </p:txBody>
      </p:sp>
      <p:sp>
        <p:nvSpPr>
          <p:cNvPr id="20" name="矩形 19">
            <a:extLst>
              <a:ext uri="{FF2B5EF4-FFF2-40B4-BE49-F238E27FC236}">
                <a16:creationId xmlns:a16="http://schemas.microsoft.com/office/drawing/2014/main" id="{318A28D6-33A0-4B2C-A811-B86BA726D83D}"/>
              </a:ext>
            </a:extLst>
          </p:cNvPr>
          <p:cNvSpPr/>
          <p:nvPr/>
        </p:nvSpPr>
        <p:spPr>
          <a:xfrm>
            <a:off x="332065" y="1861994"/>
            <a:ext cx="5160454" cy="1708160"/>
          </a:xfrm>
          <a:prstGeom prst="rect">
            <a:avLst/>
          </a:prstGeom>
        </p:spPr>
        <p:txBody>
          <a:bodyPr wrap="square">
            <a:spAutoFit/>
          </a:bodyPr>
          <a:lstStyle/>
          <a:p>
            <a:r>
              <a:rPr lang="zh-CN" altLang="zh-CN" sz="1050" dirty="0">
                <a:solidFill>
                  <a:srgbClr val="000000"/>
                </a:solidFill>
                <a:latin typeface="NEU-BZ-S92"/>
                <a:ea typeface="方正书宋_GBK"/>
                <a:cs typeface="Times New Roman" panose="02020603050405020304" pitchFamily="18" charset="0"/>
              </a:rPr>
              <a:t>图</a:t>
            </a:r>
            <a:r>
              <a:rPr lang="en-US" altLang="zh-CN" sz="1050" dirty="0">
                <a:solidFill>
                  <a:srgbClr val="000000"/>
                </a:solidFill>
                <a:latin typeface="NEU-BZ-S92"/>
                <a:ea typeface="方正书宋_GBK"/>
                <a:cs typeface="Times New Roman" panose="02020603050405020304" pitchFamily="18" charset="0"/>
              </a:rPr>
              <a:t>4-22</a:t>
            </a:r>
            <a:r>
              <a:rPr lang="zh-CN" altLang="zh-CN" sz="1050" dirty="0">
                <a:solidFill>
                  <a:srgbClr val="000000"/>
                </a:solidFill>
                <a:latin typeface="NEU-BZ-S92"/>
                <a:ea typeface="方正书宋_GBK"/>
                <a:cs typeface="Times New Roman" panose="02020603050405020304" pitchFamily="18" charset="0"/>
              </a:rPr>
              <a:t>所示为多作用内曲线径向柱塞液压马达的结构原理图。</a:t>
            </a:r>
            <a:endParaRPr lang="en-US" altLang="zh-CN" sz="1050" dirty="0">
              <a:solidFill>
                <a:srgbClr val="000000"/>
              </a:solidFill>
              <a:latin typeface="NEU-BZ-S92"/>
              <a:ea typeface="方正书宋_GBK"/>
              <a:cs typeface="Times New Roman" panose="02020603050405020304" pitchFamily="18" charset="0"/>
            </a:endParaRPr>
          </a:p>
          <a:p>
            <a:pPr algn="just">
              <a:lnSpc>
                <a:spcPct val="150000"/>
              </a:lnSpc>
            </a:pPr>
            <a:r>
              <a:rPr lang="zh-CN" altLang="zh-CN" sz="1050" dirty="0">
                <a:solidFill>
                  <a:srgbClr val="000000"/>
                </a:solidFill>
                <a:latin typeface="NEU-BZ-S92"/>
                <a:ea typeface="方正书宋_GBK"/>
                <a:cs typeface="Times New Roman" panose="02020603050405020304" pitchFamily="18" charset="0"/>
              </a:rPr>
              <a:t>马达的配油轴</a:t>
            </a:r>
            <a:r>
              <a:rPr lang="en-US" altLang="zh-CN" sz="1050" dirty="0">
                <a:solidFill>
                  <a:srgbClr val="000000"/>
                </a:solidFill>
                <a:latin typeface="NEU-BZ-S92"/>
                <a:ea typeface="方正书宋_GBK"/>
                <a:cs typeface="Times New Roman" panose="02020603050405020304" pitchFamily="18" charset="0"/>
              </a:rPr>
              <a:t>2</a:t>
            </a:r>
            <a:r>
              <a:rPr lang="zh-CN" altLang="zh-CN" sz="1050" dirty="0">
                <a:solidFill>
                  <a:srgbClr val="000000"/>
                </a:solidFill>
                <a:latin typeface="NEU-BZ-S92"/>
                <a:ea typeface="方正书宋_GBK"/>
                <a:cs typeface="Times New Roman" panose="02020603050405020304" pitchFamily="18" charset="0"/>
              </a:rPr>
              <a:t>是固定的</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其上有进油口和排油口。压力油经配油窗口穿过衬套</a:t>
            </a:r>
            <a:r>
              <a:rPr lang="en-US" altLang="zh-CN" sz="1050" dirty="0">
                <a:solidFill>
                  <a:srgbClr val="000000"/>
                </a:solidFill>
                <a:latin typeface="NEU-BZ-S92"/>
                <a:ea typeface="方正书宋_GBK"/>
                <a:cs typeface="Times New Roman" panose="02020603050405020304" pitchFamily="18" charset="0"/>
              </a:rPr>
              <a:t>5</a:t>
            </a:r>
            <a:r>
              <a:rPr lang="zh-CN" altLang="zh-CN" sz="1050" dirty="0">
                <a:solidFill>
                  <a:srgbClr val="000000"/>
                </a:solidFill>
                <a:latin typeface="NEU-BZ-S92"/>
                <a:ea typeface="方正书宋_GBK"/>
                <a:cs typeface="Times New Roman" panose="02020603050405020304" pitchFamily="18" charset="0"/>
              </a:rPr>
              <a:t>进入缸体</a:t>
            </a:r>
            <a:r>
              <a:rPr lang="en-US" altLang="zh-CN" sz="1050" dirty="0">
                <a:solidFill>
                  <a:srgbClr val="000000"/>
                </a:solidFill>
                <a:latin typeface="NEU-BZ-S92"/>
                <a:ea typeface="方正书宋_GBK"/>
                <a:cs typeface="Times New Roman" panose="02020603050405020304" pitchFamily="18" charset="0"/>
              </a:rPr>
              <a:t>1</a:t>
            </a:r>
            <a:r>
              <a:rPr lang="zh-CN" altLang="zh-CN" sz="1050" dirty="0">
                <a:solidFill>
                  <a:srgbClr val="000000"/>
                </a:solidFill>
                <a:latin typeface="NEU-BZ-S92"/>
                <a:ea typeface="方正书宋_GBK"/>
                <a:cs typeface="Times New Roman" panose="02020603050405020304" pitchFamily="18" charset="0"/>
              </a:rPr>
              <a:t>的柱塞孔中</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并作用于柱塞</a:t>
            </a:r>
            <a:r>
              <a:rPr lang="en-US" altLang="zh-CN" sz="1050" dirty="0">
                <a:solidFill>
                  <a:srgbClr val="000000"/>
                </a:solidFill>
                <a:latin typeface="NEU-BZ-S92"/>
                <a:ea typeface="方正书宋_GBK"/>
                <a:cs typeface="Times New Roman" panose="02020603050405020304" pitchFamily="18" charset="0"/>
              </a:rPr>
              <a:t>3</a:t>
            </a:r>
            <a:r>
              <a:rPr lang="zh-CN" altLang="zh-CN" sz="1050" dirty="0">
                <a:solidFill>
                  <a:srgbClr val="000000"/>
                </a:solidFill>
                <a:latin typeface="NEU-BZ-S92"/>
                <a:ea typeface="方正书宋_GBK"/>
                <a:cs typeface="Times New Roman" panose="02020603050405020304" pitchFamily="18" charset="0"/>
              </a:rPr>
              <a:t>的底部</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柱塞</a:t>
            </a:r>
            <a:r>
              <a:rPr lang="en-US" altLang="zh-CN" sz="1050" dirty="0">
                <a:solidFill>
                  <a:srgbClr val="000000"/>
                </a:solidFill>
                <a:latin typeface="NEU-BZ-S92"/>
                <a:ea typeface="方正书宋_GBK"/>
                <a:cs typeface="Times New Roman" panose="02020603050405020304" pitchFamily="18" charset="0"/>
              </a:rPr>
              <a:t>3</a:t>
            </a:r>
            <a:r>
              <a:rPr lang="zh-CN" altLang="zh-CN" sz="1050" dirty="0">
                <a:solidFill>
                  <a:srgbClr val="000000"/>
                </a:solidFill>
                <a:latin typeface="NEU-BZ-S92"/>
                <a:ea typeface="方正书宋_GBK"/>
                <a:cs typeface="Times New Roman" panose="02020603050405020304" pitchFamily="18" charset="0"/>
              </a:rPr>
              <a:t>与横梁</a:t>
            </a:r>
            <a:r>
              <a:rPr lang="en-US" altLang="zh-CN" sz="1050" dirty="0">
                <a:solidFill>
                  <a:srgbClr val="000000"/>
                </a:solidFill>
                <a:latin typeface="NEU-BZ-S92"/>
                <a:ea typeface="方正书宋_GBK"/>
                <a:cs typeface="Times New Roman" panose="02020603050405020304" pitchFamily="18" charset="0"/>
              </a:rPr>
              <a:t>4</a:t>
            </a:r>
            <a:r>
              <a:rPr lang="zh-CN" altLang="zh-CN" sz="1050" dirty="0">
                <a:solidFill>
                  <a:srgbClr val="000000"/>
                </a:solidFill>
                <a:latin typeface="NEU-BZ-S92"/>
                <a:ea typeface="方正书宋_GBK"/>
                <a:cs typeface="Times New Roman" panose="02020603050405020304" pitchFamily="18" charset="0"/>
              </a:rPr>
              <a:t>之间无刚性连接</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在液压力的作用下</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柱塞</a:t>
            </a:r>
            <a:r>
              <a:rPr lang="en-US" altLang="zh-CN" sz="1050" dirty="0">
                <a:solidFill>
                  <a:srgbClr val="000000"/>
                </a:solidFill>
                <a:latin typeface="NEU-BZ-S92"/>
                <a:ea typeface="方正书宋_GBK"/>
                <a:cs typeface="Times New Roman" panose="02020603050405020304" pitchFamily="18" charset="0"/>
              </a:rPr>
              <a:t>3</a:t>
            </a:r>
            <a:r>
              <a:rPr lang="zh-CN" altLang="zh-CN" sz="1050" dirty="0">
                <a:solidFill>
                  <a:srgbClr val="000000"/>
                </a:solidFill>
                <a:latin typeface="NEU-BZ-S92"/>
                <a:ea typeface="方正书宋_GBK"/>
                <a:cs typeface="Times New Roman" panose="02020603050405020304" pitchFamily="18" charset="0"/>
              </a:rPr>
              <a:t>的顶部球面与横梁</a:t>
            </a:r>
            <a:r>
              <a:rPr lang="en-US" altLang="zh-CN" sz="1050" dirty="0">
                <a:solidFill>
                  <a:srgbClr val="000000"/>
                </a:solidFill>
                <a:latin typeface="NEU-BZ-S92"/>
                <a:ea typeface="方正书宋_GBK"/>
                <a:cs typeface="Times New Roman" panose="02020603050405020304" pitchFamily="18" charset="0"/>
              </a:rPr>
              <a:t>4</a:t>
            </a:r>
            <a:r>
              <a:rPr lang="zh-CN" altLang="zh-CN" sz="1050" dirty="0">
                <a:solidFill>
                  <a:srgbClr val="000000"/>
                </a:solidFill>
                <a:latin typeface="NEU-BZ-S92"/>
                <a:ea typeface="方正书宋_GBK"/>
                <a:cs typeface="Times New Roman" panose="02020603050405020304" pitchFamily="18" charset="0"/>
              </a:rPr>
              <a:t>的底部相接触</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从而使横梁</a:t>
            </a:r>
            <a:r>
              <a:rPr lang="en-US" altLang="zh-CN" sz="1050" dirty="0">
                <a:solidFill>
                  <a:srgbClr val="000000"/>
                </a:solidFill>
                <a:latin typeface="NEU-BZ-S92"/>
                <a:ea typeface="方正书宋_GBK"/>
                <a:cs typeface="Times New Roman" panose="02020603050405020304" pitchFamily="18" charset="0"/>
              </a:rPr>
              <a:t>4</a:t>
            </a:r>
            <a:r>
              <a:rPr lang="zh-CN" altLang="zh-CN" sz="1050" dirty="0">
                <a:solidFill>
                  <a:srgbClr val="000000"/>
                </a:solidFill>
                <a:latin typeface="NEU-BZ-S92"/>
                <a:ea typeface="方正书宋_GBK"/>
                <a:cs typeface="Times New Roman" panose="02020603050405020304" pitchFamily="18" charset="0"/>
              </a:rPr>
              <a:t>两端的滚轮</a:t>
            </a:r>
            <a:r>
              <a:rPr lang="en-US" altLang="zh-CN" sz="1050" dirty="0">
                <a:solidFill>
                  <a:srgbClr val="000000"/>
                </a:solidFill>
                <a:latin typeface="NEU-BZ-S92"/>
                <a:ea typeface="方正书宋_GBK"/>
                <a:cs typeface="Times New Roman" panose="02020603050405020304" pitchFamily="18" charset="0"/>
              </a:rPr>
              <a:t>6</a:t>
            </a:r>
            <a:r>
              <a:rPr lang="zh-CN" altLang="zh-CN" sz="1050" dirty="0">
                <a:solidFill>
                  <a:srgbClr val="000000"/>
                </a:solidFill>
                <a:latin typeface="NEU-BZ-S92"/>
                <a:ea typeface="方正书宋_GBK"/>
                <a:cs typeface="Times New Roman" panose="02020603050405020304" pitchFamily="18" charset="0"/>
              </a:rPr>
              <a:t>压向定子</a:t>
            </a:r>
            <a:r>
              <a:rPr lang="en-US" altLang="zh-CN" sz="1050" dirty="0">
                <a:solidFill>
                  <a:srgbClr val="000000"/>
                </a:solidFill>
                <a:latin typeface="NEU-BZ-S92"/>
                <a:ea typeface="方正书宋_GBK"/>
                <a:cs typeface="Times New Roman" panose="02020603050405020304" pitchFamily="18" charset="0"/>
              </a:rPr>
              <a:t>7</a:t>
            </a:r>
            <a:r>
              <a:rPr lang="zh-CN" altLang="zh-CN" sz="1050" dirty="0">
                <a:solidFill>
                  <a:srgbClr val="000000"/>
                </a:solidFill>
                <a:latin typeface="NEU-BZ-S92"/>
                <a:ea typeface="方正书宋_GBK"/>
                <a:cs typeface="Times New Roman" panose="02020603050405020304" pitchFamily="18" charset="0"/>
              </a:rPr>
              <a:t>的内壁。定子内壁在与滚轮接触处的反作用力</a:t>
            </a:r>
            <a:r>
              <a:rPr lang="en-US" altLang="zh-CN" sz="1050" i="1" dirty="0">
                <a:solidFill>
                  <a:srgbClr val="000000"/>
                </a:solidFill>
                <a:latin typeface="NEU-BZ-S92"/>
                <a:ea typeface="方正书宋_GBK"/>
                <a:cs typeface="Times New Roman" panose="02020603050405020304" pitchFamily="18" charset="0"/>
              </a:rPr>
              <a:t>N</a:t>
            </a:r>
            <a:r>
              <a:rPr lang="zh-CN" altLang="zh-CN" sz="1050" dirty="0">
                <a:solidFill>
                  <a:srgbClr val="000000"/>
                </a:solidFill>
                <a:latin typeface="NEU-BZ-S92"/>
                <a:ea typeface="方正书宋_GBK"/>
                <a:cs typeface="Times New Roman" panose="02020603050405020304" pitchFamily="18" charset="0"/>
              </a:rPr>
              <a:t>的周向分力</a:t>
            </a:r>
            <a:r>
              <a:rPr lang="en-US" altLang="zh-CN" sz="1050" i="1" dirty="0">
                <a:solidFill>
                  <a:srgbClr val="000000"/>
                </a:solidFill>
                <a:latin typeface="NEU-BZ-S92"/>
                <a:ea typeface="方正书宋_GBK"/>
                <a:cs typeface="Times New Roman" panose="02020603050405020304" pitchFamily="18" charset="0"/>
              </a:rPr>
              <a:t>F</a:t>
            </a:r>
            <a:r>
              <a:rPr lang="zh-CN" altLang="zh-CN" sz="1050" dirty="0">
                <a:solidFill>
                  <a:srgbClr val="000000"/>
                </a:solidFill>
                <a:latin typeface="NEU-BZ-S92"/>
                <a:ea typeface="方正书宋_GBK"/>
                <a:cs typeface="Times New Roman" panose="02020603050405020304" pitchFamily="18" charset="0"/>
              </a:rPr>
              <a:t>对缸体产生转矩</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使缸体及与其刚性连接的主轴转动</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而径向分力</a:t>
            </a:r>
            <a:r>
              <a:rPr lang="en-US" altLang="zh-CN" sz="1050" i="1" dirty="0">
                <a:solidFill>
                  <a:srgbClr val="000000"/>
                </a:solidFill>
                <a:latin typeface="NEU-BZ-S92"/>
                <a:ea typeface="方正书宋_GBK"/>
                <a:cs typeface="Times New Roman" panose="02020603050405020304" pitchFamily="18" charset="0"/>
              </a:rPr>
              <a:t>P</a:t>
            </a:r>
            <a:r>
              <a:rPr lang="zh-CN" altLang="zh-CN" sz="1050" dirty="0">
                <a:solidFill>
                  <a:srgbClr val="000000"/>
                </a:solidFill>
                <a:latin typeface="NEU-BZ-S92"/>
                <a:ea typeface="方正书宋_GBK"/>
                <a:cs typeface="Times New Roman" panose="02020603050405020304" pitchFamily="18" charset="0"/>
              </a:rPr>
              <a:t>则与柱塞底部的液压力相平衡。由于定子内壁由多段曲面构成</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滚轮每经过一段曲面</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柱塞往复运动一次</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也即马达作用一次</a:t>
            </a:r>
            <a:r>
              <a:rPr lang="en-US" altLang="zh-CN" sz="1050" dirty="0">
                <a:solidFill>
                  <a:srgbClr val="000000"/>
                </a:solidFill>
                <a:latin typeface="方正书宋_GBK"/>
                <a:cs typeface="Times New Roman" panose="02020603050405020304" pitchFamily="18" charset="0"/>
              </a:rPr>
              <a:t>,</a:t>
            </a:r>
            <a:r>
              <a:rPr lang="zh-CN" altLang="zh-CN" sz="1050" dirty="0">
                <a:solidFill>
                  <a:srgbClr val="000000"/>
                </a:solidFill>
                <a:latin typeface="NEU-BZ-S92"/>
                <a:ea typeface="方正书宋_GBK"/>
                <a:cs typeface="Times New Roman" panose="02020603050405020304" pitchFamily="18" charset="0"/>
              </a:rPr>
              <a:t>故称多作用式。</a:t>
            </a:r>
            <a:endParaRPr lang="zh-CN" altLang="en-US" dirty="0"/>
          </a:p>
        </p:txBody>
      </p:sp>
      <p:sp>
        <p:nvSpPr>
          <p:cNvPr id="22" name="矩形 21">
            <a:extLst>
              <a:ext uri="{FF2B5EF4-FFF2-40B4-BE49-F238E27FC236}">
                <a16:creationId xmlns:a16="http://schemas.microsoft.com/office/drawing/2014/main" id="{0A481DF8-0438-4F22-AC16-534D3F9876A0}"/>
              </a:ext>
            </a:extLst>
          </p:cNvPr>
          <p:cNvSpPr/>
          <p:nvPr/>
        </p:nvSpPr>
        <p:spPr>
          <a:xfrm>
            <a:off x="332065" y="3613883"/>
            <a:ext cx="2723823" cy="261610"/>
          </a:xfrm>
          <a:prstGeom prst="rect">
            <a:avLst/>
          </a:prstGeom>
        </p:spPr>
        <p:txBody>
          <a:bodyPr wrap="none">
            <a:spAutoFit/>
          </a:bodyPr>
          <a:lstStyle/>
          <a:p>
            <a:r>
              <a:rPr lang="zh-CN" altLang="zh-CN" sz="1100" b="1" dirty="0">
                <a:solidFill>
                  <a:srgbClr val="000000"/>
                </a:solidFill>
                <a:latin typeface="+mn-ea"/>
                <a:cs typeface="Times New Roman" panose="02020603050405020304" pitchFamily="18" charset="0"/>
              </a:rPr>
              <a:t>多作用内曲线径向柱塞液压马达的排量为</a:t>
            </a:r>
            <a:endParaRPr lang="zh-CN" altLang="en-US" sz="2000" b="1" dirty="0">
              <a:latin typeface="+mn-ea"/>
            </a:endParaRPr>
          </a:p>
        </p:txBody>
      </p:sp>
      <mc:AlternateContent xmlns:mc="http://schemas.openxmlformats.org/markup-compatibility/2006" xmlns:a14="http://schemas.microsoft.com/office/drawing/2010/main">
        <mc:Choice Requires="a14">
          <p:sp>
            <p:nvSpPr>
              <p:cNvPr id="23" name="矩形 22">
                <a:extLst>
                  <a:ext uri="{FF2B5EF4-FFF2-40B4-BE49-F238E27FC236}">
                    <a16:creationId xmlns:a16="http://schemas.microsoft.com/office/drawing/2014/main" id="{64BEF8E2-A1CA-4822-9F90-C2AF79D9D68C}"/>
                  </a:ext>
                </a:extLst>
              </p:cNvPr>
              <p:cNvSpPr/>
              <p:nvPr/>
            </p:nvSpPr>
            <p:spPr>
              <a:xfrm>
                <a:off x="2967191" y="3512235"/>
                <a:ext cx="1962268" cy="51078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𝑉</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m:rPr>
                              <m:sty m:val="p"/>
                            </m:rPr>
                            <a:rPr lang="zh-CN" altLang="en-US" sz="1600" i="0">
                              <a:latin typeface="Cambria Math" panose="02040503050406030204" pitchFamily="18" charset="0"/>
                            </a:rPr>
                            <m:t>π</m:t>
                          </m:r>
                        </m:num>
                        <m:den>
                          <m:r>
                            <a:rPr lang="zh-CN" altLang="en-US" sz="1600" i="0">
                              <a:latin typeface="Cambria Math" panose="02040503050406030204" pitchFamily="18" charset="0"/>
                            </a:rPr>
                            <m:t>4</m:t>
                          </m:r>
                        </m:den>
                      </m:f>
                      <m:sSup>
                        <m:sSupPr>
                          <m:ctrlPr>
                            <a:rPr lang="zh-CN" altLang="en-US" sz="1600" i="1">
                              <a:latin typeface="Cambria Math" panose="02040503050406030204" pitchFamily="18" charset="0"/>
                            </a:rPr>
                          </m:ctrlPr>
                        </m:sSupPr>
                        <m:e>
                          <m:r>
                            <a:rPr lang="zh-CN" altLang="en-US" sz="1600" i="1">
                              <a:latin typeface="Cambria Math" panose="02040503050406030204" pitchFamily="18" charset="0"/>
                            </a:rPr>
                            <m:t>𝑑</m:t>
                          </m:r>
                        </m:e>
                        <m:sup>
                          <m:r>
                            <a:rPr lang="zh-CN" altLang="en-US" sz="1600" i="0">
                              <a:latin typeface="Cambria Math" panose="02040503050406030204" pitchFamily="18" charset="0"/>
                            </a:rPr>
                            <m:t>2</m:t>
                          </m:r>
                        </m:sup>
                      </m:sSup>
                      <m:r>
                        <a:rPr lang="zh-CN" altLang="en-US" sz="1600" i="1">
                          <a:latin typeface="Cambria Math" panose="02040503050406030204" pitchFamily="18" charset="0"/>
                        </a:rPr>
                        <m:t>𝑙𝑛𝑧</m:t>
                      </m:r>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28</m:t>
                      </m:r>
                      <m:r>
                        <m:rPr>
                          <m:nor/>
                        </m:rPr>
                        <a:rPr lang="zh-CN" altLang="en-US" sz="1600" i="1">
                          <a:latin typeface="Cambria Math" panose="02040503050406030204" pitchFamily="18" charset="0"/>
                        </a:rPr>
                        <m:t>)</m:t>
                      </m:r>
                    </m:oMath>
                  </m:oMathPara>
                </a14:m>
                <a:endParaRPr lang="zh-CN" altLang="en-US" sz="1600" dirty="0"/>
              </a:p>
            </p:txBody>
          </p:sp>
        </mc:Choice>
        <mc:Fallback xmlns="">
          <p:sp>
            <p:nvSpPr>
              <p:cNvPr id="23" name="矩形 22">
                <a:extLst>
                  <a:ext uri="{FF2B5EF4-FFF2-40B4-BE49-F238E27FC236}">
                    <a16:creationId xmlns:a16="http://schemas.microsoft.com/office/drawing/2014/main" id="{64BEF8E2-A1CA-4822-9F90-C2AF79D9D68C}"/>
                  </a:ext>
                </a:extLst>
              </p:cNvPr>
              <p:cNvSpPr>
                <a:spLocks noRot="1" noChangeAspect="1" noMove="1" noResize="1" noEditPoints="1" noAdjustHandles="1" noChangeArrowheads="1" noChangeShapeType="1" noTextEdit="1"/>
              </p:cNvSpPr>
              <p:nvPr/>
            </p:nvSpPr>
            <p:spPr>
              <a:xfrm>
                <a:off x="2967191" y="3512235"/>
                <a:ext cx="1962268" cy="510781"/>
              </a:xfrm>
              <a:prstGeom prst="rect">
                <a:avLst/>
              </a:prstGeom>
              <a:blipFill>
                <a:blip r:embed="rId3"/>
                <a:stretch>
                  <a:fillRect b="-3571"/>
                </a:stretch>
              </a:blipFill>
            </p:spPr>
            <p:txBody>
              <a:bodyPr/>
              <a:lstStyle/>
              <a:p>
                <a:r>
                  <a:rPr lang="zh-CN" altLang="en-US">
                    <a:noFill/>
                  </a:rPr>
                  <a:t> </a:t>
                </a:r>
              </a:p>
            </p:txBody>
          </p:sp>
        </mc:Fallback>
      </mc:AlternateContent>
      <p:sp>
        <p:nvSpPr>
          <p:cNvPr id="25" name="矩形 24">
            <a:extLst>
              <a:ext uri="{FF2B5EF4-FFF2-40B4-BE49-F238E27FC236}">
                <a16:creationId xmlns:a16="http://schemas.microsoft.com/office/drawing/2014/main" id="{618B2C3A-18F8-4F4C-91FA-032AD816C4D9}"/>
              </a:ext>
            </a:extLst>
          </p:cNvPr>
          <p:cNvSpPr/>
          <p:nvPr/>
        </p:nvSpPr>
        <p:spPr>
          <a:xfrm>
            <a:off x="357459" y="3948019"/>
            <a:ext cx="4572000" cy="297517"/>
          </a:xfrm>
          <a:prstGeom prst="rect">
            <a:avLst/>
          </a:prstGeom>
        </p:spPr>
        <p:txBody>
          <a:bodyPr>
            <a:spAutoFit/>
          </a:bodyPr>
          <a:lstStyle/>
          <a:p>
            <a:pPr indent="266700">
              <a:lnSpc>
                <a:spcPts val="1575"/>
              </a:lnSpc>
              <a:spcAft>
                <a:spcPts val="0"/>
              </a:spcAft>
            </a:pPr>
            <a:r>
              <a:rPr lang="zh-CN" altLang="zh-CN" sz="1000" dirty="0">
                <a:solidFill>
                  <a:srgbClr val="FF0000"/>
                </a:solidFill>
                <a:latin typeface="NEU-BZ-S92"/>
                <a:ea typeface="方正书宋_GBK"/>
                <a:cs typeface="Times New Roman" panose="02020603050405020304" pitchFamily="18" charset="0"/>
              </a:rPr>
              <a:t>式中　</a:t>
            </a:r>
            <a:r>
              <a:rPr lang="en-US" altLang="zh-CN" sz="1000" i="1" dirty="0">
                <a:solidFill>
                  <a:srgbClr val="FF0000"/>
                </a:solidFill>
                <a:latin typeface="NEU-BZ-S92"/>
                <a:ea typeface="方正书宋_GBK"/>
                <a:cs typeface="Times New Roman" panose="02020603050405020304" pitchFamily="18" charset="0"/>
              </a:rPr>
              <a:t>d</a:t>
            </a:r>
            <a:r>
              <a:rPr lang="zh-CN" altLang="zh-CN" sz="1000" dirty="0">
                <a:solidFill>
                  <a:srgbClr val="FF0000"/>
                </a:solidFill>
                <a:latin typeface="NEU-BZ-S92"/>
                <a:ea typeface="方正书宋_GBK"/>
                <a:cs typeface="Times New Roman" panose="02020603050405020304" pitchFamily="18" charset="0"/>
              </a:rPr>
              <a:t>、</a:t>
            </a:r>
            <a:r>
              <a:rPr lang="en-US" altLang="zh-CN" sz="1000" i="1" dirty="0">
                <a:solidFill>
                  <a:srgbClr val="FF0000"/>
                </a:solidFill>
                <a:latin typeface="NEU-BZ-S92"/>
                <a:ea typeface="方正书宋_GBK"/>
                <a:cs typeface="Times New Roman" panose="02020603050405020304" pitchFamily="18" charset="0"/>
              </a:rPr>
              <a:t>l</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柱塞直径和行程</a:t>
            </a:r>
            <a:r>
              <a:rPr lang="en-US" altLang="zh-CN" sz="1000" dirty="0">
                <a:solidFill>
                  <a:srgbClr val="FF0000"/>
                </a:solidFill>
                <a:latin typeface="方正书宋_GBK"/>
                <a:ea typeface="方正书宋_GBK"/>
                <a:cs typeface="Times New Roman" panose="02020603050405020304" pitchFamily="18" charset="0"/>
              </a:rPr>
              <a:t>;</a:t>
            </a:r>
            <a:r>
              <a:rPr lang="en-US" altLang="zh-CN" sz="1000" dirty="0">
                <a:solidFill>
                  <a:srgbClr val="FF0000"/>
                </a:solidFill>
                <a:latin typeface="NEU-BZ-S92"/>
                <a:ea typeface="方正书宋_GBK"/>
                <a:cs typeface="Times New Roman" panose="02020603050405020304" pitchFamily="18" charset="0"/>
              </a:rPr>
              <a:t>  </a:t>
            </a:r>
            <a:r>
              <a:rPr lang="en-US" altLang="zh-CN" sz="1000" i="1" dirty="0">
                <a:solidFill>
                  <a:srgbClr val="FF0000"/>
                </a:solidFill>
                <a:latin typeface="NEU-BZ-S92"/>
                <a:ea typeface="方正书宋_GBK"/>
                <a:cs typeface="Times New Roman" panose="02020603050405020304" pitchFamily="18" charset="0"/>
              </a:rPr>
              <a:t>n</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定子内壁曲面段数</a:t>
            </a:r>
            <a:r>
              <a:rPr lang="en-US" altLang="zh-CN" sz="1000" dirty="0">
                <a:solidFill>
                  <a:srgbClr val="FF0000"/>
                </a:solidFill>
                <a:latin typeface="方正书宋_GBK"/>
                <a:ea typeface="方正书宋_GBK"/>
                <a:cs typeface="Times New Roman" panose="02020603050405020304" pitchFamily="18" charset="0"/>
              </a:rPr>
              <a:t>;</a:t>
            </a:r>
            <a:r>
              <a:rPr lang="en-US" altLang="zh-CN" sz="1000" dirty="0">
                <a:solidFill>
                  <a:srgbClr val="FF0000"/>
                </a:solidFill>
                <a:latin typeface="NEU-BZ-S92"/>
                <a:ea typeface="方正书宋_GBK"/>
                <a:cs typeface="Times New Roman" panose="02020603050405020304" pitchFamily="18" charset="0"/>
              </a:rPr>
              <a:t>  </a:t>
            </a:r>
            <a:r>
              <a:rPr lang="en-US" altLang="zh-CN" sz="1000" i="1" dirty="0">
                <a:solidFill>
                  <a:srgbClr val="FF0000"/>
                </a:solidFill>
                <a:latin typeface="NEU-BZ-S92"/>
                <a:ea typeface="方正书宋_GBK"/>
                <a:cs typeface="Times New Roman" panose="02020603050405020304" pitchFamily="18" charset="0"/>
              </a:rPr>
              <a:t>z</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柱塞数</a:t>
            </a:r>
            <a:endParaRPr lang="zh-CN" altLang="en-US" sz="1600" dirty="0">
              <a:solidFill>
                <a:srgbClr val="FF0000"/>
              </a:solidFill>
            </a:endParaRPr>
          </a:p>
        </p:txBody>
      </p:sp>
      <p:sp>
        <p:nvSpPr>
          <p:cNvPr id="27" name="矩形 26">
            <a:extLst>
              <a:ext uri="{FF2B5EF4-FFF2-40B4-BE49-F238E27FC236}">
                <a16:creationId xmlns:a16="http://schemas.microsoft.com/office/drawing/2014/main" id="{88AD5ABA-B079-4EC8-9E7B-535763A6F091}"/>
              </a:ext>
            </a:extLst>
          </p:cNvPr>
          <p:cNvSpPr/>
          <p:nvPr/>
        </p:nvSpPr>
        <p:spPr>
          <a:xfrm>
            <a:off x="1872270" y="4301054"/>
            <a:ext cx="4572000" cy="738664"/>
          </a:xfrm>
          <a:prstGeom prst="rect">
            <a:avLst/>
          </a:prstGeom>
        </p:spPr>
        <p:txBody>
          <a:bodyPr>
            <a:spAutoFit/>
          </a:bodyPr>
          <a:lstStyle/>
          <a:p>
            <a:pPr indent="266700" algn="ctr">
              <a:lnSpc>
                <a:spcPct val="150000"/>
              </a:lnSpc>
              <a:spcAft>
                <a:spcPts val="0"/>
              </a:spcAft>
            </a:pPr>
            <a:r>
              <a:rPr lang="zh-CN" altLang="zh-CN" sz="1400" dirty="0">
                <a:solidFill>
                  <a:srgbClr val="000000"/>
                </a:solidFill>
                <a:latin typeface="NEU-BZ-S92"/>
                <a:ea typeface="方正书宋_GBK"/>
                <a:cs typeface="Times New Roman" panose="02020603050405020304" pitchFamily="18" charset="0"/>
              </a:rPr>
              <a:t>这种液压马达的</a:t>
            </a:r>
            <a:r>
              <a:rPr lang="zh-CN" altLang="zh-CN" sz="1400" b="1" dirty="0">
                <a:solidFill>
                  <a:srgbClr val="FF0000"/>
                </a:solidFill>
                <a:latin typeface="NEU-BZ-S92"/>
                <a:ea typeface="方正书宋_GBK"/>
                <a:cs typeface="Times New Roman" panose="02020603050405020304" pitchFamily="18" charset="0"/>
              </a:rPr>
              <a:t>优点</a:t>
            </a:r>
            <a:r>
              <a:rPr lang="zh-CN" altLang="zh-CN" sz="1400" dirty="0">
                <a:solidFill>
                  <a:srgbClr val="000000"/>
                </a:solidFill>
                <a:latin typeface="NEU-BZ-S92"/>
                <a:ea typeface="方正书宋_GBK"/>
                <a:cs typeface="Times New Roman" panose="02020603050405020304" pitchFamily="18" charset="0"/>
              </a:rPr>
              <a:t>是输出转矩大</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转速低</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平稳性好。</a:t>
            </a:r>
            <a:endParaRPr lang="en-US" altLang="zh-CN" sz="1400" dirty="0">
              <a:solidFill>
                <a:srgbClr val="000000"/>
              </a:solidFill>
              <a:latin typeface="NEU-BZ-S92"/>
              <a:ea typeface="方正书宋_GBK"/>
              <a:cs typeface="Times New Roman" panose="02020603050405020304" pitchFamily="18" charset="0"/>
            </a:endParaRPr>
          </a:p>
          <a:p>
            <a:pPr indent="266700" algn="ctr">
              <a:lnSpc>
                <a:spcPct val="150000"/>
              </a:lnSpc>
              <a:spcAft>
                <a:spcPts val="0"/>
              </a:spcAft>
            </a:pPr>
            <a:r>
              <a:rPr lang="zh-CN" altLang="zh-CN" sz="1400" dirty="0">
                <a:solidFill>
                  <a:srgbClr val="000000"/>
                </a:solidFill>
                <a:latin typeface="NEU-BZ-S92"/>
                <a:ea typeface="方正书宋_GBK"/>
                <a:cs typeface="Times New Roman" panose="02020603050405020304" pitchFamily="18" charset="0"/>
              </a:rPr>
              <a:t>其</a:t>
            </a:r>
            <a:r>
              <a:rPr lang="zh-CN" altLang="zh-CN" sz="1400" b="1" dirty="0">
                <a:solidFill>
                  <a:srgbClr val="FF0000"/>
                </a:solidFill>
                <a:latin typeface="NEU-BZ-S92"/>
                <a:ea typeface="方正书宋_GBK"/>
                <a:cs typeface="Times New Roman" panose="02020603050405020304" pitchFamily="18" charset="0"/>
              </a:rPr>
              <a:t>缺点</a:t>
            </a:r>
            <a:r>
              <a:rPr lang="zh-CN" altLang="zh-CN" sz="1400" dirty="0">
                <a:solidFill>
                  <a:srgbClr val="000000"/>
                </a:solidFill>
                <a:latin typeface="NEU-BZ-S92"/>
                <a:ea typeface="方正书宋_GBK"/>
                <a:cs typeface="Times New Roman" panose="02020603050405020304" pitchFamily="18" charset="0"/>
              </a:rPr>
              <a:t>是配油轴磨损后不能补偿</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使效率下降。</a:t>
            </a:r>
            <a:endParaRPr lang="zh-CN" altLang="zh-CN" sz="1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37265532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1000"/>
                                        <p:tgtEl>
                                          <p:spTgt spid="17"/>
                                        </p:tgtEl>
                                      </p:cBhvr>
                                    </p:animEffect>
                                    <p:anim calcmode="lin" valueType="num">
                                      <p:cBhvr>
                                        <p:cTn id="13" dur="1000" fill="hold"/>
                                        <p:tgtEl>
                                          <p:spTgt spid="17"/>
                                        </p:tgtEl>
                                        <p:attrNameLst>
                                          <p:attrName>ppt_x</p:attrName>
                                        </p:attrNameLst>
                                      </p:cBhvr>
                                      <p:tavLst>
                                        <p:tav tm="0">
                                          <p:val>
                                            <p:strVal val="#ppt_x"/>
                                          </p:val>
                                        </p:tav>
                                        <p:tav tm="100000">
                                          <p:val>
                                            <p:strVal val="#ppt_x"/>
                                          </p:val>
                                        </p:tav>
                                      </p:tavLst>
                                    </p:anim>
                                    <p:anim calcmode="lin" valueType="num">
                                      <p:cBhvr>
                                        <p:cTn id="14" dur="1000" fill="hold"/>
                                        <p:tgtEl>
                                          <p:spTgt spid="1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1000"/>
                                        <p:tgtEl>
                                          <p:spTgt spid="4"/>
                                        </p:tgtEl>
                                      </p:cBhvr>
                                    </p:animEffect>
                                    <p:anim calcmode="lin" valueType="num">
                                      <p:cBhvr>
                                        <p:cTn id="23" dur="1000" fill="hold"/>
                                        <p:tgtEl>
                                          <p:spTgt spid="4"/>
                                        </p:tgtEl>
                                        <p:attrNameLst>
                                          <p:attrName>ppt_x</p:attrName>
                                        </p:attrNameLst>
                                      </p:cBhvr>
                                      <p:tavLst>
                                        <p:tav tm="0">
                                          <p:val>
                                            <p:strVal val="#ppt_x"/>
                                          </p:val>
                                        </p:tav>
                                        <p:tav tm="100000">
                                          <p:val>
                                            <p:strVal val="#ppt_x"/>
                                          </p:val>
                                        </p:tav>
                                      </p:tavLst>
                                    </p:anim>
                                    <p:anim calcmode="lin" valueType="num">
                                      <p:cBhvr>
                                        <p:cTn id="2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1000"/>
                                        <p:tgtEl>
                                          <p:spTgt spid="20"/>
                                        </p:tgtEl>
                                      </p:cBhvr>
                                    </p:animEffect>
                                    <p:anim calcmode="lin" valueType="num">
                                      <p:cBhvr>
                                        <p:cTn id="30" dur="1000" fill="hold"/>
                                        <p:tgtEl>
                                          <p:spTgt spid="20"/>
                                        </p:tgtEl>
                                        <p:attrNameLst>
                                          <p:attrName>ppt_x</p:attrName>
                                        </p:attrNameLst>
                                      </p:cBhvr>
                                      <p:tavLst>
                                        <p:tav tm="0">
                                          <p:val>
                                            <p:strVal val="#ppt_x"/>
                                          </p:val>
                                        </p:tav>
                                        <p:tav tm="100000">
                                          <p:val>
                                            <p:strVal val="#ppt_x"/>
                                          </p:val>
                                        </p:tav>
                                      </p:tavLst>
                                    </p:anim>
                                    <p:anim calcmode="lin" valueType="num">
                                      <p:cBhvr>
                                        <p:cTn id="31"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2">
                                            <p:txEl>
                                              <p:pRg st="0" end="0"/>
                                            </p:txEl>
                                          </p:spTgt>
                                        </p:tgtEl>
                                        <p:attrNameLst>
                                          <p:attrName>style.visibility</p:attrName>
                                        </p:attrNameLst>
                                      </p:cBhvr>
                                      <p:to>
                                        <p:strVal val="visible"/>
                                      </p:to>
                                    </p:set>
                                    <p:animEffect transition="in" filter="fade">
                                      <p:cBhvr>
                                        <p:cTn id="36" dur="500"/>
                                        <p:tgtEl>
                                          <p:spTgt spid="22">
                                            <p:txEl>
                                              <p:pRg st="0" end="0"/>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3"/>
                                        </p:tgtEl>
                                        <p:attrNameLst>
                                          <p:attrName>style.visibility</p:attrName>
                                        </p:attrNameLst>
                                      </p:cBhvr>
                                      <p:to>
                                        <p:strVal val="visible"/>
                                      </p:to>
                                    </p:set>
                                    <p:animEffect transition="in" filter="wipe(left)">
                                      <p:cBhvr>
                                        <p:cTn id="41" dur="500"/>
                                        <p:tgtEl>
                                          <p:spTgt spid="23"/>
                                        </p:tgtEl>
                                      </p:cBhvr>
                                    </p:animEffect>
                                  </p:childTnLst>
                                </p:cTn>
                              </p:par>
                            </p:childTnLst>
                          </p:cTn>
                        </p:par>
                      </p:childTnLst>
                    </p:cTn>
                  </p:par>
                  <p:par>
                    <p:cTn id="42" fill="hold">
                      <p:stCondLst>
                        <p:cond delay="indefinite"/>
                      </p:stCondLst>
                      <p:childTnLst>
                        <p:par>
                          <p:cTn id="43" fill="hold">
                            <p:stCondLst>
                              <p:cond delay="0"/>
                            </p:stCondLst>
                            <p:childTnLst>
                              <p:par>
                                <p:cTn id="44" presetID="53" presetClass="entr" presetSubtype="16" fill="hold" grpId="0" nodeType="clickEffect">
                                  <p:stCondLst>
                                    <p:cond delay="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6" presetClass="entr" presetSubtype="0" fill="hold" grpId="0" nodeType="click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wipe(down)">
                                      <p:cBhvr>
                                        <p:cTn id="53" dur="580">
                                          <p:stCondLst>
                                            <p:cond delay="0"/>
                                          </p:stCondLst>
                                        </p:cTn>
                                        <p:tgtEl>
                                          <p:spTgt spid="27"/>
                                        </p:tgtEl>
                                      </p:cBhvr>
                                    </p:animEffect>
                                    <p:anim calcmode="lin" valueType="num">
                                      <p:cBhvr>
                                        <p:cTn id="54" dur="1822"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55" dur="664"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56" dur="664" tmFilter="0, 0; 0.125,0.2665; 0.25,0.4; 0.375,0.465; 0.5,0.5;  0.625,0.535; 0.75,0.6; 0.875,0.7335; 1,1">
                                          <p:stCondLst>
                                            <p:cond delay="664"/>
                                          </p:stCondLst>
                                        </p:cTn>
                                        <p:tgtEl>
                                          <p:spTgt spid="27"/>
                                        </p:tgtEl>
                                        <p:attrNameLst>
                                          <p:attrName>ppt_y</p:attrName>
                                        </p:attrNameLst>
                                      </p:cBhvr>
                                      <p:tavLst>
                                        <p:tav tm="0" fmla="#ppt_y-sin(pi*$)/9">
                                          <p:val>
                                            <p:fltVal val="0"/>
                                          </p:val>
                                        </p:tav>
                                        <p:tav tm="100000">
                                          <p:val>
                                            <p:fltVal val="1"/>
                                          </p:val>
                                        </p:tav>
                                      </p:tavLst>
                                    </p:anim>
                                    <p:anim calcmode="lin" valueType="num">
                                      <p:cBhvr>
                                        <p:cTn id="57" dur="332" tmFilter="0, 0; 0.125,0.2665; 0.25,0.4; 0.375,0.465; 0.5,0.5;  0.625,0.535; 0.75,0.6; 0.875,0.7335; 1,1">
                                          <p:stCondLst>
                                            <p:cond delay="1324"/>
                                          </p:stCondLst>
                                        </p:cTn>
                                        <p:tgtEl>
                                          <p:spTgt spid="27"/>
                                        </p:tgtEl>
                                        <p:attrNameLst>
                                          <p:attrName>ppt_y</p:attrName>
                                        </p:attrNameLst>
                                      </p:cBhvr>
                                      <p:tavLst>
                                        <p:tav tm="0" fmla="#ppt_y-sin(pi*$)/27">
                                          <p:val>
                                            <p:fltVal val="0"/>
                                          </p:val>
                                        </p:tav>
                                        <p:tav tm="100000">
                                          <p:val>
                                            <p:fltVal val="1"/>
                                          </p:val>
                                        </p:tav>
                                      </p:tavLst>
                                    </p:anim>
                                    <p:anim calcmode="lin" valueType="num">
                                      <p:cBhvr>
                                        <p:cTn id="58" dur="164" tmFilter="0, 0; 0.125,0.2665; 0.25,0.4; 0.375,0.465; 0.5,0.5;  0.625,0.535; 0.75,0.6; 0.875,0.7335; 1,1">
                                          <p:stCondLst>
                                            <p:cond delay="1656"/>
                                          </p:stCondLst>
                                        </p:cTn>
                                        <p:tgtEl>
                                          <p:spTgt spid="27"/>
                                        </p:tgtEl>
                                        <p:attrNameLst>
                                          <p:attrName>ppt_y</p:attrName>
                                        </p:attrNameLst>
                                      </p:cBhvr>
                                      <p:tavLst>
                                        <p:tav tm="0" fmla="#ppt_y-sin(pi*$)/81">
                                          <p:val>
                                            <p:fltVal val="0"/>
                                          </p:val>
                                        </p:tav>
                                        <p:tav tm="100000">
                                          <p:val>
                                            <p:fltVal val="1"/>
                                          </p:val>
                                        </p:tav>
                                      </p:tavLst>
                                    </p:anim>
                                    <p:animScale>
                                      <p:cBhvr>
                                        <p:cTn id="59" dur="26">
                                          <p:stCondLst>
                                            <p:cond delay="650"/>
                                          </p:stCondLst>
                                        </p:cTn>
                                        <p:tgtEl>
                                          <p:spTgt spid="27"/>
                                        </p:tgtEl>
                                      </p:cBhvr>
                                      <p:to x="100000" y="60000"/>
                                    </p:animScale>
                                    <p:animScale>
                                      <p:cBhvr>
                                        <p:cTn id="60" dur="166" decel="50000">
                                          <p:stCondLst>
                                            <p:cond delay="676"/>
                                          </p:stCondLst>
                                        </p:cTn>
                                        <p:tgtEl>
                                          <p:spTgt spid="27"/>
                                        </p:tgtEl>
                                      </p:cBhvr>
                                      <p:to x="100000" y="100000"/>
                                    </p:animScale>
                                    <p:animScale>
                                      <p:cBhvr>
                                        <p:cTn id="61" dur="26">
                                          <p:stCondLst>
                                            <p:cond delay="1312"/>
                                          </p:stCondLst>
                                        </p:cTn>
                                        <p:tgtEl>
                                          <p:spTgt spid="27"/>
                                        </p:tgtEl>
                                      </p:cBhvr>
                                      <p:to x="100000" y="80000"/>
                                    </p:animScale>
                                    <p:animScale>
                                      <p:cBhvr>
                                        <p:cTn id="62" dur="166" decel="50000">
                                          <p:stCondLst>
                                            <p:cond delay="1338"/>
                                          </p:stCondLst>
                                        </p:cTn>
                                        <p:tgtEl>
                                          <p:spTgt spid="27"/>
                                        </p:tgtEl>
                                      </p:cBhvr>
                                      <p:to x="100000" y="100000"/>
                                    </p:animScale>
                                    <p:animScale>
                                      <p:cBhvr>
                                        <p:cTn id="63" dur="26">
                                          <p:stCondLst>
                                            <p:cond delay="1642"/>
                                          </p:stCondLst>
                                        </p:cTn>
                                        <p:tgtEl>
                                          <p:spTgt spid="27"/>
                                        </p:tgtEl>
                                      </p:cBhvr>
                                      <p:to x="100000" y="90000"/>
                                    </p:animScale>
                                    <p:animScale>
                                      <p:cBhvr>
                                        <p:cTn id="64" dur="166" decel="50000">
                                          <p:stCondLst>
                                            <p:cond delay="1668"/>
                                          </p:stCondLst>
                                        </p:cTn>
                                        <p:tgtEl>
                                          <p:spTgt spid="27"/>
                                        </p:tgtEl>
                                      </p:cBhvr>
                                      <p:to x="100000" y="100000"/>
                                    </p:animScale>
                                    <p:animScale>
                                      <p:cBhvr>
                                        <p:cTn id="65" dur="26">
                                          <p:stCondLst>
                                            <p:cond delay="1808"/>
                                          </p:stCondLst>
                                        </p:cTn>
                                        <p:tgtEl>
                                          <p:spTgt spid="27"/>
                                        </p:tgtEl>
                                      </p:cBhvr>
                                      <p:to x="100000" y="95000"/>
                                    </p:animScale>
                                    <p:animScale>
                                      <p:cBhvr>
                                        <p:cTn id="66" dur="166" decel="50000">
                                          <p:stCondLst>
                                            <p:cond delay="1834"/>
                                          </p:stCondLst>
                                        </p:cTn>
                                        <p:tgtEl>
                                          <p:spTgt spid="2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4" grpId="0"/>
      <p:bldP spid="18" grpId="0"/>
      <p:bldP spid="20" grpId="0"/>
      <p:bldP spid="23" grpId="0"/>
      <p:bldP spid="25" grpId="0"/>
      <p:bldP spid="2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圆角矩形 3">
            <a:extLst>
              <a:ext uri="{FF2B5EF4-FFF2-40B4-BE49-F238E27FC236}">
                <a16:creationId xmlns:a16="http://schemas.microsoft.com/office/drawing/2014/main" id="{D83A2589-BD26-4ED4-B8C4-238C9121714C}"/>
              </a:ext>
            </a:extLst>
          </p:cNvPr>
          <p:cNvSpPr/>
          <p:nvPr/>
        </p:nvSpPr>
        <p:spPr>
          <a:xfrm>
            <a:off x="5922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5" name="直角三角形 4">
            <a:extLst>
              <a:ext uri="{FF2B5EF4-FFF2-40B4-BE49-F238E27FC236}">
                <a16:creationId xmlns:a16="http://schemas.microsoft.com/office/drawing/2014/main" id="{C4C26308-7FF3-4DCB-BDDE-06A4DBAD6177}"/>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6" name="直角三角形 5">
            <a:extLst>
              <a:ext uri="{FF2B5EF4-FFF2-40B4-BE49-F238E27FC236}">
                <a16:creationId xmlns:a16="http://schemas.microsoft.com/office/drawing/2014/main" id="{14F2653E-283F-44F0-9EE8-CE480E651DAF}"/>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8" name="文本框 19">
            <a:extLst>
              <a:ext uri="{FF2B5EF4-FFF2-40B4-BE49-F238E27FC236}">
                <a16:creationId xmlns:a16="http://schemas.microsoft.com/office/drawing/2014/main" id="{7058D46E-5D8E-4B47-90E4-C765DBFCD898}"/>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二、主要参数</a:t>
            </a:r>
          </a:p>
        </p:txBody>
      </p:sp>
      <p:sp>
        <p:nvSpPr>
          <p:cNvPr id="9" name="直角三角形 8">
            <a:extLst>
              <a:ext uri="{FF2B5EF4-FFF2-40B4-BE49-F238E27FC236}">
                <a16:creationId xmlns:a16="http://schemas.microsoft.com/office/drawing/2014/main" id="{52E65316-DBC6-4AB0-9EB7-9275DDA6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3CB14A0E-2208-46FF-BFC4-DA7DE4301A2C}"/>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58B2405F-4F62-4754-9BB0-15AA3F13FF2B}"/>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59D907E1-979F-4909-8287-A164122075A1}"/>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文本框 12">
            <a:extLst>
              <a:ext uri="{FF2B5EF4-FFF2-40B4-BE49-F238E27FC236}">
                <a16:creationId xmlns:a16="http://schemas.microsoft.com/office/drawing/2014/main" id="{AE12FE80-5DD4-4A58-ACE2-E17677789892}"/>
              </a:ext>
            </a:extLst>
          </p:cNvPr>
          <p:cNvSpPr txBox="1"/>
          <p:nvPr/>
        </p:nvSpPr>
        <p:spPr>
          <a:xfrm>
            <a:off x="68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第五节      液压马达</a:t>
            </a:r>
          </a:p>
        </p:txBody>
      </p:sp>
      <p:pic>
        <p:nvPicPr>
          <p:cNvPr id="14" name="4T22.EPS" descr="id:2147504720;FounderCES">
            <a:extLst>
              <a:ext uri="{FF2B5EF4-FFF2-40B4-BE49-F238E27FC236}">
                <a16:creationId xmlns:a16="http://schemas.microsoft.com/office/drawing/2014/main" id="{671C67A7-8161-4160-B69A-FEA8CF7EFC6B}"/>
              </a:ext>
            </a:extLst>
          </p:cNvPr>
          <p:cNvPicPr/>
          <p:nvPr/>
        </p:nvPicPr>
        <p:blipFill>
          <a:blip r:embed="rId2"/>
          <a:stretch>
            <a:fillRect/>
          </a:stretch>
        </p:blipFill>
        <p:spPr>
          <a:xfrm>
            <a:off x="726474" y="1801244"/>
            <a:ext cx="2405960" cy="2113574"/>
          </a:xfrm>
          <a:prstGeom prst="rect">
            <a:avLst/>
          </a:prstGeom>
        </p:spPr>
      </p:pic>
      <p:sp>
        <p:nvSpPr>
          <p:cNvPr id="15" name="圆角矩形 6">
            <a:extLst>
              <a:ext uri="{FF2B5EF4-FFF2-40B4-BE49-F238E27FC236}">
                <a16:creationId xmlns:a16="http://schemas.microsoft.com/office/drawing/2014/main" id="{2EC0E696-9668-409E-B449-83F6FD2BAC10}"/>
              </a:ext>
            </a:extLst>
          </p:cNvPr>
          <p:cNvSpPr/>
          <p:nvPr/>
        </p:nvSpPr>
        <p:spPr>
          <a:xfrm>
            <a:off x="429781" y="1850780"/>
            <a:ext cx="3040406" cy="26497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16" name="矩形 15">
            <a:extLst>
              <a:ext uri="{FF2B5EF4-FFF2-40B4-BE49-F238E27FC236}">
                <a16:creationId xmlns:a16="http://schemas.microsoft.com/office/drawing/2014/main" id="{A3F74D2C-251C-4416-8153-F2A31C65F36F}"/>
              </a:ext>
            </a:extLst>
          </p:cNvPr>
          <p:cNvSpPr/>
          <p:nvPr/>
        </p:nvSpPr>
        <p:spPr>
          <a:xfrm>
            <a:off x="596399" y="3867666"/>
            <a:ext cx="2874505" cy="230832"/>
          </a:xfrm>
          <a:prstGeom prst="rect">
            <a:avLst/>
          </a:prstGeom>
        </p:spPr>
        <p:txBody>
          <a:bodyPr wrap="none">
            <a:spAutoFit/>
          </a:bodyPr>
          <a:lstStyle/>
          <a:p>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4-22</a:t>
            </a:r>
            <a:r>
              <a:rPr lang="zh-CN" altLang="zh-CN" sz="900" dirty="0">
                <a:solidFill>
                  <a:srgbClr val="000000"/>
                </a:solidFill>
                <a:latin typeface="NEU-BZ-S92"/>
                <a:ea typeface="方正书宋_GBK"/>
                <a:cs typeface="Times New Roman" panose="02020603050405020304" pitchFamily="18" charset="0"/>
              </a:rPr>
              <a:t>　多作用内曲线径向柱塞液压马达结构原理图</a:t>
            </a:r>
            <a:endParaRPr lang="zh-CN" altLang="en-US" dirty="0"/>
          </a:p>
        </p:txBody>
      </p:sp>
      <p:sp>
        <p:nvSpPr>
          <p:cNvPr id="17" name="矩形 16">
            <a:extLst>
              <a:ext uri="{FF2B5EF4-FFF2-40B4-BE49-F238E27FC236}">
                <a16:creationId xmlns:a16="http://schemas.microsoft.com/office/drawing/2014/main" id="{AEC12293-1D6C-4331-994F-D6F3A4E25A7D}"/>
              </a:ext>
            </a:extLst>
          </p:cNvPr>
          <p:cNvSpPr/>
          <p:nvPr/>
        </p:nvSpPr>
        <p:spPr>
          <a:xfrm>
            <a:off x="-328271" y="4094908"/>
            <a:ext cx="4572000" cy="369332"/>
          </a:xfrm>
          <a:prstGeom prst="rect">
            <a:avLst/>
          </a:prstGeom>
        </p:spPr>
        <p:txBody>
          <a:bodyPr>
            <a:spAutoFit/>
          </a:bodyPr>
          <a:lstStyle/>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1—</a:t>
            </a:r>
            <a:r>
              <a:rPr lang="zh-CN" altLang="zh-CN" sz="800" dirty="0">
                <a:solidFill>
                  <a:srgbClr val="000000"/>
                </a:solidFill>
                <a:latin typeface="NEU-BZ-S92"/>
                <a:ea typeface="方正书宋_GBK"/>
                <a:cs typeface="Times New Roman" panose="02020603050405020304" pitchFamily="18" charset="0"/>
              </a:rPr>
              <a:t>缸体　</a:t>
            </a:r>
            <a:r>
              <a:rPr lang="en-US" altLang="zh-CN" sz="800" dirty="0">
                <a:solidFill>
                  <a:srgbClr val="000000"/>
                </a:solidFill>
                <a:latin typeface="NEU-BZ-S92"/>
                <a:ea typeface="方正书宋_GBK"/>
                <a:cs typeface="Times New Roman" panose="02020603050405020304" pitchFamily="18" charset="0"/>
              </a:rPr>
              <a:t>2—</a:t>
            </a:r>
            <a:r>
              <a:rPr lang="zh-CN" altLang="zh-CN" sz="800" dirty="0">
                <a:solidFill>
                  <a:srgbClr val="000000"/>
                </a:solidFill>
                <a:latin typeface="NEU-BZ-S92"/>
                <a:ea typeface="方正书宋_GBK"/>
                <a:cs typeface="Times New Roman" panose="02020603050405020304" pitchFamily="18" charset="0"/>
              </a:rPr>
              <a:t>配油轴　</a:t>
            </a:r>
            <a:r>
              <a:rPr lang="en-US" altLang="zh-CN" sz="800" dirty="0">
                <a:solidFill>
                  <a:srgbClr val="000000"/>
                </a:solidFill>
                <a:latin typeface="NEU-BZ-S92"/>
                <a:ea typeface="方正书宋_GBK"/>
                <a:cs typeface="Times New Roman" panose="02020603050405020304" pitchFamily="18" charset="0"/>
              </a:rPr>
              <a:t>3—</a:t>
            </a:r>
            <a:r>
              <a:rPr lang="zh-CN" altLang="zh-CN" sz="800" dirty="0">
                <a:solidFill>
                  <a:srgbClr val="000000"/>
                </a:solidFill>
                <a:latin typeface="NEU-BZ-S92"/>
                <a:ea typeface="方正书宋_GBK"/>
                <a:cs typeface="Times New Roman" panose="02020603050405020304" pitchFamily="18" charset="0"/>
              </a:rPr>
              <a:t>柱塞　</a:t>
            </a:r>
            <a:r>
              <a:rPr lang="en-US" altLang="zh-CN" sz="800" dirty="0">
                <a:solidFill>
                  <a:srgbClr val="000000"/>
                </a:solidFill>
                <a:latin typeface="NEU-BZ-S92"/>
                <a:ea typeface="方正书宋_GBK"/>
                <a:cs typeface="Times New Roman" panose="02020603050405020304" pitchFamily="18" charset="0"/>
              </a:rPr>
              <a:t>4—</a:t>
            </a:r>
            <a:r>
              <a:rPr lang="zh-CN" altLang="zh-CN" sz="800" dirty="0">
                <a:solidFill>
                  <a:srgbClr val="000000"/>
                </a:solidFill>
                <a:latin typeface="NEU-BZ-S92"/>
                <a:ea typeface="方正书宋_GBK"/>
                <a:cs typeface="Times New Roman" panose="02020603050405020304" pitchFamily="18" charset="0"/>
              </a:rPr>
              <a:t>横梁</a:t>
            </a:r>
            <a:endParaRPr lang="zh-CN" altLang="zh-CN" sz="1050" dirty="0">
              <a:solidFill>
                <a:srgbClr val="000000"/>
              </a:solidFill>
              <a:latin typeface="NEU-BZ-S92"/>
              <a:ea typeface="方正书宋_GBK"/>
              <a:cs typeface="Times New Roman" panose="02020603050405020304" pitchFamily="18" charset="0"/>
            </a:endParaRPr>
          </a:p>
          <a:p>
            <a:r>
              <a:rPr lang="en-US" altLang="zh-CN" sz="800" dirty="0">
                <a:solidFill>
                  <a:srgbClr val="000000"/>
                </a:solidFill>
                <a:latin typeface="NEU-BZ-S92"/>
                <a:ea typeface="方正书宋_GBK"/>
                <a:cs typeface="Times New Roman" panose="02020603050405020304" pitchFamily="18" charset="0"/>
              </a:rPr>
              <a:t>                                                                       5—</a:t>
            </a:r>
            <a:r>
              <a:rPr lang="zh-CN" altLang="zh-CN" sz="800" dirty="0">
                <a:solidFill>
                  <a:srgbClr val="000000"/>
                </a:solidFill>
                <a:latin typeface="NEU-BZ-S92"/>
                <a:ea typeface="方正书宋_GBK"/>
                <a:cs typeface="Times New Roman" panose="02020603050405020304" pitchFamily="18" charset="0"/>
              </a:rPr>
              <a:t>衬套　</a:t>
            </a:r>
            <a:r>
              <a:rPr lang="en-US" altLang="zh-CN" sz="800" dirty="0">
                <a:solidFill>
                  <a:srgbClr val="000000"/>
                </a:solidFill>
                <a:latin typeface="NEU-BZ-S92"/>
                <a:ea typeface="方正书宋_GBK"/>
                <a:cs typeface="Times New Roman" panose="02020603050405020304" pitchFamily="18" charset="0"/>
              </a:rPr>
              <a:t>6—</a:t>
            </a:r>
            <a:r>
              <a:rPr lang="zh-CN" altLang="zh-CN" sz="800" dirty="0">
                <a:solidFill>
                  <a:srgbClr val="000000"/>
                </a:solidFill>
                <a:latin typeface="NEU-BZ-S92"/>
                <a:ea typeface="方正书宋_GBK"/>
                <a:cs typeface="Times New Roman" panose="02020603050405020304" pitchFamily="18" charset="0"/>
              </a:rPr>
              <a:t>滚轮　</a:t>
            </a:r>
            <a:r>
              <a:rPr lang="en-US" altLang="zh-CN" sz="800" dirty="0">
                <a:solidFill>
                  <a:srgbClr val="000000"/>
                </a:solidFill>
                <a:latin typeface="NEU-BZ-S92"/>
                <a:ea typeface="方正书宋_GBK"/>
                <a:cs typeface="Times New Roman" panose="02020603050405020304" pitchFamily="18" charset="0"/>
              </a:rPr>
              <a:t>7—</a:t>
            </a:r>
            <a:r>
              <a:rPr lang="zh-CN" altLang="zh-CN" sz="800" dirty="0">
                <a:solidFill>
                  <a:srgbClr val="000000"/>
                </a:solidFill>
                <a:latin typeface="NEU-BZ-S92"/>
                <a:ea typeface="方正书宋_GBK"/>
                <a:cs typeface="Times New Roman" panose="02020603050405020304" pitchFamily="18" charset="0"/>
              </a:rPr>
              <a:t>定子</a:t>
            </a:r>
            <a:endParaRPr lang="zh-CN" altLang="en-US" dirty="0"/>
          </a:p>
        </p:txBody>
      </p:sp>
      <p:sp>
        <p:nvSpPr>
          <p:cNvPr id="4" name="矩形 3">
            <a:extLst>
              <a:ext uri="{FF2B5EF4-FFF2-40B4-BE49-F238E27FC236}">
                <a16:creationId xmlns:a16="http://schemas.microsoft.com/office/drawing/2014/main" id="{A935223E-D85B-4374-B473-47CA9EFB0A60}"/>
              </a:ext>
            </a:extLst>
          </p:cNvPr>
          <p:cNvSpPr/>
          <p:nvPr/>
        </p:nvSpPr>
        <p:spPr>
          <a:xfrm>
            <a:off x="3899968" y="1825027"/>
            <a:ext cx="4572000" cy="923330"/>
          </a:xfrm>
          <a:prstGeom prst="rect">
            <a:avLst/>
          </a:prstGeom>
        </p:spPr>
        <p:txBody>
          <a:bodyPr>
            <a:spAutoFit/>
          </a:bodyPr>
          <a:lstStyle/>
          <a:p>
            <a:pPr algn="ctr">
              <a:lnSpc>
                <a:spcPct val="150000"/>
              </a:lnSpc>
            </a:pPr>
            <a:r>
              <a:rPr lang="zh-CN" altLang="zh-CN" sz="1200" dirty="0">
                <a:solidFill>
                  <a:srgbClr val="000000"/>
                </a:solidFill>
                <a:cs typeface="Times New Roman" panose="02020603050405020304" pitchFamily="18" charset="0"/>
              </a:rPr>
              <a:t>设液压马达的进、回油腔的压差为</a:t>
            </a:r>
            <a:r>
              <a:rPr lang="en-US" altLang="zh-CN" sz="1200" dirty="0" err="1">
                <a:solidFill>
                  <a:srgbClr val="000000"/>
                </a:solidFill>
                <a:cs typeface="Times New Roman" panose="02020603050405020304" pitchFamily="18" charset="0"/>
              </a:rPr>
              <a:t>Δ</a:t>
            </a:r>
            <a:r>
              <a:rPr lang="en-US" altLang="zh-CN" sz="1200" i="1" dirty="0" err="1">
                <a:solidFill>
                  <a:srgbClr val="000000"/>
                </a:solidFill>
                <a:cs typeface="Times New Roman" panose="02020603050405020304" pitchFamily="18" charset="0"/>
              </a:rPr>
              <a:t>p</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输入的流量为</a:t>
            </a:r>
            <a:r>
              <a:rPr lang="en-US" altLang="zh-CN" sz="1200" i="1" dirty="0">
                <a:solidFill>
                  <a:srgbClr val="000000"/>
                </a:solidFill>
                <a:cs typeface="Times New Roman" panose="02020603050405020304" pitchFamily="18" charset="0"/>
              </a:rPr>
              <a:t>q</a:t>
            </a:r>
            <a:r>
              <a:rPr lang="en-US" altLang="zh-CN" sz="1200" dirty="0">
                <a:solidFill>
                  <a:srgbClr val="000000"/>
                </a:solidFill>
                <a:cs typeface="Times New Roman" panose="02020603050405020304" pitchFamily="18" charset="0"/>
              </a:rPr>
              <a:t>,</a:t>
            </a:r>
          </a:p>
          <a:p>
            <a:pPr algn="ctr">
              <a:lnSpc>
                <a:spcPct val="150000"/>
              </a:lnSpc>
            </a:pPr>
            <a:r>
              <a:rPr lang="zh-CN" altLang="zh-CN" sz="1200" dirty="0">
                <a:solidFill>
                  <a:srgbClr val="000000"/>
                </a:solidFill>
                <a:cs typeface="Times New Roman" panose="02020603050405020304" pitchFamily="18" charset="0"/>
              </a:rPr>
              <a:t>而液压马达的排量为</a:t>
            </a:r>
            <a:r>
              <a:rPr lang="en-US" altLang="zh-CN" sz="1200" i="1" dirty="0">
                <a:solidFill>
                  <a:srgbClr val="000000"/>
                </a:solidFill>
                <a:cs typeface="Times New Roman" panose="02020603050405020304" pitchFamily="18" charset="0"/>
              </a:rPr>
              <a:t>V</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容积效率为</a:t>
            </a:r>
            <a:r>
              <a:rPr lang="en-US" altLang="zh-CN" sz="1200" i="1" dirty="0" err="1">
                <a:solidFill>
                  <a:srgbClr val="000000"/>
                </a:solidFill>
                <a:cs typeface="Times New Roman" panose="02020603050405020304" pitchFamily="18" charset="0"/>
              </a:rPr>
              <a:t>η</a:t>
            </a:r>
            <a:r>
              <a:rPr lang="en-US" altLang="zh-CN" sz="1200" i="1" baseline="-25000" dirty="0" err="1">
                <a:solidFill>
                  <a:srgbClr val="000000"/>
                </a:solidFill>
                <a:cs typeface="Times New Roman" panose="02020603050405020304" pitchFamily="18" charset="0"/>
              </a:rPr>
              <a:t>V</a:t>
            </a:r>
            <a:r>
              <a:rPr lang="en-US" altLang="zh-CN" sz="1200" dirty="0">
                <a:solidFill>
                  <a:srgbClr val="000000"/>
                </a:solidFill>
                <a:cs typeface="Times New Roman" panose="02020603050405020304" pitchFamily="18" charset="0"/>
              </a:rPr>
              <a:t>,</a:t>
            </a:r>
            <a:r>
              <a:rPr lang="zh-CN" altLang="zh-CN" sz="1200" dirty="0">
                <a:solidFill>
                  <a:srgbClr val="000000"/>
                </a:solidFill>
                <a:cs typeface="Times New Roman" panose="02020603050405020304" pitchFamily="18" charset="0"/>
              </a:rPr>
              <a:t>机械效率为</a:t>
            </a:r>
            <a:r>
              <a:rPr lang="en-US" altLang="zh-CN" sz="1200" i="1" dirty="0" err="1">
                <a:solidFill>
                  <a:srgbClr val="000000"/>
                </a:solidFill>
                <a:cs typeface="Times New Roman" panose="02020603050405020304" pitchFamily="18" charset="0"/>
              </a:rPr>
              <a:t>η</a:t>
            </a:r>
            <a:r>
              <a:rPr lang="en-US" altLang="zh-CN" sz="1200" baseline="-25000" dirty="0" err="1">
                <a:solidFill>
                  <a:srgbClr val="000000"/>
                </a:solidFill>
                <a:cs typeface="Times New Roman" panose="02020603050405020304" pitchFamily="18" charset="0"/>
              </a:rPr>
              <a:t>m</a:t>
            </a:r>
            <a:r>
              <a:rPr lang="en-US" altLang="zh-CN" sz="1200" dirty="0">
                <a:solidFill>
                  <a:srgbClr val="000000"/>
                </a:solidFill>
                <a:cs typeface="Times New Roman" panose="02020603050405020304" pitchFamily="18" charset="0"/>
              </a:rPr>
              <a:t>,</a:t>
            </a:r>
          </a:p>
          <a:p>
            <a:pPr algn="ctr">
              <a:lnSpc>
                <a:spcPct val="150000"/>
              </a:lnSpc>
            </a:pPr>
            <a:r>
              <a:rPr lang="zh-CN" altLang="zh-CN" sz="1200" dirty="0">
                <a:solidFill>
                  <a:srgbClr val="000000"/>
                </a:solidFill>
                <a:cs typeface="Times New Roman" panose="02020603050405020304" pitchFamily="18" charset="0"/>
              </a:rPr>
              <a:t>则液压马达的几何转矩</a:t>
            </a:r>
            <a:endParaRPr lang="zh-CN" altLang="en-US" sz="2400" dirty="0"/>
          </a:p>
        </p:txBody>
      </p:sp>
      <mc:AlternateContent xmlns:mc="http://schemas.openxmlformats.org/markup-compatibility/2006">
        <mc:Choice xmlns:a14="http://schemas.microsoft.com/office/drawing/2010/main" Requires="a14">
          <p:sp>
            <p:nvSpPr>
              <p:cNvPr id="7" name="矩形 6">
                <a:extLst>
                  <a:ext uri="{FF2B5EF4-FFF2-40B4-BE49-F238E27FC236}">
                    <a16:creationId xmlns:a16="http://schemas.microsoft.com/office/drawing/2014/main" id="{6CC136CE-7EE1-4BA1-B596-07E65454898B}"/>
                  </a:ext>
                </a:extLst>
              </p:cNvPr>
              <p:cNvSpPr/>
              <p:nvPr/>
            </p:nvSpPr>
            <p:spPr>
              <a:xfrm>
                <a:off x="5308016" y="2698663"/>
                <a:ext cx="1972014" cy="5549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sSub>
                        <m:sSubPr>
                          <m:ctrlPr>
                            <a:rPr lang="zh-CN" altLang="en-US" sz="1600">
                              <a:latin typeface="Cambria Math" panose="02040503050406030204" pitchFamily="18" charset="0"/>
                            </a:rPr>
                          </m:ctrlPr>
                        </m:sSubPr>
                        <m:e>
                          <m:r>
                            <a:rPr lang="zh-CN" altLang="en-US" sz="1600" i="1">
                              <a:latin typeface="Cambria Math" panose="02040503050406030204" pitchFamily="18" charset="0"/>
                            </a:rPr>
                            <m:t>𝑇</m:t>
                          </m:r>
                        </m:e>
                        <m:sub>
                          <m:r>
                            <m:rPr>
                              <m:sty m:val="p"/>
                            </m:rPr>
                            <a:rPr lang="zh-CN" altLang="en-US" sz="1600" i="0">
                              <a:latin typeface="Cambria Math" panose="02040503050406030204" pitchFamily="18" charset="0"/>
                            </a:rPr>
                            <m:t>t</m:t>
                          </m:r>
                        </m:sub>
                      </m:sSub>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r>
                            <m:rPr>
                              <m:sty m:val="p"/>
                            </m:rPr>
                            <a:rPr lang="zh-CN" altLang="en-US" sz="1600" i="0">
                              <a:latin typeface="Cambria Math" panose="02040503050406030204" pitchFamily="18" charset="0"/>
                            </a:rPr>
                            <m:t>π</m:t>
                          </m:r>
                        </m:den>
                      </m:f>
                      <m:r>
                        <m:rPr>
                          <m:sty m:val="p"/>
                        </m:rPr>
                        <a:rPr lang="zh-CN" altLang="en-US" sz="1600" i="0">
                          <a:latin typeface="Cambria Math" panose="02040503050406030204" pitchFamily="18" charset="0"/>
                        </a:rPr>
                        <m:t>Δ</m:t>
                      </m:r>
                      <m:r>
                        <a:rPr lang="zh-CN" altLang="en-US" sz="1600" i="1">
                          <a:latin typeface="Cambria Math" panose="02040503050406030204" pitchFamily="18" charset="0"/>
                        </a:rPr>
                        <m:t>𝑝𝑉</m:t>
                      </m:r>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29</m:t>
                      </m:r>
                      <m:r>
                        <m:rPr>
                          <m:nor/>
                        </m:rPr>
                        <a:rPr lang="zh-CN" altLang="en-US" sz="1600" i="1">
                          <a:latin typeface="Cambria Math" panose="02040503050406030204" pitchFamily="18" charset="0"/>
                        </a:rPr>
                        <m:t>)</m:t>
                      </m:r>
                    </m:oMath>
                  </m:oMathPara>
                </a14:m>
                <a:endParaRPr lang="zh-CN" altLang="en-US" sz="1600" dirty="0"/>
              </a:p>
            </p:txBody>
          </p:sp>
        </mc:Choice>
        <mc:Fallback>
          <p:sp>
            <p:nvSpPr>
              <p:cNvPr id="7" name="矩形 6">
                <a:extLst>
                  <a:ext uri="{FF2B5EF4-FFF2-40B4-BE49-F238E27FC236}">
                    <a16:creationId xmlns:a16="http://schemas.microsoft.com/office/drawing/2014/main" id="{6CC136CE-7EE1-4BA1-B596-07E65454898B}"/>
                  </a:ext>
                </a:extLst>
              </p:cNvPr>
              <p:cNvSpPr>
                <a:spLocks noRot="1" noChangeAspect="1" noMove="1" noResize="1" noEditPoints="1" noAdjustHandles="1" noChangeArrowheads="1" noChangeShapeType="1" noTextEdit="1"/>
              </p:cNvSpPr>
              <p:nvPr/>
            </p:nvSpPr>
            <p:spPr>
              <a:xfrm>
                <a:off x="5308016" y="2698663"/>
                <a:ext cx="1972014" cy="554960"/>
              </a:xfrm>
              <a:prstGeom prst="rect">
                <a:avLst/>
              </a:prstGeom>
              <a:blipFill>
                <a:blip r:embed="rId3"/>
                <a:stretch>
                  <a:fillRect/>
                </a:stretch>
              </a:blipFill>
            </p:spPr>
            <p:txBody>
              <a:bodyPr/>
              <a:lstStyle/>
              <a:p>
                <a:r>
                  <a:rPr lang="zh-CN" altLang="en-US">
                    <a:noFill/>
                  </a:rPr>
                  <a:t> </a:t>
                </a:r>
              </a:p>
            </p:txBody>
          </p:sp>
        </mc:Fallback>
      </mc:AlternateContent>
      <p:sp>
        <p:nvSpPr>
          <p:cNvPr id="19" name="矩形 18">
            <a:extLst>
              <a:ext uri="{FF2B5EF4-FFF2-40B4-BE49-F238E27FC236}">
                <a16:creationId xmlns:a16="http://schemas.microsoft.com/office/drawing/2014/main" id="{6AC7FE41-9D29-4FE4-98D2-7A9EB5DC8015}"/>
              </a:ext>
            </a:extLst>
          </p:cNvPr>
          <p:cNvSpPr/>
          <p:nvPr/>
        </p:nvSpPr>
        <p:spPr>
          <a:xfrm>
            <a:off x="4201317" y="3533121"/>
            <a:ext cx="857927" cy="253916"/>
          </a:xfrm>
          <a:prstGeom prst="rect">
            <a:avLst/>
          </a:prstGeom>
        </p:spPr>
        <p:txBody>
          <a:bodyPr wrap="none">
            <a:spAutoFit/>
          </a:bodyPr>
          <a:lstStyle/>
          <a:p>
            <a:r>
              <a:rPr lang="zh-CN" altLang="zh-CN" sz="1050" dirty="0">
                <a:solidFill>
                  <a:srgbClr val="000000"/>
                </a:solidFill>
                <a:latin typeface="+mn-ea"/>
                <a:cs typeface="Times New Roman" panose="02020603050405020304" pitchFamily="18" charset="0"/>
              </a:rPr>
              <a:t>实际转矩为</a:t>
            </a:r>
            <a:endParaRPr lang="zh-CN" altLang="en-US" dirty="0">
              <a:latin typeface="+mn-ea"/>
            </a:endParaRPr>
          </a:p>
        </p:txBody>
      </p:sp>
      <mc:AlternateContent xmlns:mc="http://schemas.openxmlformats.org/markup-compatibility/2006">
        <mc:Choice xmlns:a14="http://schemas.microsoft.com/office/drawing/2010/main" Requires="a14">
          <p:sp>
            <p:nvSpPr>
              <p:cNvPr id="20" name="矩形 19">
                <a:extLst>
                  <a:ext uri="{FF2B5EF4-FFF2-40B4-BE49-F238E27FC236}">
                    <a16:creationId xmlns:a16="http://schemas.microsoft.com/office/drawing/2014/main" id="{AEB55DF0-E8F0-4051-B3DA-F1AA3459D865}"/>
                  </a:ext>
                </a:extLst>
              </p:cNvPr>
              <p:cNvSpPr/>
              <p:nvPr/>
            </p:nvSpPr>
            <p:spPr>
              <a:xfrm>
                <a:off x="5347944" y="3329125"/>
                <a:ext cx="2192652" cy="5549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𝑇</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0">
                              <a:latin typeface="Cambria Math" panose="02040503050406030204" pitchFamily="18" charset="0"/>
                            </a:rPr>
                            <m:t>1</m:t>
                          </m:r>
                        </m:num>
                        <m:den>
                          <m:r>
                            <a:rPr lang="zh-CN" altLang="en-US" sz="1600" i="0">
                              <a:latin typeface="Cambria Math" panose="02040503050406030204" pitchFamily="18" charset="0"/>
                            </a:rPr>
                            <m:t>2</m:t>
                          </m:r>
                          <m:r>
                            <m:rPr>
                              <m:sty m:val="p"/>
                            </m:rPr>
                            <a:rPr lang="zh-CN" altLang="en-US" sz="1600" i="0">
                              <a:latin typeface="Cambria Math" panose="02040503050406030204" pitchFamily="18" charset="0"/>
                            </a:rPr>
                            <m:t>π</m:t>
                          </m:r>
                        </m:den>
                      </m:f>
                      <m:r>
                        <m:rPr>
                          <m:sty m:val="p"/>
                        </m:rPr>
                        <a:rPr lang="zh-CN" altLang="en-US" sz="1600" i="0">
                          <a:latin typeface="Cambria Math" panose="02040503050406030204" pitchFamily="18" charset="0"/>
                        </a:rPr>
                        <m:t>Δ</m:t>
                      </m:r>
                      <m:r>
                        <a:rPr lang="zh-CN" altLang="en-US" sz="1600" i="1">
                          <a:latin typeface="Cambria Math" panose="02040503050406030204" pitchFamily="18" charset="0"/>
                        </a:rPr>
                        <m:t>𝑝𝑉</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𝜂</m:t>
                          </m:r>
                        </m:e>
                        <m:sub>
                          <m:r>
                            <m:rPr>
                              <m:sty m:val="p"/>
                            </m:rPr>
                            <a:rPr lang="zh-CN" altLang="en-US" sz="1600" i="0">
                              <a:latin typeface="Cambria Math" panose="02040503050406030204" pitchFamily="18" charset="0"/>
                            </a:rPr>
                            <m:t>m</m:t>
                          </m:r>
                        </m:sub>
                      </m:sSub>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30</m:t>
                      </m:r>
                      <m:r>
                        <m:rPr>
                          <m:nor/>
                        </m:rPr>
                        <a:rPr lang="zh-CN" altLang="en-US" sz="1600" i="1">
                          <a:latin typeface="Cambria Math" panose="02040503050406030204" pitchFamily="18" charset="0"/>
                        </a:rPr>
                        <m:t>)</m:t>
                      </m:r>
                    </m:oMath>
                  </m:oMathPara>
                </a14:m>
                <a:endParaRPr lang="zh-CN" altLang="en-US" sz="1600" dirty="0"/>
              </a:p>
            </p:txBody>
          </p:sp>
        </mc:Choice>
        <mc:Fallback>
          <p:sp>
            <p:nvSpPr>
              <p:cNvPr id="20" name="矩形 19">
                <a:extLst>
                  <a:ext uri="{FF2B5EF4-FFF2-40B4-BE49-F238E27FC236}">
                    <a16:creationId xmlns:a16="http://schemas.microsoft.com/office/drawing/2014/main" id="{AEB55DF0-E8F0-4051-B3DA-F1AA3459D865}"/>
                  </a:ext>
                </a:extLst>
              </p:cNvPr>
              <p:cNvSpPr>
                <a:spLocks noRot="1" noChangeAspect="1" noMove="1" noResize="1" noEditPoints="1" noAdjustHandles="1" noChangeArrowheads="1" noChangeShapeType="1" noTextEdit="1"/>
              </p:cNvSpPr>
              <p:nvPr/>
            </p:nvSpPr>
            <p:spPr>
              <a:xfrm>
                <a:off x="5347944" y="3329125"/>
                <a:ext cx="2192652" cy="554960"/>
              </a:xfrm>
              <a:prstGeom prst="rect">
                <a:avLst/>
              </a:prstGeom>
              <a:blipFill>
                <a:blip r:embed="rId4"/>
                <a:stretch>
                  <a:fillRect/>
                </a:stretch>
              </a:blipFill>
            </p:spPr>
            <p:txBody>
              <a:bodyPr/>
              <a:lstStyle/>
              <a:p>
                <a:r>
                  <a:rPr lang="zh-CN" altLang="en-US">
                    <a:noFill/>
                  </a:rPr>
                  <a:t> </a:t>
                </a:r>
              </a:p>
            </p:txBody>
          </p:sp>
        </mc:Fallback>
      </mc:AlternateContent>
      <p:sp>
        <p:nvSpPr>
          <p:cNvPr id="22" name="矩形 21">
            <a:extLst>
              <a:ext uri="{FF2B5EF4-FFF2-40B4-BE49-F238E27FC236}">
                <a16:creationId xmlns:a16="http://schemas.microsoft.com/office/drawing/2014/main" id="{020B4FD6-2BDF-4DAA-B259-F2F8BC486406}"/>
              </a:ext>
            </a:extLst>
          </p:cNvPr>
          <p:cNvSpPr/>
          <p:nvPr/>
        </p:nvSpPr>
        <p:spPr>
          <a:xfrm>
            <a:off x="3864687" y="4245912"/>
            <a:ext cx="1531188" cy="297517"/>
          </a:xfrm>
          <a:prstGeom prst="rect">
            <a:avLst/>
          </a:prstGeom>
        </p:spPr>
        <p:txBody>
          <a:bodyPr wrap="none">
            <a:spAutoFit/>
          </a:bodyPr>
          <a:lstStyle/>
          <a:p>
            <a:pPr indent="266700">
              <a:lnSpc>
                <a:spcPts val="1575"/>
              </a:lnSpc>
              <a:spcAft>
                <a:spcPts val="0"/>
              </a:spcAft>
            </a:pPr>
            <a:r>
              <a:rPr lang="zh-CN" altLang="zh-CN" sz="1050" dirty="0">
                <a:solidFill>
                  <a:srgbClr val="000000"/>
                </a:solidFill>
                <a:latin typeface="+mn-ea"/>
                <a:cs typeface="Times New Roman" panose="02020603050405020304" pitchFamily="18" charset="0"/>
              </a:rPr>
              <a:t>液压马达的转速为</a:t>
            </a:r>
            <a:endParaRPr lang="zh-CN" altLang="zh-CN" sz="1050" dirty="0">
              <a:solidFill>
                <a:srgbClr val="000000"/>
              </a:solidFill>
              <a:effectLst/>
              <a:latin typeface="+mn-ea"/>
              <a:cs typeface="Times New Roman" panose="02020603050405020304" pitchFamily="18" charset="0"/>
            </a:endParaRPr>
          </a:p>
        </p:txBody>
      </p:sp>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FE207D78-D1A1-413C-9281-43A80AD8A1B8}"/>
                  </a:ext>
                </a:extLst>
              </p:cNvPr>
              <p:cNvSpPr/>
              <p:nvPr/>
            </p:nvSpPr>
            <p:spPr>
              <a:xfrm>
                <a:off x="5644991" y="4075832"/>
                <a:ext cx="1658916" cy="514051"/>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600" i="1">
                          <a:latin typeface="Cambria Math" panose="02040503050406030204" pitchFamily="18" charset="0"/>
                        </a:rPr>
                        <m:t>𝑛</m:t>
                      </m:r>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r>
                            <a:rPr lang="zh-CN" altLang="en-US" sz="1600" i="1">
                              <a:latin typeface="Cambria Math" panose="02040503050406030204" pitchFamily="18" charset="0"/>
                            </a:rPr>
                            <m:t>𝑞</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𝜂</m:t>
                              </m:r>
                            </m:e>
                            <m:sub>
                              <m:r>
                                <a:rPr lang="zh-CN" altLang="en-US" sz="1600" i="1">
                                  <a:latin typeface="Cambria Math" panose="02040503050406030204" pitchFamily="18" charset="0"/>
                                </a:rPr>
                                <m:t>𝑉</m:t>
                              </m:r>
                            </m:sub>
                          </m:sSub>
                        </m:num>
                        <m:den>
                          <m:r>
                            <a:rPr lang="zh-CN" altLang="en-US" sz="1600" i="1">
                              <a:latin typeface="Cambria Math" panose="02040503050406030204" pitchFamily="18" charset="0"/>
                            </a:rPr>
                            <m:t>𝑉</m:t>
                          </m:r>
                        </m:den>
                      </m:f>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31</m:t>
                      </m:r>
                      <m:r>
                        <m:rPr>
                          <m:nor/>
                        </m:rPr>
                        <a:rPr lang="zh-CN" altLang="en-US" sz="1600" i="1">
                          <a:latin typeface="Cambria Math" panose="02040503050406030204" pitchFamily="18" charset="0"/>
                        </a:rPr>
                        <m:t>)</m:t>
                      </m:r>
                    </m:oMath>
                  </m:oMathPara>
                </a14:m>
                <a:endParaRPr lang="zh-CN" altLang="en-US" sz="1600" dirty="0"/>
              </a:p>
            </p:txBody>
          </p:sp>
        </mc:Choice>
        <mc:Fallback>
          <p:sp>
            <p:nvSpPr>
              <p:cNvPr id="23" name="矩形 22">
                <a:extLst>
                  <a:ext uri="{FF2B5EF4-FFF2-40B4-BE49-F238E27FC236}">
                    <a16:creationId xmlns:a16="http://schemas.microsoft.com/office/drawing/2014/main" id="{FE207D78-D1A1-413C-9281-43A80AD8A1B8}"/>
                  </a:ext>
                </a:extLst>
              </p:cNvPr>
              <p:cNvSpPr>
                <a:spLocks noRot="1" noChangeAspect="1" noMove="1" noResize="1" noEditPoints="1" noAdjustHandles="1" noChangeArrowheads="1" noChangeShapeType="1" noTextEdit="1"/>
              </p:cNvSpPr>
              <p:nvPr/>
            </p:nvSpPr>
            <p:spPr>
              <a:xfrm>
                <a:off x="5644991" y="4075832"/>
                <a:ext cx="1658916" cy="514051"/>
              </a:xfrm>
              <a:prstGeom prst="rect">
                <a:avLst/>
              </a:prstGeom>
              <a:blipFill>
                <a:blip r:embed="rId5"/>
                <a:stretch>
                  <a:fillRect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411887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left)">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fad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left)">
                                      <p:cBhvr>
                                        <p:cTn id="22" dur="500"/>
                                        <p:tgtEl>
                                          <p:spTgt spid="2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xEl>
                                              <p:pRg st="0" end="0"/>
                                            </p:txEl>
                                          </p:spTgt>
                                        </p:tgtEl>
                                        <p:attrNameLst>
                                          <p:attrName>style.visibility</p:attrName>
                                        </p:attrNameLst>
                                      </p:cBhvr>
                                      <p:to>
                                        <p:strVal val="visible"/>
                                      </p:to>
                                    </p:set>
                                    <p:animEffect transition="in" filter="fade">
                                      <p:cBhvr>
                                        <p:cTn id="27" dur="500"/>
                                        <p:tgtEl>
                                          <p:spTgt spid="22">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wipe(left)">
                                      <p:cBhvr>
                                        <p:cTn id="3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9" grpId="0"/>
      <p:bldP spid="20" grpId="0"/>
      <p:bldP spid="2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5700BA5-6982-4391-A1D3-28B61EDA7DB7}"/>
              </a:ext>
            </a:extLst>
          </p:cNvPr>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六、</a:t>
            </a:r>
          </a:p>
        </p:txBody>
      </p:sp>
      <p:sp>
        <p:nvSpPr>
          <p:cNvPr id="3" name="矩形 2">
            <a:extLst>
              <a:ext uri="{FF2B5EF4-FFF2-40B4-BE49-F238E27FC236}">
                <a16:creationId xmlns:a16="http://schemas.microsoft.com/office/drawing/2014/main" id="{C234A3C2-605B-4D36-8BBF-B527EA5B97B0}"/>
              </a:ext>
            </a:extLst>
          </p:cNvPr>
          <p:cNvSpPr/>
          <p:nvPr/>
        </p:nvSpPr>
        <p:spPr>
          <a:xfrm>
            <a:off x="2330876" y="1980542"/>
            <a:ext cx="4948324" cy="1107996"/>
          </a:xfrm>
          <a:prstGeom prst="rect">
            <a:avLst/>
          </a:prstGeom>
        </p:spPr>
        <p:txBody>
          <a:bodyPr wrap="square">
            <a:spAutoFit/>
          </a:bodyPr>
          <a:lstStyle/>
          <a:p>
            <a:pPr algn="ctr"/>
            <a:r>
              <a:rPr lang="zh-CN" altLang="en-US" sz="6600" dirty="0">
                <a:solidFill>
                  <a:srgbClr val="CAA51A"/>
                </a:solidFill>
                <a:latin typeface="Times New Roman" panose="02020603050405020304" pitchFamily="18" charset="0"/>
                <a:ea typeface="黑体" panose="02010609060101010101" pitchFamily="49" charset="-122"/>
              </a:rPr>
              <a:t>摆动</a:t>
            </a:r>
            <a:r>
              <a:rPr lang="zh-CN" altLang="en-US" sz="6000" dirty="0">
                <a:solidFill>
                  <a:schemeClr val="bg1"/>
                </a:solidFill>
                <a:latin typeface="Times New Roman" panose="02020603050405020304" pitchFamily="18" charset="0"/>
                <a:ea typeface="黑体" panose="02010609060101010101" pitchFamily="49" charset="-122"/>
              </a:rPr>
              <a:t>液压马达</a:t>
            </a:r>
          </a:p>
        </p:txBody>
      </p:sp>
    </p:spTree>
    <p:extLst>
      <p:ext uri="{BB962C8B-B14F-4D97-AF65-F5344CB8AC3E}">
        <p14:creationId xmlns:p14="http://schemas.microsoft.com/office/powerpoint/2010/main" val="2943365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一、作用和分类</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2" name="矩形 1">
            <a:extLst>
              <a:ext uri="{FF2B5EF4-FFF2-40B4-BE49-F238E27FC236}">
                <a16:creationId xmlns:a16="http://schemas.microsoft.com/office/drawing/2014/main" id="{E70DE216-AFBC-4866-BEC4-A972CD4ADABA}"/>
              </a:ext>
            </a:extLst>
          </p:cNvPr>
          <p:cNvSpPr/>
          <p:nvPr/>
        </p:nvSpPr>
        <p:spPr>
          <a:xfrm>
            <a:off x="1486195" y="1479082"/>
            <a:ext cx="5742000" cy="369332"/>
          </a:xfrm>
          <a:prstGeom prst="rect">
            <a:avLst/>
          </a:prstGeom>
        </p:spPr>
        <p:txBody>
          <a:bodyPr wrap="square">
            <a:spAutoFit/>
          </a:bodyPr>
          <a:lstStyle/>
          <a:p>
            <a:r>
              <a:rPr lang="zh-CN" altLang="zh-CN" dirty="0">
                <a:solidFill>
                  <a:srgbClr val="000000"/>
                </a:solidFill>
                <a:ea typeface="黑体" panose="02010609060101010101" pitchFamily="49" charset="-122"/>
                <a:cs typeface="Times New Roman" panose="02020603050405020304" pitchFamily="18" charset="0"/>
              </a:rPr>
              <a:t>液压传动系统中使用的液压泵和液压马达都是容积式的。</a:t>
            </a:r>
            <a:endParaRPr lang="zh-CN" altLang="en-US" dirty="0"/>
          </a:p>
        </p:txBody>
      </p:sp>
      <p:sp>
        <p:nvSpPr>
          <p:cNvPr id="13" name="圆角矩形 6">
            <a:extLst>
              <a:ext uri="{FF2B5EF4-FFF2-40B4-BE49-F238E27FC236}">
                <a16:creationId xmlns:a16="http://schemas.microsoft.com/office/drawing/2014/main" id="{47CADFD6-2967-495C-A555-42FFD98DFAAF}"/>
              </a:ext>
            </a:extLst>
          </p:cNvPr>
          <p:cNvSpPr/>
          <p:nvPr/>
        </p:nvSpPr>
        <p:spPr>
          <a:xfrm>
            <a:off x="347876" y="1942850"/>
            <a:ext cx="8436239" cy="245194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cs typeface="Times New Roman" panose="02020603050405020304" pitchFamily="18" charset="0"/>
              </a:rPr>
              <a:t> </a:t>
            </a:r>
            <a:endParaRPr lang="zh-CN" altLang="en-US"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2382ED96-6D7C-45A1-BEB6-6930E658ECD1}"/>
              </a:ext>
            </a:extLst>
          </p:cNvPr>
          <p:cNvSpPr/>
          <p:nvPr/>
        </p:nvSpPr>
        <p:spPr>
          <a:xfrm>
            <a:off x="519603" y="2037500"/>
            <a:ext cx="5471033" cy="1344151"/>
          </a:xfrm>
          <a:prstGeom prst="rect">
            <a:avLst/>
          </a:prstGeom>
        </p:spPr>
        <p:txBody>
          <a:bodyPr wrap="square">
            <a:spAutoFit/>
          </a:bodyPr>
          <a:lstStyle/>
          <a:p>
            <a:pPr indent="360000" algn="just">
              <a:lnSpc>
                <a:spcPct val="150000"/>
              </a:lnSpc>
            </a:pPr>
            <a:r>
              <a:rPr lang="zh-CN" altLang="zh-CN" sz="1400" dirty="0">
                <a:solidFill>
                  <a:srgbClr val="000000"/>
                </a:solidFill>
                <a:ea typeface="黑体" panose="02010609060101010101" pitchFamily="49" charset="-122"/>
                <a:cs typeface="Times New Roman" panose="02020603050405020304" pitchFamily="18" charset="0"/>
              </a:rPr>
              <a:t>图</a:t>
            </a:r>
            <a:r>
              <a:rPr lang="en-US" altLang="zh-CN" sz="1400" dirty="0">
                <a:solidFill>
                  <a:srgbClr val="000000"/>
                </a:solidFill>
                <a:ea typeface="黑体" panose="02010609060101010101" pitchFamily="49" charset="-122"/>
                <a:cs typeface="Times New Roman" panose="02020603050405020304" pitchFamily="18" charset="0"/>
              </a:rPr>
              <a:t>4-1</a:t>
            </a:r>
            <a:r>
              <a:rPr lang="zh-CN" altLang="zh-CN" sz="1400" dirty="0">
                <a:solidFill>
                  <a:srgbClr val="000000"/>
                </a:solidFill>
                <a:ea typeface="黑体" panose="02010609060101010101" pitchFamily="49" charset="-122"/>
                <a:cs typeface="Times New Roman" panose="02020603050405020304" pitchFamily="18" charset="0"/>
              </a:rPr>
              <a:t>所示为容积式泵的工作原理。凸轮</a:t>
            </a:r>
            <a:r>
              <a:rPr lang="en-US" altLang="zh-CN" sz="1400" dirty="0">
                <a:solidFill>
                  <a:srgbClr val="000000"/>
                </a:solidFill>
                <a:ea typeface="黑体" panose="02010609060101010101" pitchFamily="49" charset="-122"/>
                <a:cs typeface="Times New Roman" panose="02020603050405020304" pitchFamily="18" charset="0"/>
              </a:rPr>
              <a:t>1</a:t>
            </a:r>
            <a:r>
              <a:rPr lang="zh-CN" altLang="zh-CN" sz="1400" dirty="0">
                <a:solidFill>
                  <a:srgbClr val="000000"/>
                </a:solidFill>
                <a:ea typeface="黑体" panose="02010609060101010101" pitchFamily="49" charset="-122"/>
                <a:cs typeface="Times New Roman" panose="02020603050405020304" pitchFamily="18" charset="0"/>
              </a:rPr>
              <a:t>旋转时</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柱塞</a:t>
            </a:r>
            <a:r>
              <a:rPr lang="en-US" altLang="zh-CN" sz="1400" dirty="0">
                <a:solidFill>
                  <a:srgbClr val="000000"/>
                </a:solidFill>
                <a:ea typeface="黑体" panose="02010609060101010101" pitchFamily="49" charset="-122"/>
                <a:cs typeface="Times New Roman" panose="02020603050405020304" pitchFamily="18" charset="0"/>
              </a:rPr>
              <a:t>2</a:t>
            </a:r>
            <a:r>
              <a:rPr lang="zh-CN" altLang="zh-CN" sz="1400" dirty="0">
                <a:solidFill>
                  <a:srgbClr val="000000"/>
                </a:solidFill>
                <a:ea typeface="黑体" panose="02010609060101010101" pitchFamily="49" charset="-122"/>
                <a:cs typeface="Times New Roman" panose="02020603050405020304" pitchFamily="18" charset="0"/>
              </a:rPr>
              <a:t>在凸轮和弹簧</a:t>
            </a:r>
            <a:r>
              <a:rPr lang="en-US" altLang="zh-CN" sz="1400" dirty="0">
                <a:solidFill>
                  <a:srgbClr val="000000"/>
                </a:solidFill>
                <a:ea typeface="黑体" panose="02010609060101010101" pitchFamily="49" charset="-122"/>
                <a:cs typeface="Times New Roman" panose="02020603050405020304" pitchFamily="18" charset="0"/>
              </a:rPr>
              <a:t>3</a:t>
            </a:r>
            <a:r>
              <a:rPr lang="zh-CN" altLang="zh-CN" sz="1400" dirty="0">
                <a:solidFill>
                  <a:srgbClr val="000000"/>
                </a:solidFill>
                <a:ea typeface="黑体" panose="02010609060101010101" pitchFamily="49" charset="-122"/>
                <a:cs typeface="Times New Roman" panose="02020603050405020304" pitchFamily="18" charset="0"/>
              </a:rPr>
              <a:t>的作用下在缸体中左右移动。柱塞</a:t>
            </a:r>
            <a:r>
              <a:rPr lang="en-US" altLang="zh-CN" sz="1400" dirty="0">
                <a:solidFill>
                  <a:srgbClr val="000000"/>
                </a:solidFill>
                <a:ea typeface="黑体" panose="02010609060101010101" pitchFamily="49" charset="-122"/>
                <a:cs typeface="Times New Roman" panose="02020603050405020304" pitchFamily="18" charset="0"/>
              </a:rPr>
              <a:t>2</a:t>
            </a:r>
            <a:r>
              <a:rPr lang="zh-CN" altLang="zh-CN" sz="1400" dirty="0">
                <a:solidFill>
                  <a:srgbClr val="000000"/>
                </a:solidFill>
                <a:ea typeface="黑体" panose="02010609060101010101" pitchFamily="49" charset="-122"/>
                <a:cs typeface="Times New Roman" panose="02020603050405020304" pitchFamily="18" charset="0"/>
              </a:rPr>
              <a:t>右移时</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缸体中的油腔</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密封工作腔</a:t>
            </a:r>
            <a:r>
              <a:rPr lang="en-US" altLang="zh-CN" sz="1400" dirty="0">
                <a:solidFill>
                  <a:srgbClr val="000000"/>
                </a:solidFill>
                <a:ea typeface="黑体" panose="02010609060101010101" pitchFamily="49" charset="-122"/>
                <a:cs typeface="Times New Roman" panose="02020603050405020304" pitchFamily="18" charset="0"/>
              </a:rPr>
              <a:t>4)</a:t>
            </a:r>
            <a:r>
              <a:rPr lang="zh-CN" altLang="zh-CN" sz="1400" dirty="0">
                <a:solidFill>
                  <a:srgbClr val="000000"/>
                </a:solidFill>
                <a:ea typeface="黑体" panose="02010609060101010101" pitchFamily="49" charset="-122"/>
                <a:cs typeface="Times New Roman" panose="02020603050405020304" pitchFamily="18" charset="0"/>
              </a:rPr>
              <a:t>容积变大</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产生真空</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油液便通过吸油阀</a:t>
            </a:r>
            <a:r>
              <a:rPr lang="en-US" altLang="zh-CN" sz="1400" dirty="0">
                <a:solidFill>
                  <a:srgbClr val="000000"/>
                </a:solidFill>
                <a:ea typeface="黑体" panose="02010609060101010101" pitchFamily="49" charset="-122"/>
                <a:cs typeface="Times New Roman" panose="02020603050405020304" pitchFamily="18" charset="0"/>
              </a:rPr>
              <a:t>5</a:t>
            </a:r>
            <a:r>
              <a:rPr lang="zh-CN" altLang="zh-CN" sz="1400" dirty="0">
                <a:solidFill>
                  <a:srgbClr val="000000"/>
                </a:solidFill>
                <a:ea typeface="黑体" panose="02010609060101010101" pitchFamily="49" charset="-122"/>
                <a:cs typeface="Times New Roman" panose="02020603050405020304" pitchFamily="18" charset="0"/>
              </a:rPr>
              <a:t>吸入</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柱塞</a:t>
            </a:r>
            <a:r>
              <a:rPr lang="en-US" altLang="zh-CN" sz="1400" dirty="0">
                <a:solidFill>
                  <a:srgbClr val="000000"/>
                </a:solidFill>
                <a:ea typeface="黑体" panose="02010609060101010101" pitchFamily="49" charset="-122"/>
                <a:cs typeface="Times New Roman" panose="02020603050405020304" pitchFamily="18" charset="0"/>
              </a:rPr>
              <a:t>2</a:t>
            </a:r>
            <a:r>
              <a:rPr lang="zh-CN" altLang="zh-CN" sz="1400" dirty="0">
                <a:solidFill>
                  <a:srgbClr val="000000"/>
                </a:solidFill>
                <a:ea typeface="黑体" panose="02010609060101010101" pitchFamily="49" charset="-122"/>
                <a:cs typeface="Times New Roman" panose="02020603050405020304" pitchFamily="18" charset="0"/>
              </a:rPr>
              <a:t>左移时</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缸体中的油腔容积变小</a:t>
            </a:r>
            <a:r>
              <a:rPr lang="en-US" altLang="zh-CN" sz="1400" dirty="0">
                <a:solidFill>
                  <a:srgbClr val="000000"/>
                </a:solidFill>
                <a:ea typeface="黑体" panose="02010609060101010101" pitchFamily="49" charset="-122"/>
                <a:cs typeface="Times New Roman" panose="02020603050405020304" pitchFamily="18" charset="0"/>
              </a:rPr>
              <a:t>,</a:t>
            </a:r>
            <a:r>
              <a:rPr lang="zh-CN" altLang="zh-CN" sz="1400" dirty="0">
                <a:solidFill>
                  <a:srgbClr val="000000"/>
                </a:solidFill>
                <a:ea typeface="黑体" panose="02010609060101010101" pitchFamily="49" charset="-122"/>
                <a:cs typeface="Times New Roman" panose="02020603050405020304" pitchFamily="18" charset="0"/>
              </a:rPr>
              <a:t>已吸入的油液便通过压油阀</a:t>
            </a:r>
            <a:r>
              <a:rPr lang="en-US" altLang="zh-CN" sz="1400" dirty="0">
                <a:solidFill>
                  <a:srgbClr val="000000"/>
                </a:solidFill>
                <a:ea typeface="黑体" panose="02010609060101010101" pitchFamily="49" charset="-122"/>
                <a:cs typeface="Times New Roman" panose="02020603050405020304" pitchFamily="18" charset="0"/>
              </a:rPr>
              <a:t>6</a:t>
            </a:r>
            <a:r>
              <a:rPr lang="zh-CN" altLang="zh-CN" sz="1400" dirty="0">
                <a:solidFill>
                  <a:srgbClr val="000000"/>
                </a:solidFill>
                <a:ea typeface="黑体" panose="02010609060101010101" pitchFamily="49" charset="-122"/>
                <a:cs typeface="Times New Roman" panose="02020603050405020304" pitchFamily="18" charset="0"/>
              </a:rPr>
              <a:t>输到系统中去。</a:t>
            </a:r>
            <a:endParaRPr lang="zh-CN" altLang="en-US" sz="2800" dirty="0"/>
          </a:p>
        </p:txBody>
      </p:sp>
      <p:pic>
        <p:nvPicPr>
          <p:cNvPr id="15" name="4T1.EPS" descr="id:2147504299;FounderCES">
            <a:extLst>
              <a:ext uri="{FF2B5EF4-FFF2-40B4-BE49-F238E27FC236}">
                <a16:creationId xmlns:a16="http://schemas.microsoft.com/office/drawing/2014/main" id="{95C6FA23-C5C3-4AB9-B95F-706565A67C2F}"/>
              </a:ext>
            </a:extLst>
          </p:cNvPr>
          <p:cNvPicPr/>
          <p:nvPr/>
        </p:nvPicPr>
        <p:blipFill>
          <a:blip r:embed="rId2"/>
          <a:stretch>
            <a:fillRect/>
          </a:stretch>
        </p:blipFill>
        <p:spPr>
          <a:xfrm>
            <a:off x="6244765" y="1994046"/>
            <a:ext cx="2195830" cy="1259205"/>
          </a:xfrm>
          <a:prstGeom prst="rect">
            <a:avLst/>
          </a:prstGeom>
        </p:spPr>
      </p:pic>
      <p:sp>
        <p:nvSpPr>
          <p:cNvPr id="17" name="矩形 16">
            <a:extLst>
              <a:ext uri="{FF2B5EF4-FFF2-40B4-BE49-F238E27FC236}">
                <a16:creationId xmlns:a16="http://schemas.microsoft.com/office/drawing/2014/main" id="{95A7BB3C-9D34-41C6-A328-F80972676BF2}"/>
              </a:ext>
            </a:extLst>
          </p:cNvPr>
          <p:cNvSpPr/>
          <p:nvPr/>
        </p:nvSpPr>
        <p:spPr>
          <a:xfrm>
            <a:off x="5221031" y="3191880"/>
            <a:ext cx="4572000" cy="425758"/>
          </a:xfrm>
          <a:prstGeom prst="rect">
            <a:avLst/>
          </a:prstGeom>
        </p:spPr>
        <p:txBody>
          <a:bodyPr>
            <a:spAutoFit/>
          </a:bodyPr>
          <a:lstStyle/>
          <a:p>
            <a:pPr indent="228600" algn="ctr">
              <a:lnSpc>
                <a:spcPts val="1350"/>
              </a:lnSpc>
              <a:spcAft>
                <a:spcPts val="0"/>
              </a:spcAft>
            </a:pPr>
            <a:r>
              <a:rPr lang="zh-CN" altLang="zh-CN" sz="700" dirty="0">
                <a:solidFill>
                  <a:srgbClr val="000000"/>
                </a:solidFill>
                <a:latin typeface="NEU-BZ-S92"/>
                <a:ea typeface="黑体" panose="02010609060101010101" pitchFamily="49" charset="-122"/>
                <a:cs typeface="Times New Roman" panose="02020603050405020304" pitchFamily="18" charset="0"/>
              </a:rPr>
              <a:t>图</a:t>
            </a:r>
            <a:r>
              <a:rPr lang="en-US" altLang="zh-CN" sz="700" dirty="0">
                <a:solidFill>
                  <a:srgbClr val="000000"/>
                </a:solidFill>
                <a:latin typeface="NEU-BZ-S92"/>
                <a:ea typeface="黑体" panose="02010609060101010101" pitchFamily="49" charset="-122"/>
                <a:cs typeface="Times New Roman" panose="02020603050405020304" pitchFamily="18" charset="0"/>
              </a:rPr>
              <a:t>4-1</a:t>
            </a:r>
            <a:r>
              <a:rPr lang="zh-CN" altLang="zh-CN" sz="700" dirty="0">
                <a:solidFill>
                  <a:srgbClr val="000000"/>
                </a:solidFill>
                <a:latin typeface="NEU-BZ-S92"/>
                <a:ea typeface="黑体" panose="02010609060101010101" pitchFamily="49" charset="-122"/>
                <a:cs typeface="Times New Roman" panose="02020603050405020304" pitchFamily="18" charset="0"/>
              </a:rPr>
              <a:t>　容积式泵的工作原理</a:t>
            </a:r>
            <a:endParaRPr lang="zh-CN" altLang="zh-CN" sz="9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600" dirty="0">
                <a:solidFill>
                  <a:srgbClr val="000000"/>
                </a:solidFill>
                <a:latin typeface="黑体" panose="02010609060101010101" pitchFamily="49" charset="-122"/>
                <a:ea typeface="方正书宋_GBK"/>
                <a:cs typeface="Times New Roman" panose="02020603050405020304" pitchFamily="18" charset="0"/>
              </a:rPr>
              <a:t>1—</a:t>
            </a:r>
            <a:r>
              <a:rPr lang="zh-CN" altLang="zh-CN" sz="600" dirty="0">
                <a:solidFill>
                  <a:srgbClr val="000000"/>
                </a:solidFill>
                <a:latin typeface="NEU-BZ-S92"/>
                <a:ea typeface="黑体" panose="02010609060101010101" pitchFamily="49" charset="-122"/>
                <a:cs typeface="Times New Roman" panose="02020603050405020304" pitchFamily="18" charset="0"/>
              </a:rPr>
              <a:t>凸轮　</a:t>
            </a:r>
            <a:r>
              <a:rPr lang="en-US" altLang="zh-CN" sz="600" dirty="0">
                <a:solidFill>
                  <a:srgbClr val="000000"/>
                </a:solidFill>
                <a:latin typeface="NEU-BZ-S92"/>
                <a:ea typeface="黑体" panose="02010609060101010101" pitchFamily="49" charset="-122"/>
                <a:cs typeface="Times New Roman" panose="02020603050405020304" pitchFamily="18" charset="0"/>
              </a:rPr>
              <a:t>2—</a:t>
            </a:r>
            <a:r>
              <a:rPr lang="zh-CN" altLang="zh-CN" sz="600" dirty="0">
                <a:solidFill>
                  <a:srgbClr val="000000"/>
                </a:solidFill>
                <a:latin typeface="NEU-BZ-S92"/>
                <a:ea typeface="黑体" panose="02010609060101010101" pitchFamily="49" charset="-122"/>
                <a:cs typeface="Times New Roman" panose="02020603050405020304" pitchFamily="18" charset="0"/>
              </a:rPr>
              <a:t>柱塞　</a:t>
            </a:r>
            <a:r>
              <a:rPr lang="en-US" altLang="zh-CN" sz="600" dirty="0">
                <a:solidFill>
                  <a:srgbClr val="000000"/>
                </a:solidFill>
                <a:latin typeface="NEU-BZ-S92"/>
                <a:ea typeface="黑体" panose="02010609060101010101" pitchFamily="49" charset="-122"/>
                <a:cs typeface="Times New Roman" panose="02020603050405020304" pitchFamily="18" charset="0"/>
              </a:rPr>
              <a:t>3—</a:t>
            </a:r>
            <a:r>
              <a:rPr lang="zh-CN" altLang="zh-CN" sz="600" dirty="0">
                <a:solidFill>
                  <a:srgbClr val="000000"/>
                </a:solidFill>
                <a:latin typeface="NEU-BZ-S92"/>
                <a:ea typeface="黑体" panose="02010609060101010101" pitchFamily="49" charset="-122"/>
                <a:cs typeface="Times New Roman" panose="02020603050405020304" pitchFamily="18" charset="0"/>
              </a:rPr>
              <a:t>弹簧　</a:t>
            </a:r>
            <a:r>
              <a:rPr lang="en-US" altLang="zh-CN" sz="600" dirty="0">
                <a:solidFill>
                  <a:srgbClr val="000000"/>
                </a:solidFill>
                <a:latin typeface="NEU-BZ-S92"/>
                <a:ea typeface="黑体" panose="02010609060101010101" pitchFamily="49" charset="-122"/>
                <a:cs typeface="Times New Roman" panose="02020603050405020304" pitchFamily="18" charset="0"/>
              </a:rPr>
              <a:t>4—</a:t>
            </a:r>
            <a:r>
              <a:rPr lang="zh-CN" altLang="zh-CN" sz="600" dirty="0">
                <a:solidFill>
                  <a:srgbClr val="000000"/>
                </a:solidFill>
                <a:latin typeface="NEU-BZ-S92"/>
                <a:ea typeface="黑体" panose="02010609060101010101" pitchFamily="49" charset="-122"/>
                <a:cs typeface="Times New Roman" panose="02020603050405020304" pitchFamily="18" charset="0"/>
              </a:rPr>
              <a:t>密封工作腔　</a:t>
            </a:r>
            <a:r>
              <a:rPr lang="en-US" altLang="zh-CN" sz="600" dirty="0">
                <a:solidFill>
                  <a:srgbClr val="000000"/>
                </a:solidFill>
                <a:latin typeface="NEU-BZ-S92"/>
                <a:ea typeface="黑体" panose="02010609060101010101" pitchFamily="49" charset="-122"/>
                <a:cs typeface="Times New Roman" panose="02020603050405020304" pitchFamily="18" charset="0"/>
              </a:rPr>
              <a:t>5—</a:t>
            </a:r>
            <a:r>
              <a:rPr lang="zh-CN" altLang="zh-CN" sz="600" dirty="0">
                <a:solidFill>
                  <a:srgbClr val="000000"/>
                </a:solidFill>
                <a:latin typeface="NEU-BZ-S92"/>
                <a:ea typeface="黑体" panose="02010609060101010101" pitchFamily="49" charset="-122"/>
                <a:cs typeface="Times New Roman" panose="02020603050405020304" pitchFamily="18" charset="0"/>
              </a:rPr>
              <a:t>吸油阀　</a:t>
            </a:r>
            <a:r>
              <a:rPr lang="en-US" altLang="zh-CN" sz="600" dirty="0">
                <a:solidFill>
                  <a:srgbClr val="000000"/>
                </a:solidFill>
                <a:latin typeface="NEU-BZ-S92"/>
                <a:ea typeface="黑体" panose="02010609060101010101" pitchFamily="49" charset="-122"/>
                <a:cs typeface="Times New Roman" panose="02020603050405020304" pitchFamily="18" charset="0"/>
              </a:rPr>
              <a:t>6—</a:t>
            </a:r>
            <a:r>
              <a:rPr lang="zh-CN" altLang="zh-CN" sz="600" dirty="0">
                <a:solidFill>
                  <a:srgbClr val="000000"/>
                </a:solidFill>
                <a:latin typeface="NEU-BZ-S92"/>
                <a:ea typeface="黑体" panose="02010609060101010101" pitchFamily="49" charset="-122"/>
                <a:cs typeface="Times New Roman" panose="02020603050405020304" pitchFamily="18" charset="0"/>
              </a:rPr>
              <a:t>压油阀</a:t>
            </a:r>
            <a:endParaRPr lang="zh-CN" altLang="zh-CN" sz="900" dirty="0">
              <a:solidFill>
                <a:srgbClr val="000000"/>
              </a:solidFill>
              <a:effectLst/>
              <a:latin typeface="NEU-BZ-S92"/>
              <a:ea typeface="方正书宋_GBK"/>
              <a:cs typeface="Times New Roman" panose="02020603050405020304" pitchFamily="18" charset="0"/>
            </a:endParaRPr>
          </a:p>
        </p:txBody>
      </p:sp>
      <p:sp>
        <p:nvSpPr>
          <p:cNvPr id="19" name="矩形 18">
            <a:extLst>
              <a:ext uri="{FF2B5EF4-FFF2-40B4-BE49-F238E27FC236}">
                <a16:creationId xmlns:a16="http://schemas.microsoft.com/office/drawing/2014/main" id="{30A006D7-D7C4-453C-BADD-F70D116ECABF}"/>
              </a:ext>
            </a:extLst>
          </p:cNvPr>
          <p:cNvSpPr/>
          <p:nvPr/>
        </p:nvSpPr>
        <p:spPr>
          <a:xfrm>
            <a:off x="565677" y="3476300"/>
            <a:ext cx="5691813" cy="784830"/>
          </a:xfrm>
          <a:prstGeom prst="rect">
            <a:avLst/>
          </a:prstGeom>
        </p:spPr>
        <p:txBody>
          <a:bodyPr wrap="square">
            <a:spAutoFit/>
          </a:bodyPr>
          <a:lstStyle/>
          <a:p>
            <a:pPr algn="ctr">
              <a:lnSpc>
                <a:spcPct val="150000"/>
              </a:lnSpc>
              <a:spcAft>
                <a:spcPts val="0"/>
              </a:spcAft>
            </a:pPr>
            <a:r>
              <a:rPr lang="zh-CN" altLang="zh-CN" sz="1400" b="1" dirty="0">
                <a:solidFill>
                  <a:srgbClr val="000000"/>
                </a:solidFill>
                <a:latin typeface="NEU-BZ-S92"/>
                <a:ea typeface="黑体" panose="02010609060101010101" pitchFamily="49" charset="-122"/>
                <a:cs typeface="Times New Roman" panose="02020603050405020304" pitchFamily="18" charset="0"/>
              </a:rPr>
              <a:t>由此可见</a:t>
            </a:r>
            <a:r>
              <a:rPr lang="en-US" altLang="zh-CN" sz="1400" b="1" dirty="0">
                <a:solidFill>
                  <a:srgbClr val="000000"/>
                </a:solidFill>
                <a:latin typeface="NEU-BZ-S92"/>
                <a:ea typeface="黑体" panose="02010609060101010101" pitchFamily="49" charset="-122"/>
                <a:cs typeface="Times New Roman" panose="02020603050405020304" pitchFamily="18" charset="0"/>
              </a:rPr>
              <a:t>,</a:t>
            </a:r>
            <a:r>
              <a:rPr lang="zh-CN" altLang="zh-CN" sz="1400" b="1" dirty="0">
                <a:solidFill>
                  <a:srgbClr val="FF0000"/>
                </a:solidFill>
                <a:latin typeface="NEU-BZ-S92"/>
                <a:ea typeface="黑体" panose="02010609060101010101" pitchFamily="49" charset="-122"/>
                <a:cs typeface="Times New Roman" panose="02020603050405020304" pitchFamily="18" charset="0"/>
              </a:rPr>
              <a:t>泵是靠密封工作腔的容积变化进行工作的</a:t>
            </a:r>
            <a:r>
              <a:rPr lang="en-US" altLang="zh-CN" sz="1400" b="1" dirty="0">
                <a:solidFill>
                  <a:srgbClr val="000000"/>
                </a:solidFill>
                <a:latin typeface="NEU-BZ-S92"/>
                <a:ea typeface="黑体" panose="02010609060101010101" pitchFamily="49" charset="-122"/>
                <a:cs typeface="Times New Roman" panose="02020603050405020304" pitchFamily="18" charset="0"/>
              </a:rPr>
              <a:t>,</a:t>
            </a:r>
          </a:p>
          <a:p>
            <a:pPr algn="ctr">
              <a:lnSpc>
                <a:spcPct val="150000"/>
              </a:lnSpc>
              <a:spcAft>
                <a:spcPts val="0"/>
              </a:spcAft>
            </a:pPr>
            <a:r>
              <a:rPr lang="zh-CN" altLang="zh-CN" sz="1400" b="1" dirty="0">
                <a:solidFill>
                  <a:srgbClr val="000000"/>
                </a:solidFill>
                <a:latin typeface="NEU-BZ-S92"/>
                <a:ea typeface="黑体" panose="02010609060101010101" pitchFamily="49" charset="-122"/>
                <a:cs typeface="Times New Roman" panose="02020603050405020304" pitchFamily="18" charset="0"/>
              </a:rPr>
              <a:t>而它的</a:t>
            </a:r>
            <a:r>
              <a:rPr lang="zh-CN" altLang="zh-CN" sz="1600" b="1" dirty="0">
                <a:solidFill>
                  <a:srgbClr val="000000"/>
                </a:solidFill>
                <a:latin typeface="NEU-BZ-S92"/>
                <a:ea typeface="黑体" panose="02010609060101010101" pitchFamily="49" charset="-122"/>
                <a:cs typeface="Times New Roman" panose="02020603050405020304" pitchFamily="18" charset="0"/>
              </a:rPr>
              <a:t>输出流量的大小</a:t>
            </a:r>
            <a:r>
              <a:rPr lang="zh-CN" altLang="zh-CN" sz="1400" b="1" dirty="0">
                <a:solidFill>
                  <a:srgbClr val="000000"/>
                </a:solidFill>
                <a:latin typeface="NEU-BZ-S92"/>
                <a:ea typeface="黑体" panose="02010609060101010101" pitchFamily="49" charset="-122"/>
                <a:cs typeface="Times New Roman" panose="02020603050405020304" pitchFamily="18" charset="0"/>
              </a:rPr>
              <a:t>是由</a:t>
            </a:r>
            <a:r>
              <a:rPr lang="zh-CN" altLang="zh-CN" sz="1600" b="1" dirty="0">
                <a:solidFill>
                  <a:srgbClr val="000000"/>
                </a:solidFill>
                <a:latin typeface="NEU-BZ-S92"/>
                <a:ea typeface="黑体" panose="02010609060101010101" pitchFamily="49" charset="-122"/>
                <a:cs typeface="Times New Roman" panose="02020603050405020304" pitchFamily="18" charset="0"/>
              </a:rPr>
              <a:t>密封工作腔的容积变化大小</a:t>
            </a:r>
            <a:r>
              <a:rPr lang="zh-CN" altLang="zh-CN" sz="1400" b="1" dirty="0">
                <a:solidFill>
                  <a:srgbClr val="000000"/>
                </a:solidFill>
                <a:latin typeface="NEU-BZ-S92"/>
                <a:ea typeface="黑体" panose="02010609060101010101" pitchFamily="49" charset="-122"/>
                <a:cs typeface="Times New Roman" panose="02020603050405020304" pitchFamily="18" charset="0"/>
              </a:rPr>
              <a:t>来决定的。</a:t>
            </a:r>
            <a:endParaRPr lang="zh-CN" altLang="zh-CN" sz="1400" b="1"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4234281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1000"/>
                                        <p:tgtEl>
                                          <p:spTgt spid="13"/>
                                        </p:tgtEl>
                                      </p:cBhvr>
                                    </p:animEffect>
                                    <p:anim calcmode="lin" valueType="num">
                                      <p:cBhvr>
                                        <p:cTn id="26" dur="1000" fill="hold"/>
                                        <p:tgtEl>
                                          <p:spTgt spid="13"/>
                                        </p:tgtEl>
                                        <p:attrNameLst>
                                          <p:attrName>ppt_x</p:attrName>
                                        </p:attrNameLst>
                                      </p:cBhvr>
                                      <p:tavLst>
                                        <p:tav tm="0">
                                          <p:val>
                                            <p:strVal val="#ppt_x"/>
                                          </p:val>
                                        </p:tav>
                                        <p:tav tm="100000">
                                          <p:val>
                                            <p:strVal val="#ppt_x"/>
                                          </p:val>
                                        </p:tav>
                                      </p:tavLst>
                                    </p:anim>
                                    <p:anim calcmode="lin" valueType="num">
                                      <p:cBhvr>
                                        <p:cTn id="27"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1000"/>
                                        <p:tgtEl>
                                          <p:spTgt spid="15"/>
                                        </p:tgtEl>
                                      </p:cBhvr>
                                    </p:animEffect>
                                    <p:anim calcmode="lin" valueType="num">
                                      <p:cBhvr>
                                        <p:cTn id="33" dur="1000" fill="hold"/>
                                        <p:tgtEl>
                                          <p:spTgt spid="15"/>
                                        </p:tgtEl>
                                        <p:attrNameLst>
                                          <p:attrName>ppt_x</p:attrName>
                                        </p:attrNameLst>
                                      </p:cBhvr>
                                      <p:tavLst>
                                        <p:tav tm="0">
                                          <p:val>
                                            <p:strVal val="#ppt_x"/>
                                          </p:val>
                                        </p:tav>
                                        <p:tav tm="100000">
                                          <p:val>
                                            <p:strVal val="#ppt_x"/>
                                          </p:val>
                                        </p:tav>
                                      </p:tavLst>
                                    </p:anim>
                                    <p:anim calcmode="lin" valueType="num">
                                      <p:cBhvr>
                                        <p:cTn id="34" dur="1000" fill="hold"/>
                                        <p:tgtEl>
                                          <p:spTgt spid="15"/>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fade">
                                      <p:cBhvr>
                                        <p:cTn id="37" dur="1000"/>
                                        <p:tgtEl>
                                          <p:spTgt spid="17"/>
                                        </p:tgtEl>
                                      </p:cBhvr>
                                    </p:animEffect>
                                    <p:anim calcmode="lin" valueType="num">
                                      <p:cBhvr>
                                        <p:cTn id="38" dur="1000" fill="hold"/>
                                        <p:tgtEl>
                                          <p:spTgt spid="17"/>
                                        </p:tgtEl>
                                        <p:attrNameLst>
                                          <p:attrName>ppt_x</p:attrName>
                                        </p:attrNameLst>
                                      </p:cBhvr>
                                      <p:tavLst>
                                        <p:tav tm="0">
                                          <p:val>
                                            <p:strVal val="#ppt_x"/>
                                          </p:val>
                                        </p:tav>
                                        <p:tav tm="100000">
                                          <p:val>
                                            <p:strVal val="#ppt_x"/>
                                          </p:val>
                                        </p:tav>
                                      </p:tavLst>
                                    </p:anim>
                                    <p:anim calcmode="lin" valueType="num">
                                      <p:cBhvr>
                                        <p:cTn id="3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2" presetClass="entr" presetSubtype="1"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animEffect transition="in" filter="wipe(up)">
                                      <p:cBhvr>
                                        <p:cTn id="44" dur="1000"/>
                                        <p:tgtEl>
                                          <p:spTgt spid="5"/>
                                        </p:tgtEl>
                                      </p:cBhvr>
                                    </p:animEffect>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animBg="1"/>
      <p:bldP spid="5" grpId="0"/>
      <p:bldP spid="17" grpId="0"/>
      <p:bldP spid="19"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7452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摆动液压马达</a:t>
            </a:r>
          </a:p>
        </p:txBody>
      </p:sp>
      <p:sp>
        <p:nvSpPr>
          <p:cNvPr id="5" name="矩形 4">
            <a:extLst>
              <a:ext uri="{FF2B5EF4-FFF2-40B4-BE49-F238E27FC236}">
                <a16:creationId xmlns:a16="http://schemas.microsoft.com/office/drawing/2014/main" id="{40EEFCBF-8A33-4EA8-AEA8-943D0E18B0C1}"/>
              </a:ext>
            </a:extLst>
          </p:cNvPr>
          <p:cNvSpPr/>
          <p:nvPr/>
        </p:nvSpPr>
        <p:spPr>
          <a:xfrm>
            <a:off x="613142" y="1122570"/>
            <a:ext cx="7670433" cy="3416320"/>
          </a:xfrm>
          <a:prstGeom prst="rect">
            <a:avLst/>
          </a:prstGeom>
        </p:spPr>
        <p:txBody>
          <a:bodyPr wrap="square">
            <a:spAutoFit/>
          </a:bodyPr>
          <a:lstStyle/>
          <a:p>
            <a:pPr algn="ctr">
              <a:lnSpc>
                <a:spcPct val="200000"/>
              </a:lnSpc>
            </a:pPr>
            <a:r>
              <a:rPr lang="zh-CN" altLang="en-US" sz="2000" dirty="0"/>
              <a:t>摆动液压马达是</a:t>
            </a:r>
            <a:r>
              <a:rPr lang="zh-CN" altLang="en-US" sz="2400" b="1" dirty="0">
                <a:solidFill>
                  <a:srgbClr val="FF0000"/>
                </a:solidFill>
              </a:rPr>
              <a:t>实现往复摆动的执行元件</a:t>
            </a:r>
            <a:r>
              <a:rPr lang="en-US" altLang="zh-CN" sz="2400" dirty="0"/>
              <a:t>,</a:t>
            </a:r>
          </a:p>
          <a:p>
            <a:pPr algn="ctr">
              <a:lnSpc>
                <a:spcPct val="200000"/>
              </a:lnSpc>
            </a:pPr>
            <a:r>
              <a:rPr lang="zh-CN" altLang="en-US" sz="2000" dirty="0"/>
              <a:t>输入为压力和流量</a:t>
            </a:r>
            <a:r>
              <a:rPr lang="en-US" altLang="zh-CN" sz="2000" dirty="0"/>
              <a:t>,</a:t>
            </a:r>
            <a:r>
              <a:rPr lang="zh-CN" altLang="en-US" sz="2000" dirty="0"/>
              <a:t>输出为转矩和角速度。</a:t>
            </a:r>
            <a:endParaRPr lang="en-US" altLang="zh-CN" sz="2000" dirty="0"/>
          </a:p>
          <a:p>
            <a:pPr algn="ctr">
              <a:lnSpc>
                <a:spcPct val="200000"/>
              </a:lnSpc>
            </a:pPr>
            <a:r>
              <a:rPr lang="zh-CN" altLang="en-US" sz="2400" b="1" dirty="0"/>
              <a:t>摆动液压马达的结构</a:t>
            </a:r>
            <a:endParaRPr lang="en-US" altLang="zh-CN" sz="2400" b="1" dirty="0"/>
          </a:p>
          <a:p>
            <a:pPr algn="ctr">
              <a:lnSpc>
                <a:spcPct val="200000"/>
              </a:lnSpc>
            </a:pPr>
            <a:r>
              <a:rPr lang="zh-CN" altLang="en-US" sz="2000" dirty="0"/>
              <a:t>  比连续旋转的液压马达结构简单</a:t>
            </a:r>
            <a:r>
              <a:rPr lang="en-US" altLang="zh-CN" sz="2000" dirty="0"/>
              <a:t>,</a:t>
            </a:r>
          </a:p>
          <a:p>
            <a:pPr algn="ctr">
              <a:lnSpc>
                <a:spcPct val="200000"/>
              </a:lnSpc>
            </a:pPr>
            <a:r>
              <a:rPr lang="zh-CN" altLang="en-US" sz="2000" dirty="0"/>
              <a:t>     以叶片式摆动液压马达使用得较多。</a:t>
            </a:r>
          </a:p>
        </p:txBody>
      </p:sp>
    </p:spTree>
    <p:extLst>
      <p:ext uri="{BB962C8B-B14F-4D97-AF65-F5344CB8AC3E}">
        <p14:creationId xmlns:p14="http://schemas.microsoft.com/office/powerpoint/2010/main" val="127088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7452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第六节      摆动液压马达</a:t>
            </a:r>
          </a:p>
        </p:txBody>
      </p:sp>
      <p:sp>
        <p:nvSpPr>
          <p:cNvPr id="6" name="圆角矩形 6">
            <a:extLst>
              <a:ext uri="{FF2B5EF4-FFF2-40B4-BE49-F238E27FC236}">
                <a16:creationId xmlns:a16="http://schemas.microsoft.com/office/drawing/2014/main" id="{67AD1C24-467C-490F-AA79-B7721B0AF4DF}"/>
              </a:ext>
            </a:extLst>
          </p:cNvPr>
          <p:cNvSpPr/>
          <p:nvPr/>
        </p:nvSpPr>
        <p:spPr>
          <a:xfrm>
            <a:off x="4828185" y="1359554"/>
            <a:ext cx="3885602" cy="268617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7" name="4T23.EPS" descr="id:2147504768;FounderCES">
            <a:extLst>
              <a:ext uri="{FF2B5EF4-FFF2-40B4-BE49-F238E27FC236}">
                <a16:creationId xmlns:a16="http://schemas.microsoft.com/office/drawing/2014/main" id="{8BEA96A2-0CC3-4A32-A025-BC57C54EA6D4}"/>
              </a:ext>
            </a:extLst>
          </p:cNvPr>
          <p:cNvPicPr/>
          <p:nvPr/>
        </p:nvPicPr>
        <p:blipFill>
          <a:blip r:embed="rId2"/>
          <a:stretch>
            <a:fillRect/>
          </a:stretch>
        </p:blipFill>
        <p:spPr>
          <a:xfrm>
            <a:off x="4931751" y="1605318"/>
            <a:ext cx="3744249" cy="1731235"/>
          </a:xfrm>
          <a:prstGeom prst="rect">
            <a:avLst/>
          </a:prstGeom>
        </p:spPr>
      </p:pic>
      <p:sp>
        <p:nvSpPr>
          <p:cNvPr id="5" name="矩形 4">
            <a:extLst>
              <a:ext uri="{FF2B5EF4-FFF2-40B4-BE49-F238E27FC236}">
                <a16:creationId xmlns:a16="http://schemas.microsoft.com/office/drawing/2014/main" id="{0DEFBA10-0306-45C5-8599-A06C82F4620F}"/>
              </a:ext>
            </a:extLst>
          </p:cNvPr>
          <p:cNvSpPr/>
          <p:nvPr/>
        </p:nvSpPr>
        <p:spPr>
          <a:xfrm>
            <a:off x="4563389" y="3375661"/>
            <a:ext cx="4572000" cy="579646"/>
          </a:xfrm>
          <a:prstGeom prst="rect">
            <a:avLst/>
          </a:prstGeom>
        </p:spPr>
        <p:txBody>
          <a:bodyPr>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4-23</a:t>
            </a:r>
            <a:r>
              <a:rPr lang="zh-CN" altLang="zh-CN" sz="900" dirty="0">
                <a:solidFill>
                  <a:srgbClr val="000000"/>
                </a:solidFill>
                <a:latin typeface="NEU-BZ-S92"/>
                <a:ea typeface="方正书宋_GBK"/>
                <a:cs typeface="Times New Roman" panose="02020603050405020304" pitchFamily="18" charset="0"/>
              </a:rPr>
              <a:t>　摆动液压马达</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600" dirty="0">
                <a:solidFill>
                  <a:srgbClr val="000000"/>
                </a:solidFill>
                <a:latin typeface="NEU-BZ-S92"/>
                <a:ea typeface="方正书宋_GBK"/>
                <a:cs typeface="Times New Roman" panose="02020603050405020304" pitchFamily="18" charset="0"/>
              </a:rPr>
              <a:t>a</a:t>
            </a:r>
            <a:r>
              <a:rPr lang="en-US" altLang="zh-CN" sz="600" dirty="0">
                <a:solidFill>
                  <a:srgbClr val="000000"/>
                </a:solidFill>
                <a:latin typeface="方正书宋_GBK"/>
                <a:ea typeface="方正书宋_GBK"/>
                <a:cs typeface="Times New Roman" panose="02020603050405020304" pitchFamily="18" charset="0"/>
              </a:rPr>
              <a:t>)</a:t>
            </a:r>
            <a:r>
              <a:rPr lang="zh-CN" altLang="zh-CN" sz="600" dirty="0">
                <a:solidFill>
                  <a:srgbClr val="000000"/>
                </a:solidFill>
                <a:latin typeface="NEU-BZ-S92"/>
                <a:ea typeface="方正书宋_GBK"/>
                <a:cs typeface="Times New Roman" panose="02020603050405020304" pitchFamily="18" charset="0"/>
              </a:rPr>
              <a:t>单叶片式　</a:t>
            </a:r>
            <a:r>
              <a:rPr lang="en-US" altLang="zh-CN" sz="600" dirty="0">
                <a:solidFill>
                  <a:srgbClr val="000000"/>
                </a:solidFill>
                <a:latin typeface="NEU-BZ-S92"/>
                <a:ea typeface="方正书宋_GBK"/>
                <a:cs typeface="Times New Roman" panose="02020603050405020304" pitchFamily="18" charset="0"/>
              </a:rPr>
              <a:t>b</a:t>
            </a:r>
            <a:r>
              <a:rPr lang="en-US" altLang="zh-CN" sz="600" dirty="0">
                <a:solidFill>
                  <a:srgbClr val="000000"/>
                </a:solidFill>
                <a:latin typeface="方正书宋_GBK"/>
                <a:ea typeface="方正书宋_GBK"/>
                <a:cs typeface="Times New Roman" panose="02020603050405020304" pitchFamily="18" charset="0"/>
              </a:rPr>
              <a:t>)</a:t>
            </a:r>
            <a:r>
              <a:rPr lang="zh-CN" altLang="zh-CN" sz="600" dirty="0">
                <a:solidFill>
                  <a:srgbClr val="000000"/>
                </a:solidFill>
                <a:latin typeface="NEU-BZ-S92"/>
                <a:ea typeface="方正书宋_GBK"/>
                <a:cs typeface="Times New Roman" panose="02020603050405020304" pitchFamily="18" charset="0"/>
              </a:rPr>
              <a:t>双叶片式</a:t>
            </a:r>
            <a:endParaRPr lang="zh-CN" altLang="zh-CN" sz="90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600" dirty="0">
                <a:solidFill>
                  <a:srgbClr val="000000"/>
                </a:solidFill>
                <a:latin typeface="NEU-BZ-S92"/>
                <a:ea typeface="方正书宋_GBK"/>
                <a:cs typeface="Times New Roman" panose="02020603050405020304" pitchFamily="18" charset="0"/>
              </a:rPr>
              <a:t>1—</a:t>
            </a:r>
            <a:r>
              <a:rPr lang="zh-CN" altLang="zh-CN" sz="600" dirty="0">
                <a:solidFill>
                  <a:srgbClr val="000000"/>
                </a:solidFill>
                <a:latin typeface="NEU-BZ-S92"/>
                <a:ea typeface="方正书宋_GBK"/>
                <a:cs typeface="Times New Roman" panose="02020603050405020304" pitchFamily="18" charset="0"/>
              </a:rPr>
              <a:t>叶片　</a:t>
            </a:r>
            <a:r>
              <a:rPr lang="en-US" altLang="zh-CN" sz="600" dirty="0">
                <a:solidFill>
                  <a:srgbClr val="000000"/>
                </a:solidFill>
                <a:latin typeface="NEU-BZ-S92"/>
                <a:ea typeface="方正书宋_GBK"/>
                <a:cs typeface="Times New Roman" panose="02020603050405020304" pitchFamily="18" charset="0"/>
              </a:rPr>
              <a:t>2—</a:t>
            </a:r>
            <a:r>
              <a:rPr lang="zh-CN" altLang="zh-CN" sz="600" dirty="0">
                <a:solidFill>
                  <a:srgbClr val="000000"/>
                </a:solidFill>
                <a:latin typeface="NEU-BZ-S92"/>
                <a:ea typeface="方正书宋_GBK"/>
                <a:cs typeface="Times New Roman" panose="02020603050405020304" pitchFamily="18" charset="0"/>
              </a:rPr>
              <a:t>分隔片　</a:t>
            </a:r>
            <a:r>
              <a:rPr lang="en-US" altLang="zh-CN" sz="600" dirty="0">
                <a:solidFill>
                  <a:srgbClr val="000000"/>
                </a:solidFill>
                <a:latin typeface="NEU-BZ-S92"/>
                <a:ea typeface="方正书宋_GBK"/>
                <a:cs typeface="Times New Roman" panose="02020603050405020304" pitchFamily="18" charset="0"/>
              </a:rPr>
              <a:t>3—</a:t>
            </a:r>
            <a:r>
              <a:rPr lang="zh-CN" altLang="zh-CN" sz="600" dirty="0">
                <a:solidFill>
                  <a:srgbClr val="000000"/>
                </a:solidFill>
                <a:latin typeface="NEU-BZ-S92"/>
                <a:ea typeface="方正书宋_GBK"/>
                <a:cs typeface="Times New Roman" panose="02020603050405020304" pitchFamily="18" charset="0"/>
              </a:rPr>
              <a:t>缸筒</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9" name="矩形 8">
            <a:extLst>
              <a:ext uri="{FF2B5EF4-FFF2-40B4-BE49-F238E27FC236}">
                <a16:creationId xmlns:a16="http://schemas.microsoft.com/office/drawing/2014/main" id="{7093F20B-B91F-4EC4-A8DE-464A6A1A1205}"/>
              </a:ext>
            </a:extLst>
          </p:cNvPr>
          <p:cNvSpPr/>
          <p:nvPr/>
        </p:nvSpPr>
        <p:spPr>
          <a:xfrm>
            <a:off x="256185" y="1006861"/>
            <a:ext cx="4572000" cy="646331"/>
          </a:xfrm>
          <a:prstGeom prst="rect">
            <a:avLst/>
          </a:prstGeom>
        </p:spPr>
        <p:txBody>
          <a:bodyPr>
            <a:spAutoFit/>
          </a:bodyPr>
          <a:lstStyle/>
          <a:p>
            <a:pPr>
              <a:lnSpc>
                <a:spcPct val="150000"/>
              </a:lnSpc>
            </a:pPr>
            <a:r>
              <a:rPr lang="zh-CN" altLang="zh-CN" sz="1200" dirty="0">
                <a:solidFill>
                  <a:srgbClr val="000000"/>
                </a:solidFill>
                <a:latin typeface="NEU-BZ-S92"/>
                <a:ea typeface="方正书宋_GBK"/>
                <a:cs typeface="Times New Roman" panose="02020603050405020304" pitchFamily="18" charset="0"/>
              </a:rPr>
              <a:t>图</a:t>
            </a:r>
            <a:r>
              <a:rPr lang="en-US" altLang="zh-CN" sz="1200" dirty="0">
                <a:solidFill>
                  <a:srgbClr val="000000"/>
                </a:solidFill>
                <a:latin typeface="NEU-BZ-S92"/>
                <a:ea typeface="方正书宋_GBK"/>
                <a:cs typeface="Times New Roman" panose="02020603050405020304" pitchFamily="18" charset="0"/>
              </a:rPr>
              <a:t>4-23a</a:t>
            </a:r>
            <a:r>
              <a:rPr lang="zh-CN" altLang="zh-CN" sz="1200" dirty="0">
                <a:solidFill>
                  <a:srgbClr val="000000"/>
                </a:solidFill>
                <a:latin typeface="NEU-BZ-S92"/>
                <a:ea typeface="方正书宋_GBK"/>
                <a:cs typeface="Times New Roman" panose="02020603050405020304" pitchFamily="18" charset="0"/>
              </a:rPr>
              <a:t>所示为单叶片式摆动液压马达</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它的摆动角度较大</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可达</a:t>
            </a:r>
            <a:r>
              <a:rPr lang="en-US" altLang="zh-CN" sz="1200" dirty="0">
                <a:solidFill>
                  <a:srgbClr val="000000"/>
                </a:solidFill>
                <a:latin typeface="NEU-BZ-S92"/>
                <a:ea typeface="方正书宋_GBK"/>
                <a:cs typeface="Times New Roman" panose="02020603050405020304" pitchFamily="18" charset="0"/>
              </a:rPr>
              <a:t>300°</a:t>
            </a:r>
            <a:r>
              <a:rPr lang="zh-CN" altLang="zh-CN" sz="1200" dirty="0">
                <a:solidFill>
                  <a:srgbClr val="000000"/>
                </a:solidFill>
                <a:latin typeface="NEU-BZ-S92"/>
                <a:ea typeface="方正书宋_GBK"/>
                <a:cs typeface="Times New Roman" panose="02020603050405020304" pitchFamily="18" charset="0"/>
              </a:rPr>
              <a:t>。</a:t>
            </a:r>
            <a:endParaRPr lang="en-US" altLang="zh-CN" sz="1200" dirty="0">
              <a:solidFill>
                <a:srgbClr val="000000"/>
              </a:solidFill>
              <a:latin typeface="NEU-BZ-S92"/>
              <a:ea typeface="方正书宋_GBK"/>
              <a:cs typeface="Times New Roman" panose="02020603050405020304" pitchFamily="18" charset="0"/>
            </a:endParaRPr>
          </a:p>
          <a:p>
            <a:pPr>
              <a:lnSpc>
                <a:spcPct val="150000"/>
              </a:lnSpc>
            </a:pPr>
            <a:r>
              <a:rPr lang="zh-CN" altLang="zh-CN" sz="1200" dirty="0">
                <a:solidFill>
                  <a:srgbClr val="000000"/>
                </a:solidFill>
                <a:latin typeface="NEU-BZ-S92"/>
                <a:ea typeface="方正书宋_GBK"/>
                <a:cs typeface="Times New Roman" panose="02020603050405020304" pitchFamily="18" charset="0"/>
              </a:rPr>
              <a:t>它的输出转矩</a:t>
            </a:r>
            <a:r>
              <a:rPr lang="en-US" altLang="zh-CN" sz="1200" i="1" dirty="0">
                <a:solidFill>
                  <a:srgbClr val="000000"/>
                </a:solidFill>
                <a:latin typeface="NEU-BZ-S92"/>
                <a:ea typeface="方正书宋_GBK"/>
                <a:cs typeface="Times New Roman" panose="02020603050405020304" pitchFamily="18" charset="0"/>
              </a:rPr>
              <a:t>T</a:t>
            </a:r>
            <a:r>
              <a:rPr lang="zh-CN" altLang="zh-CN" sz="1200" dirty="0">
                <a:solidFill>
                  <a:srgbClr val="000000"/>
                </a:solidFill>
                <a:latin typeface="NEU-BZ-S92"/>
                <a:ea typeface="方正书宋_GBK"/>
                <a:cs typeface="Times New Roman" panose="02020603050405020304" pitchFamily="18" charset="0"/>
              </a:rPr>
              <a:t>和角速度</a:t>
            </a:r>
            <a:r>
              <a:rPr lang="en-US" altLang="zh-CN" sz="1200" i="1" dirty="0">
                <a:solidFill>
                  <a:srgbClr val="000000"/>
                </a:solidFill>
                <a:latin typeface="NEU-BZ-S92"/>
                <a:ea typeface="方正书宋_GBK"/>
                <a:cs typeface="Times New Roman" panose="02020603050405020304" pitchFamily="18" charset="0"/>
              </a:rPr>
              <a:t>ω</a:t>
            </a:r>
            <a:r>
              <a:rPr lang="zh-CN" altLang="zh-CN" sz="1200" dirty="0">
                <a:solidFill>
                  <a:srgbClr val="000000"/>
                </a:solidFill>
                <a:latin typeface="NEU-BZ-S92"/>
                <a:ea typeface="方正书宋_GBK"/>
                <a:cs typeface="Times New Roman" panose="02020603050405020304" pitchFamily="18" charset="0"/>
              </a:rPr>
              <a:t>各为</a:t>
            </a:r>
            <a:endParaRPr lang="zh-CN" altLang="en-US" sz="2400" dirty="0"/>
          </a:p>
        </p:txBody>
      </p:sp>
      <mc:AlternateContent xmlns:mc="http://schemas.openxmlformats.org/markup-compatibility/2006">
        <mc:Choice xmlns:a14="http://schemas.microsoft.com/office/drawing/2010/main" Requires="a14">
          <p:sp>
            <p:nvSpPr>
              <p:cNvPr id="12" name="矩形 11">
                <a:extLst>
                  <a:ext uri="{FF2B5EF4-FFF2-40B4-BE49-F238E27FC236}">
                    <a16:creationId xmlns:a16="http://schemas.microsoft.com/office/drawing/2014/main" id="{303E7F0A-9E38-40E1-843C-36A6D5C19587}"/>
                  </a:ext>
                </a:extLst>
              </p:cNvPr>
              <p:cNvSpPr/>
              <p:nvPr/>
            </p:nvSpPr>
            <p:spPr>
              <a:xfrm>
                <a:off x="860425" y="1679906"/>
                <a:ext cx="2866362" cy="590418"/>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m>
                        <m:mPr>
                          <m:plcHide m:val="on"/>
                          <m:mcs>
                            <m:mc>
                              <m:mcPr>
                                <m:count m:val="1"/>
                                <m:mcJc m:val="center"/>
                              </m:mcPr>
                            </m:mc>
                          </m:mcs>
                          <m:ctrlPr>
                            <a:rPr lang="zh-CN" altLang="en-US" sz="1400">
                              <a:latin typeface="Cambria Math" panose="02040503050406030204" pitchFamily="18" charset="0"/>
                            </a:rPr>
                          </m:ctrlPr>
                        </m:mPr>
                        <m:mr>
                          <m:e>
                            <m:r>
                              <a:rPr lang="zh-CN" altLang="en-US" sz="1400" i="1">
                                <a:latin typeface="Cambria Math" panose="02040503050406030204" pitchFamily="18" charset="0"/>
                              </a:rPr>
                              <m:t>𝑇</m:t>
                            </m:r>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i="1">
                                    <a:latin typeface="Cambria Math" panose="02040503050406030204" pitchFamily="18" charset="0"/>
                                  </a:rPr>
                                  <m:t>𝑏</m:t>
                                </m:r>
                              </m:num>
                              <m:den>
                                <m:r>
                                  <a:rPr lang="zh-CN" altLang="en-US" sz="1400" i="0">
                                    <a:latin typeface="Cambria Math" panose="02040503050406030204" pitchFamily="18" charset="0"/>
                                  </a:rPr>
                                  <m:t>2</m:t>
                                </m:r>
                              </m:den>
                            </m:f>
                            <m:r>
                              <m:rPr>
                                <m:nor/>
                              </m:rPr>
                              <a:rPr lang="zh-CN" altLang="en-US" sz="1400" i="1">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𝑅</m:t>
                                </m:r>
                              </m:e>
                              <m:sub>
                                <m:r>
                                  <a:rPr lang="zh-CN" altLang="en-US" sz="1400" i="0">
                                    <a:latin typeface="Cambria Math" panose="02040503050406030204" pitchFamily="18" charset="0"/>
                                  </a:rPr>
                                  <m:t>2</m:t>
                                </m:r>
                              </m:sub>
                              <m:sup>
                                <m:r>
                                  <a:rPr lang="zh-CN" altLang="en-US" sz="1400" i="0">
                                    <a:latin typeface="Cambria Math" panose="02040503050406030204" pitchFamily="18" charset="0"/>
                                  </a:rPr>
                                  <m:t>2</m:t>
                                </m:r>
                              </m:sup>
                            </m:sSubSup>
                            <m:r>
                              <m:rPr>
                                <m:nor/>
                              </m:rPr>
                              <a:rPr lang="zh-CN" altLang="en-US" sz="1400" i="1">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𝑅</m:t>
                                </m:r>
                              </m:e>
                              <m:sub>
                                <m:r>
                                  <a:rPr lang="zh-CN" altLang="en-US" sz="1400" i="0">
                                    <a:latin typeface="Cambria Math" panose="02040503050406030204" pitchFamily="18" charset="0"/>
                                  </a:rPr>
                                  <m:t>1</m:t>
                                </m:r>
                              </m:sub>
                              <m:sup>
                                <m:r>
                                  <a:rPr lang="zh-CN" altLang="en-US" sz="1400" i="0">
                                    <a:latin typeface="Cambria Math" panose="02040503050406030204" pitchFamily="18" charset="0"/>
                                  </a:rPr>
                                  <m:t>2</m:t>
                                </m:r>
                              </m:sup>
                            </m:sSubSup>
                            <m:r>
                              <m:rPr>
                                <m:nor/>
                              </m:rPr>
                              <a:rPr lang="zh-CN" altLang="en-US" sz="1400" i="1">
                                <a:latin typeface="Cambria Math" panose="02040503050406030204" pitchFamily="18" charset="0"/>
                              </a:rPr>
                              <m:t>) (</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1</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a:rPr lang="zh-CN" altLang="en-US" sz="1400" i="0">
                                    <a:latin typeface="Cambria Math" panose="02040503050406030204" pitchFamily="18" charset="0"/>
                                  </a:rPr>
                                  <m:t>2</m:t>
                                </m:r>
                              </m:sub>
                            </m:sSub>
                            <m:r>
                              <m:rPr>
                                <m:nor/>
                              </m:rPr>
                              <a:rPr lang="zh-CN" altLang="en-US" sz="1400" i="1">
                                <a:latin typeface="Cambria Math" panose="02040503050406030204" pitchFamily="18" charset="0"/>
                              </a:rPr>
                              <m:t>)</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𝜂</m:t>
                                </m:r>
                              </m:e>
                              <m:sub>
                                <m:r>
                                  <m:rPr>
                                    <m:sty m:val="p"/>
                                  </m:rPr>
                                  <a:rPr lang="zh-CN" altLang="en-US" sz="1400" i="0">
                                    <a:latin typeface="Cambria Math" panose="02040503050406030204" pitchFamily="18" charset="0"/>
                                  </a:rPr>
                                  <m:t>m</m:t>
                                </m:r>
                              </m:sub>
                            </m:sSub>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32</m:t>
                            </m:r>
                            <m:r>
                              <m:rPr>
                                <m:nor/>
                              </m:rPr>
                              <a:rPr lang="zh-CN" altLang="en-US" sz="1400" i="1">
                                <a:latin typeface="Cambria Math" panose="02040503050406030204" pitchFamily="18" charset="0"/>
                              </a:rPr>
                              <m:t>)</m:t>
                            </m:r>
                          </m:e>
                        </m:mr>
                        <m:mr>
                          <m:e/>
                        </m:mr>
                      </m:m>
                    </m:oMath>
                  </m:oMathPara>
                </a14:m>
                <a:endParaRPr lang="zh-CN" altLang="en-US" sz="1400" dirty="0"/>
              </a:p>
            </p:txBody>
          </p:sp>
        </mc:Choice>
        <mc:Fallback>
          <p:sp>
            <p:nvSpPr>
              <p:cNvPr id="12" name="矩形 11">
                <a:extLst>
                  <a:ext uri="{FF2B5EF4-FFF2-40B4-BE49-F238E27FC236}">
                    <a16:creationId xmlns:a16="http://schemas.microsoft.com/office/drawing/2014/main" id="{303E7F0A-9E38-40E1-843C-36A6D5C19587}"/>
                  </a:ext>
                </a:extLst>
              </p:cNvPr>
              <p:cNvSpPr>
                <a:spLocks noRot="1" noChangeAspect="1" noMove="1" noResize="1" noEditPoints="1" noAdjustHandles="1" noChangeArrowheads="1" noChangeShapeType="1" noTextEdit="1"/>
              </p:cNvSpPr>
              <p:nvPr/>
            </p:nvSpPr>
            <p:spPr>
              <a:xfrm>
                <a:off x="860425" y="1679906"/>
                <a:ext cx="2866362" cy="59041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矩形 12">
                <a:extLst>
                  <a:ext uri="{FF2B5EF4-FFF2-40B4-BE49-F238E27FC236}">
                    <a16:creationId xmlns:a16="http://schemas.microsoft.com/office/drawing/2014/main" id="{5A192E5D-12D2-40C3-A583-E342F94CE437}"/>
                  </a:ext>
                </a:extLst>
              </p:cNvPr>
              <p:cNvSpPr/>
              <p:nvPr/>
            </p:nvSpPr>
            <p:spPr>
              <a:xfrm>
                <a:off x="1298590" y="2240088"/>
                <a:ext cx="1990032" cy="54867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a:rPr lang="zh-CN" altLang="en-US" sz="1400" i="1">
                          <a:latin typeface="Cambria Math" panose="02040503050406030204" pitchFamily="18" charset="0"/>
                        </a:rPr>
                        <m:t>𝜔</m:t>
                      </m:r>
                      <m:r>
                        <a:rPr lang="zh-CN" altLang="en-US" sz="1400">
                          <a:latin typeface="Cambria Math" panose="02040503050406030204" pitchFamily="18" charset="0"/>
                        </a:rPr>
                        <m:t>=</m:t>
                      </m:r>
                      <m:f>
                        <m:fPr>
                          <m:ctrlPr>
                            <a:rPr lang="zh-CN" altLang="en-US" sz="1400" i="1">
                              <a:latin typeface="Cambria Math" panose="02040503050406030204" pitchFamily="18" charset="0"/>
                            </a:rPr>
                          </m:ctrlPr>
                        </m:fPr>
                        <m:num>
                          <m:r>
                            <a:rPr lang="zh-CN" altLang="en-US" sz="1400">
                              <a:latin typeface="Cambria Math" panose="02040503050406030204" pitchFamily="18" charset="0"/>
                            </a:rPr>
                            <m:t>2</m:t>
                          </m:r>
                          <m:r>
                            <a:rPr lang="zh-CN" altLang="en-US" sz="1400" i="1">
                              <a:latin typeface="Cambria Math" panose="02040503050406030204" pitchFamily="18" charset="0"/>
                            </a:rPr>
                            <m:t>𝑞</m:t>
                          </m:r>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𝜂</m:t>
                              </m:r>
                            </m:e>
                            <m:sub>
                              <m:r>
                                <a:rPr lang="zh-CN" altLang="en-US" sz="1400" i="1">
                                  <a:latin typeface="Cambria Math" panose="02040503050406030204" pitchFamily="18" charset="0"/>
                                </a:rPr>
                                <m:t>𝑉</m:t>
                              </m:r>
                            </m:sub>
                          </m:sSub>
                        </m:num>
                        <m:den>
                          <m:r>
                            <a:rPr lang="zh-CN" altLang="en-US" sz="1400" i="1">
                              <a:latin typeface="Cambria Math" panose="02040503050406030204" pitchFamily="18" charset="0"/>
                            </a:rPr>
                            <m:t>𝑏</m:t>
                          </m:r>
                          <m:r>
                            <m:rPr>
                              <m:nor/>
                            </m:rPr>
                            <a:rPr lang="zh-CN" altLang="en-US" sz="1400" i="1">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𝑅</m:t>
                              </m:r>
                            </m:e>
                            <m:sub>
                              <m:r>
                                <a:rPr lang="zh-CN" altLang="en-US" sz="1400">
                                  <a:latin typeface="Cambria Math" panose="02040503050406030204" pitchFamily="18" charset="0"/>
                                </a:rPr>
                                <m:t>2</m:t>
                              </m:r>
                            </m:sub>
                            <m:sup>
                              <m:r>
                                <a:rPr lang="zh-CN" altLang="en-US" sz="1400">
                                  <a:latin typeface="Cambria Math" panose="02040503050406030204" pitchFamily="18" charset="0"/>
                                </a:rPr>
                                <m:t>2</m:t>
                              </m:r>
                            </m:sup>
                          </m:sSubSup>
                          <m:r>
                            <m:rPr>
                              <m:nor/>
                            </m:rPr>
                            <a:rPr lang="zh-CN" altLang="en-US" sz="1400" i="1">
                              <a:latin typeface="Cambria Math" panose="02040503050406030204" pitchFamily="18" charset="0"/>
                            </a:rPr>
                            <m:t>−</m:t>
                          </m:r>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𝑅</m:t>
                              </m:r>
                            </m:e>
                            <m:sub>
                              <m:r>
                                <a:rPr lang="zh-CN" altLang="en-US" sz="1400">
                                  <a:latin typeface="Cambria Math" panose="02040503050406030204" pitchFamily="18" charset="0"/>
                                </a:rPr>
                                <m:t>1</m:t>
                              </m:r>
                            </m:sub>
                            <m:sup>
                              <m:r>
                                <a:rPr lang="zh-CN" altLang="en-US" sz="1400">
                                  <a:latin typeface="Cambria Math" panose="02040503050406030204" pitchFamily="18" charset="0"/>
                                </a:rPr>
                                <m:t>2</m:t>
                              </m:r>
                            </m:sup>
                          </m:sSubSup>
                          <m:r>
                            <m:rPr>
                              <m:nor/>
                            </m:rPr>
                            <a:rPr lang="zh-CN" altLang="en-US" sz="1400" i="1">
                              <a:latin typeface="Cambria Math" panose="02040503050406030204" pitchFamily="18" charset="0"/>
                            </a:rPr>
                            <m:t>)</m:t>
                          </m:r>
                        </m:den>
                      </m:f>
                      <m:r>
                        <m:rPr>
                          <m:nor/>
                        </m:rPr>
                        <a:rPr lang="zh-CN" altLang="en-US" sz="1400" i="1">
                          <a:latin typeface="Cambria Math" panose="02040503050406030204" pitchFamily="18" charset="0"/>
                        </a:rPr>
                        <m:t>(</m:t>
                      </m:r>
                      <m:r>
                        <a:rPr lang="zh-CN" altLang="en-US" sz="1400">
                          <a:latin typeface="Cambria Math" panose="02040503050406030204" pitchFamily="18" charset="0"/>
                        </a:rPr>
                        <m:t>4</m:t>
                      </m:r>
                      <m:r>
                        <m:rPr>
                          <m:nor/>
                        </m:rPr>
                        <a:rPr lang="zh-CN" altLang="en-US" sz="1400" i="1">
                          <a:latin typeface="Cambria Math" panose="02040503050406030204" pitchFamily="18" charset="0"/>
                        </a:rPr>
                        <m:t>−</m:t>
                      </m:r>
                      <m:r>
                        <a:rPr lang="zh-CN" altLang="en-US" sz="1400">
                          <a:latin typeface="Cambria Math" panose="02040503050406030204" pitchFamily="18" charset="0"/>
                        </a:rPr>
                        <m:t>33</m:t>
                      </m:r>
                      <m:r>
                        <m:rPr>
                          <m:nor/>
                        </m:rPr>
                        <a:rPr lang="zh-CN" altLang="en-US" sz="1400" i="1">
                          <a:latin typeface="Cambria Math" panose="02040503050406030204" pitchFamily="18" charset="0"/>
                        </a:rPr>
                        <m:t>)</m:t>
                      </m:r>
                    </m:oMath>
                  </m:oMathPara>
                </a14:m>
                <a:endParaRPr lang="zh-CN" altLang="en-US" sz="1400" dirty="0"/>
              </a:p>
            </p:txBody>
          </p:sp>
        </mc:Choice>
        <mc:Fallback>
          <p:sp>
            <p:nvSpPr>
              <p:cNvPr id="13" name="矩形 12">
                <a:extLst>
                  <a:ext uri="{FF2B5EF4-FFF2-40B4-BE49-F238E27FC236}">
                    <a16:creationId xmlns:a16="http://schemas.microsoft.com/office/drawing/2014/main" id="{5A192E5D-12D2-40C3-A583-E342F94CE437}"/>
                  </a:ext>
                </a:extLst>
              </p:cNvPr>
              <p:cNvSpPr>
                <a:spLocks noRot="1" noChangeAspect="1" noMove="1" noResize="1" noEditPoints="1" noAdjustHandles="1" noChangeArrowheads="1" noChangeShapeType="1" noTextEdit="1"/>
              </p:cNvSpPr>
              <p:nvPr/>
            </p:nvSpPr>
            <p:spPr>
              <a:xfrm>
                <a:off x="1298590" y="2240088"/>
                <a:ext cx="1990032" cy="548676"/>
              </a:xfrm>
              <a:prstGeom prst="rect">
                <a:avLst/>
              </a:prstGeom>
              <a:blipFill>
                <a:blip r:embed="rId4"/>
                <a:stretch>
                  <a:fillRect b="-4444"/>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897F28FD-32E8-408A-B3EB-8945C8E9BFF9}"/>
              </a:ext>
            </a:extLst>
          </p:cNvPr>
          <p:cNvSpPr/>
          <p:nvPr/>
        </p:nvSpPr>
        <p:spPr>
          <a:xfrm>
            <a:off x="525055" y="2676292"/>
            <a:ext cx="4572000" cy="913070"/>
          </a:xfrm>
          <a:prstGeom prst="rect">
            <a:avLst/>
          </a:prstGeom>
        </p:spPr>
        <p:txBody>
          <a:bodyPr>
            <a:spAutoFit/>
          </a:bodyPr>
          <a:lstStyle/>
          <a:p>
            <a:pPr indent="266700">
              <a:lnSpc>
                <a:spcPts val="1575"/>
              </a:lnSpc>
              <a:spcAft>
                <a:spcPts val="0"/>
              </a:spcAft>
            </a:pPr>
            <a:r>
              <a:rPr lang="zh-CN" altLang="zh-CN" sz="1000" dirty="0">
                <a:solidFill>
                  <a:srgbClr val="FF0000"/>
                </a:solidFill>
                <a:latin typeface="NEU-BZ-S92"/>
                <a:ea typeface="方正书宋_GBK"/>
                <a:cs typeface="Times New Roman" panose="02020603050405020304" pitchFamily="18" charset="0"/>
              </a:rPr>
              <a:t>式中</a:t>
            </a:r>
            <a:endParaRPr lang="en-US" altLang="zh-CN" sz="10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zh-CN" altLang="zh-CN" sz="1000" dirty="0">
                <a:solidFill>
                  <a:srgbClr val="FF0000"/>
                </a:solidFill>
                <a:latin typeface="NEU-BZ-S92"/>
                <a:ea typeface="方正书宋_GBK"/>
                <a:cs typeface="Times New Roman" panose="02020603050405020304" pitchFamily="18" charset="0"/>
              </a:rPr>
              <a:t>　</a:t>
            </a:r>
            <a:r>
              <a:rPr lang="en-US" altLang="zh-CN" sz="1000" i="1" dirty="0">
                <a:solidFill>
                  <a:srgbClr val="FF0000"/>
                </a:solidFill>
                <a:latin typeface="NEU-BZ-S92"/>
                <a:ea typeface="方正书宋_GBK"/>
                <a:cs typeface="Times New Roman" panose="02020603050405020304" pitchFamily="18" charset="0"/>
              </a:rPr>
              <a:t>p</a:t>
            </a:r>
            <a:r>
              <a:rPr lang="en-US" altLang="zh-CN" sz="1000" baseline="-25000" dirty="0">
                <a:solidFill>
                  <a:srgbClr val="FF0000"/>
                </a:solidFill>
                <a:latin typeface="NEU-BZ-S92"/>
                <a:ea typeface="方正书宋_GBK"/>
                <a:cs typeface="Times New Roman" panose="02020603050405020304" pitchFamily="18" charset="0"/>
              </a:rPr>
              <a:t>1</a:t>
            </a:r>
            <a:r>
              <a:rPr lang="zh-CN" altLang="zh-CN" sz="1000" dirty="0">
                <a:solidFill>
                  <a:srgbClr val="FF0000"/>
                </a:solidFill>
                <a:latin typeface="NEU-BZ-S92"/>
                <a:ea typeface="方正书宋_GBK"/>
                <a:cs typeface="Times New Roman" panose="02020603050405020304" pitchFamily="18" charset="0"/>
              </a:rPr>
              <a:t>、</a:t>
            </a:r>
            <a:r>
              <a:rPr lang="en-US" altLang="zh-CN" sz="1000" i="1" dirty="0">
                <a:solidFill>
                  <a:srgbClr val="FF0000"/>
                </a:solidFill>
                <a:latin typeface="NEU-BZ-S92"/>
                <a:ea typeface="方正书宋_GBK"/>
                <a:cs typeface="Times New Roman" panose="02020603050405020304" pitchFamily="18" charset="0"/>
              </a:rPr>
              <a:t>p</a:t>
            </a:r>
            <a:r>
              <a:rPr lang="en-US" altLang="zh-CN" sz="1000" baseline="-25000" dirty="0">
                <a:solidFill>
                  <a:srgbClr val="FF0000"/>
                </a:solidFill>
                <a:latin typeface="NEU-BZ-S92"/>
                <a:ea typeface="方正书宋_GBK"/>
                <a:cs typeface="Times New Roman" panose="02020603050405020304" pitchFamily="18" charset="0"/>
              </a:rPr>
              <a:t>2</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摆动马达的进油压力和回油压力</a:t>
            </a:r>
            <a:r>
              <a:rPr lang="en-US" altLang="zh-CN" sz="1000" dirty="0">
                <a:solidFill>
                  <a:srgbClr val="FF0000"/>
                </a:solidFill>
                <a:latin typeface="方正书宋_GBK"/>
                <a:ea typeface="方正书宋_GBK"/>
                <a:cs typeface="Times New Roman" panose="02020603050405020304" pitchFamily="18" charset="0"/>
              </a:rPr>
              <a:t>;</a:t>
            </a:r>
          </a:p>
          <a:p>
            <a:pPr indent="266700">
              <a:lnSpc>
                <a:spcPts val="1575"/>
              </a:lnSpc>
              <a:spcAft>
                <a:spcPts val="0"/>
              </a:spcAft>
            </a:pPr>
            <a:r>
              <a:rPr lang="en-US" altLang="zh-CN" sz="1000" i="1" dirty="0">
                <a:solidFill>
                  <a:srgbClr val="FF0000"/>
                </a:solidFill>
                <a:latin typeface="方正书宋_GBK"/>
                <a:ea typeface="方正书宋_GBK"/>
                <a:cs typeface="Times New Roman" panose="02020603050405020304" pitchFamily="18" charset="0"/>
              </a:rPr>
              <a:t>   </a:t>
            </a:r>
            <a:r>
              <a:rPr lang="en-US" altLang="zh-CN" sz="1000" i="1" dirty="0" err="1">
                <a:solidFill>
                  <a:srgbClr val="FF0000"/>
                </a:solidFill>
                <a:latin typeface="NEU-BZ-S92"/>
                <a:ea typeface="方正书宋_GBK"/>
                <a:cs typeface="Times New Roman" panose="02020603050405020304" pitchFamily="18" charset="0"/>
              </a:rPr>
              <a:t>η</a:t>
            </a:r>
            <a:r>
              <a:rPr lang="en-US" altLang="zh-CN" sz="1000" baseline="-25000" dirty="0" err="1">
                <a:solidFill>
                  <a:srgbClr val="FF0000"/>
                </a:solidFill>
                <a:latin typeface="NEU-BZ-S92"/>
                <a:ea typeface="方正书宋_GBK"/>
                <a:cs typeface="Times New Roman" panose="02020603050405020304" pitchFamily="18" charset="0"/>
              </a:rPr>
              <a:t>m</a:t>
            </a:r>
            <a:r>
              <a:rPr lang="zh-CN" altLang="zh-CN" sz="1000" dirty="0">
                <a:solidFill>
                  <a:srgbClr val="FF0000"/>
                </a:solidFill>
                <a:latin typeface="NEU-BZ-S92"/>
                <a:ea typeface="方正书宋_GBK"/>
                <a:cs typeface="Times New Roman" panose="02020603050405020304" pitchFamily="18" charset="0"/>
              </a:rPr>
              <a:t>、</a:t>
            </a:r>
            <a:r>
              <a:rPr lang="en-US" altLang="zh-CN" sz="1000" i="1" dirty="0" err="1">
                <a:solidFill>
                  <a:srgbClr val="FF0000"/>
                </a:solidFill>
                <a:latin typeface="NEU-BZ-S92"/>
                <a:ea typeface="方正书宋_GBK"/>
                <a:cs typeface="Times New Roman" panose="02020603050405020304" pitchFamily="18" charset="0"/>
              </a:rPr>
              <a:t>η</a:t>
            </a:r>
            <a:r>
              <a:rPr lang="en-US" altLang="zh-CN" sz="1000" i="1" baseline="-25000" dirty="0" err="1">
                <a:solidFill>
                  <a:srgbClr val="FF0000"/>
                </a:solidFill>
                <a:latin typeface="NEU-BZ-S92"/>
                <a:ea typeface="方正书宋_GBK"/>
                <a:cs typeface="Times New Roman" panose="02020603050405020304" pitchFamily="18" charset="0"/>
              </a:rPr>
              <a:t>V</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摆动马达的机械效率和容积效率</a:t>
            </a:r>
            <a:r>
              <a:rPr lang="en-US" altLang="zh-CN" sz="1000" dirty="0">
                <a:solidFill>
                  <a:srgbClr val="FF0000"/>
                </a:solidFill>
                <a:latin typeface="方正书宋_GBK"/>
                <a:ea typeface="方正书宋_GBK"/>
                <a:cs typeface="Times New Roman" panose="02020603050405020304" pitchFamily="18" charset="0"/>
              </a:rPr>
              <a:t>;</a:t>
            </a:r>
            <a:endParaRPr lang="zh-CN" altLang="zh-CN" sz="1000" dirty="0">
              <a:solidFill>
                <a:srgbClr val="FF0000"/>
              </a:solidFill>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latin typeface="NEU-BZ-S92"/>
                <a:ea typeface="方正书宋_GBK"/>
                <a:cs typeface="Times New Roman" panose="02020603050405020304" pitchFamily="18" charset="0"/>
              </a:rPr>
              <a:t>	       </a:t>
            </a:r>
            <a:r>
              <a:rPr lang="en-US" altLang="zh-CN" sz="1000" i="1" dirty="0">
                <a:solidFill>
                  <a:srgbClr val="FF0000"/>
                </a:solidFill>
                <a:latin typeface="NEU-BZ-S92"/>
                <a:ea typeface="方正书宋_GBK"/>
                <a:cs typeface="Times New Roman" panose="02020603050405020304" pitchFamily="18" charset="0"/>
              </a:rPr>
              <a:t>q</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摆动马达的输入流量</a:t>
            </a:r>
            <a:r>
              <a:rPr lang="en-US" altLang="zh-CN" sz="1000" dirty="0">
                <a:solidFill>
                  <a:srgbClr val="FF0000"/>
                </a:solidFill>
                <a:latin typeface="方正书宋_GBK"/>
                <a:ea typeface="方正书宋_GBK"/>
                <a:cs typeface="Times New Roman" panose="02020603050405020304" pitchFamily="18" charset="0"/>
              </a:rPr>
              <a:t>;</a:t>
            </a:r>
            <a:r>
              <a:rPr lang="en-US" altLang="zh-CN" sz="1000" dirty="0">
                <a:solidFill>
                  <a:srgbClr val="FF0000"/>
                </a:solidFill>
                <a:latin typeface="NEU-BZ-S92"/>
                <a:ea typeface="方正书宋_GBK"/>
                <a:cs typeface="Times New Roman" panose="02020603050405020304" pitchFamily="18" charset="0"/>
              </a:rPr>
              <a:t>    </a:t>
            </a:r>
            <a:r>
              <a:rPr lang="en-US" altLang="zh-CN" sz="1000" i="1" dirty="0">
                <a:solidFill>
                  <a:srgbClr val="FF0000"/>
                </a:solidFill>
                <a:latin typeface="NEU-BZ-S92"/>
                <a:ea typeface="方正书宋_GBK"/>
                <a:cs typeface="Times New Roman" panose="02020603050405020304" pitchFamily="18" charset="0"/>
              </a:rPr>
              <a:t>b</a:t>
            </a:r>
            <a:r>
              <a:rPr lang="en-US" altLang="zh-CN" sz="1000" dirty="0">
                <a:solidFill>
                  <a:srgbClr val="FF0000"/>
                </a:solidFill>
                <a:latin typeface="NEU-BZ-S92"/>
                <a:ea typeface="方正书宋_GBK"/>
                <a:cs typeface="Times New Roman" panose="02020603050405020304" pitchFamily="18" charset="0"/>
              </a:rPr>
              <a:t>——</a:t>
            </a:r>
            <a:r>
              <a:rPr lang="zh-CN" altLang="zh-CN" sz="1000" dirty="0">
                <a:solidFill>
                  <a:srgbClr val="FF0000"/>
                </a:solidFill>
                <a:latin typeface="NEU-BZ-S92"/>
                <a:ea typeface="方正书宋_GBK"/>
                <a:cs typeface="Times New Roman" panose="02020603050405020304" pitchFamily="18" charset="0"/>
              </a:rPr>
              <a:t>叶片宽度</a:t>
            </a:r>
            <a:endParaRPr lang="zh-CN" altLang="en-US" sz="1600" dirty="0">
              <a:solidFill>
                <a:srgbClr val="FF0000"/>
              </a:solidFill>
            </a:endParaRPr>
          </a:p>
        </p:txBody>
      </p:sp>
      <p:sp>
        <p:nvSpPr>
          <p:cNvPr id="17" name="矩形 16">
            <a:extLst>
              <a:ext uri="{FF2B5EF4-FFF2-40B4-BE49-F238E27FC236}">
                <a16:creationId xmlns:a16="http://schemas.microsoft.com/office/drawing/2014/main" id="{29272BCB-B88B-40C0-995E-F7D9CC945A0E}"/>
              </a:ext>
            </a:extLst>
          </p:cNvPr>
          <p:cNvSpPr/>
          <p:nvPr/>
        </p:nvSpPr>
        <p:spPr>
          <a:xfrm>
            <a:off x="256185" y="3643166"/>
            <a:ext cx="4572000" cy="521233"/>
          </a:xfrm>
          <a:prstGeom prst="rect">
            <a:avLst/>
          </a:prstGeom>
        </p:spPr>
        <p:txBody>
          <a:bodyPr>
            <a:spAutoFit/>
          </a:bodyPr>
          <a:lstStyle/>
          <a:p>
            <a:r>
              <a:rPr lang="zh-CN" altLang="zh-CN" sz="1200" dirty="0">
                <a:solidFill>
                  <a:srgbClr val="000000"/>
                </a:solidFill>
                <a:latin typeface="NEU-BZ-S92"/>
                <a:ea typeface="方正书宋_GBK"/>
                <a:cs typeface="Times New Roman" panose="02020603050405020304" pitchFamily="18" charset="0"/>
              </a:rPr>
              <a:t>图</a:t>
            </a:r>
            <a:r>
              <a:rPr lang="en-US" altLang="zh-CN" sz="1200" dirty="0">
                <a:solidFill>
                  <a:srgbClr val="000000"/>
                </a:solidFill>
                <a:latin typeface="NEU-BZ-S92"/>
                <a:ea typeface="方正书宋_GBK"/>
                <a:cs typeface="Times New Roman" panose="02020603050405020304" pitchFamily="18" charset="0"/>
              </a:rPr>
              <a:t>4-23b</a:t>
            </a:r>
            <a:r>
              <a:rPr lang="zh-CN" altLang="zh-CN" sz="1200" dirty="0">
                <a:solidFill>
                  <a:srgbClr val="000000"/>
                </a:solidFill>
                <a:latin typeface="NEU-BZ-S92"/>
                <a:ea typeface="方正书宋_GBK"/>
                <a:cs typeface="Times New Roman" panose="02020603050405020304" pitchFamily="18" charset="0"/>
              </a:rPr>
              <a:t>所示为双叶片式摆动液压马达</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它的摆角较小</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可达</a:t>
            </a:r>
            <a:r>
              <a:rPr lang="en-US" altLang="zh-CN" sz="1200" dirty="0">
                <a:solidFill>
                  <a:srgbClr val="000000"/>
                </a:solidFill>
                <a:latin typeface="NEU-BZ-S92"/>
                <a:ea typeface="方正书宋_GBK"/>
                <a:cs typeface="Times New Roman" panose="02020603050405020304" pitchFamily="18" charset="0"/>
              </a:rPr>
              <a:t>150°</a:t>
            </a:r>
            <a:r>
              <a:rPr lang="zh-CN" altLang="zh-CN" sz="1200" dirty="0">
                <a:solidFill>
                  <a:srgbClr val="000000"/>
                </a:solidFill>
                <a:latin typeface="NEU-BZ-S92"/>
                <a:ea typeface="方正书宋_GBK"/>
                <a:cs typeface="Times New Roman" panose="02020603050405020304" pitchFamily="18" charset="0"/>
              </a:rPr>
              <a:t>。</a:t>
            </a:r>
            <a:endParaRPr lang="en-US" altLang="zh-CN" sz="1200" dirty="0">
              <a:solidFill>
                <a:srgbClr val="000000"/>
              </a:solidFill>
              <a:latin typeface="NEU-BZ-S92"/>
              <a:ea typeface="方正书宋_GBK"/>
              <a:cs typeface="Times New Roman" panose="02020603050405020304" pitchFamily="18" charset="0"/>
            </a:endParaRPr>
          </a:p>
          <a:p>
            <a:pPr>
              <a:lnSpc>
                <a:spcPct val="150000"/>
              </a:lnSpc>
            </a:pPr>
            <a:r>
              <a:rPr lang="zh-CN" altLang="zh-CN" sz="1200" dirty="0">
                <a:solidFill>
                  <a:srgbClr val="000000"/>
                </a:solidFill>
                <a:latin typeface="NEU-BZ-S92"/>
                <a:ea typeface="方正书宋_GBK"/>
                <a:cs typeface="Times New Roman" panose="02020603050405020304" pitchFamily="18" charset="0"/>
              </a:rPr>
              <a:t>它的输出转矩是单叶片式的两倍</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而角速度则是单叶片式的一半。</a:t>
            </a:r>
            <a:endParaRPr lang="zh-CN" altLang="en-US" sz="2400" dirty="0"/>
          </a:p>
        </p:txBody>
      </p:sp>
      <p:sp>
        <p:nvSpPr>
          <p:cNvPr id="19" name="矩形 18">
            <a:extLst>
              <a:ext uri="{FF2B5EF4-FFF2-40B4-BE49-F238E27FC236}">
                <a16:creationId xmlns:a16="http://schemas.microsoft.com/office/drawing/2014/main" id="{72FC5DE3-AAE3-42FD-90A9-E50766AE4DBB}"/>
              </a:ext>
            </a:extLst>
          </p:cNvPr>
          <p:cNvSpPr/>
          <p:nvPr/>
        </p:nvSpPr>
        <p:spPr>
          <a:xfrm>
            <a:off x="610148" y="4335700"/>
            <a:ext cx="7923705" cy="666849"/>
          </a:xfrm>
          <a:prstGeom prst="rect">
            <a:avLst/>
          </a:prstGeom>
        </p:spPr>
        <p:txBody>
          <a:bodyPr wrap="square">
            <a:spAutoFit/>
          </a:bodyPr>
          <a:lstStyle/>
          <a:p>
            <a:pPr indent="266700">
              <a:lnSpc>
                <a:spcPts val="1575"/>
              </a:lnSpc>
              <a:spcAft>
                <a:spcPts val="0"/>
              </a:spcAft>
            </a:pPr>
            <a:r>
              <a:rPr lang="zh-CN" altLang="zh-CN" sz="1600" b="1" dirty="0">
                <a:solidFill>
                  <a:srgbClr val="000000"/>
                </a:solidFill>
                <a:latin typeface="NEU-BZ-S92"/>
                <a:ea typeface="方正书宋_GBK"/>
                <a:cs typeface="Times New Roman" panose="02020603050405020304" pitchFamily="18" charset="0"/>
              </a:rPr>
              <a:t>三叶片式摆动液压马达</a:t>
            </a:r>
            <a:r>
              <a:rPr lang="zh-CN" altLang="zh-CN" sz="1600" dirty="0">
                <a:solidFill>
                  <a:srgbClr val="000000"/>
                </a:solidFill>
                <a:latin typeface="NEU-BZ-S92"/>
                <a:ea typeface="方正书宋_GBK"/>
                <a:cs typeface="Times New Roman" panose="02020603050405020304" pitchFamily="18" charset="0"/>
              </a:rPr>
              <a:t>的三个叶片等分布置</a:t>
            </a:r>
            <a:r>
              <a:rPr lang="en-US" altLang="zh-CN" sz="1600" dirty="0">
                <a:solidFill>
                  <a:srgbClr val="000000"/>
                </a:solidFill>
                <a:latin typeface="方正书宋_GBK"/>
                <a:ea typeface="方正书宋_GBK"/>
                <a:cs typeface="Times New Roman" panose="02020603050405020304" pitchFamily="18" charset="0"/>
              </a:rPr>
              <a:t>,</a:t>
            </a:r>
            <a:r>
              <a:rPr lang="zh-CN" altLang="zh-CN" sz="1600" dirty="0">
                <a:solidFill>
                  <a:srgbClr val="000000"/>
                </a:solidFill>
                <a:latin typeface="NEU-BZ-S92"/>
                <a:ea typeface="方正书宋_GBK"/>
                <a:cs typeface="Times New Roman" panose="02020603050405020304" pitchFamily="18" charset="0"/>
              </a:rPr>
              <a:t>它的输出转矩是单叶片式的三倍</a:t>
            </a:r>
            <a:r>
              <a:rPr lang="en-US" altLang="zh-CN" sz="1600" dirty="0">
                <a:solidFill>
                  <a:srgbClr val="000000"/>
                </a:solidFill>
                <a:latin typeface="方正书宋_GBK"/>
                <a:ea typeface="方正书宋_GBK"/>
                <a:cs typeface="Times New Roman" panose="02020603050405020304" pitchFamily="18" charset="0"/>
              </a:rPr>
              <a:t>,</a:t>
            </a:r>
          </a:p>
          <a:p>
            <a:pPr indent="266700">
              <a:lnSpc>
                <a:spcPct val="150000"/>
              </a:lnSpc>
              <a:spcAft>
                <a:spcPts val="0"/>
              </a:spcAft>
            </a:pPr>
            <a:r>
              <a:rPr lang="zh-CN" altLang="zh-CN" sz="1600" dirty="0">
                <a:solidFill>
                  <a:srgbClr val="000000"/>
                </a:solidFill>
                <a:latin typeface="NEU-BZ-S92"/>
                <a:ea typeface="方正书宋_GBK"/>
                <a:cs typeface="Times New Roman" panose="02020603050405020304" pitchFamily="18" charset="0"/>
              </a:rPr>
              <a:t>机械效率与双叶片式马达相同</a:t>
            </a:r>
            <a:r>
              <a:rPr lang="en-US" altLang="zh-CN" sz="1600" dirty="0">
                <a:solidFill>
                  <a:srgbClr val="000000"/>
                </a:solidFill>
                <a:latin typeface="方正书宋_GBK"/>
                <a:ea typeface="方正书宋_GBK"/>
                <a:cs typeface="Times New Roman" panose="02020603050405020304" pitchFamily="18" charset="0"/>
              </a:rPr>
              <a:t>,</a:t>
            </a:r>
            <a:r>
              <a:rPr lang="zh-CN" altLang="zh-CN" sz="1600" dirty="0">
                <a:solidFill>
                  <a:srgbClr val="000000"/>
                </a:solidFill>
                <a:latin typeface="NEU-BZ-S92"/>
                <a:ea typeface="方正书宋_GBK"/>
                <a:cs typeface="Times New Roman" panose="02020603050405020304" pitchFamily="18" charset="0"/>
              </a:rPr>
              <a:t>但泄漏增大</a:t>
            </a:r>
            <a:r>
              <a:rPr lang="en-US" altLang="zh-CN" sz="1600" dirty="0">
                <a:solidFill>
                  <a:srgbClr val="000000"/>
                </a:solidFill>
                <a:latin typeface="方正书宋_GBK"/>
                <a:ea typeface="方正书宋_GBK"/>
                <a:cs typeface="Times New Roman" panose="02020603050405020304" pitchFamily="18" charset="0"/>
              </a:rPr>
              <a:t>,</a:t>
            </a:r>
            <a:r>
              <a:rPr lang="zh-CN" altLang="zh-CN" sz="1600" dirty="0">
                <a:solidFill>
                  <a:srgbClr val="000000"/>
                </a:solidFill>
                <a:latin typeface="NEU-BZ-S92"/>
                <a:ea typeface="方正书宋_GBK"/>
                <a:cs typeface="Times New Roman" panose="02020603050405020304" pitchFamily="18" charset="0"/>
              </a:rPr>
              <a:t>容积效率降低</a:t>
            </a:r>
            <a:r>
              <a:rPr lang="en-US" altLang="zh-CN" sz="1600" dirty="0">
                <a:solidFill>
                  <a:srgbClr val="000000"/>
                </a:solidFill>
                <a:latin typeface="方正书宋_GBK"/>
                <a:ea typeface="方正书宋_GBK"/>
                <a:cs typeface="Times New Roman" panose="02020603050405020304" pitchFamily="18" charset="0"/>
              </a:rPr>
              <a:t>,</a:t>
            </a:r>
            <a:r>
              <a:rPr lang="zh-CN" altLang="zh-CN" sz="1600" dirty="0">
                <a:solidFill>
                  <a:srgbClr val="000000"/>
                </a:solidFill>
                <a:latin typeface="NEU-BZ-S92"/>
                <a:ea typeface="方正书宋_GBK"/>
                <a:cs typeface="Times New Roman" panose="02020603050405020304" pitchFamily="18" charset="0"/>
              </a:rPr>
              <a:t>其摆动角度小于</a:t>
            </a:r>
            <a:r>
              <a:rPr lang="en-US" altLang="zh-CN" sz="1600" dirty="0">
                <a:solidFill>
                  <a:srgbClr val="000000"/>
                </a:solidFill>
                <a:latin typeface="NEU-BZ-S92"/>
                <a:ea typeface="方正书宋_GBK"/>
                <a:cs typeface="Times New Roman" panose="02020603050405020304" pitchFamily="18" charset="0"/>
              </a:rPr>
              <a:t>60°</a:t>
            </a:r>
            <a:r>
              <a:rPr lang="zh-CN" altLang="zh-CN" sz="1600" dirty="0">
                <a:solidFill>
                  <a:srgbClr val="000000"/>
                </a:solidFill>
                <a:latin typeface="NEU-BZ-S92"/>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464817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wipe(left)">
                                      <p:cBhvr>
                                        <p:cTn id="29" dur="10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3">
                                            <p:txEl>
                                              <p:pRg st="0" end="0"/>
                                            </p:txEl>
                                          </p:spTgt>
                                        </p:tgtEl>
                                        <p:attrNameLst>
                                          <p:attrName>style.visibility</p:attrName>
                                        </p:attrNameLst>
                                      </p:cBhvr>
                                      <p:to>
                                        <p:strVal val="visible"/>
                                      </p:to>
                                    </p:set>
                                    <p:animEffect transition="in" filter="wipe(left)">
                                      <p:cBhvr>
                                        <p:cTn id="34" dur="500"/>
                                        <p:tgtEl>
                                          <p:spTgt spid="13">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p:cTn id="39" dur="500" fill="hold"/>
                                        <p:tgtEl>
                                          <p:spTgt spid="15"/>
                                        </p:tgtEl>
                                        <p:attrNameLst>
                                          <p:attrName>ppt_w</p:attrName>
                                        </p:attrNameLst>
                                      </p:cBhvr>
                                      <p:tavLst>
                                        <p:tav tm="0">
                                          <p:val>
                                            <p:fltVal val="0"/>
                                          </p:val>
                                        </p:tav>
                                        <p:tav tm="100000">
                                          <p:val>
                                            <p:strVal val="#ppt_w"/>
                                          </p:val>
                                        </p:tav>
                                      </p:tavLst>
                                    </p:anim>
                                    <p:anim calcmode="lin" valueType="num">
                                      <p:cBhvr>
                                        <p:cTn id="40" dur="500" fill="hold"/>
                                        <p:tgtEl>
                                          <p:spTgt spid="15"/>
                                        </p:tgtEl>
                                        <p:attrNameLst>
                                          <p:attrName>ppt_h</p:attrName>
                                        </p:attrNameLst>
                                      </p:cBhvr>
                                      <p:tavLst>
                                        <p:tav tm="0">
                                          <p:val>
                                            <p:fltVal val="0"/>
                                          </p:val>
                                        </p:tav>
                                        <p:tav tm="100000">
                                          <p:val>
                                            <p:strVal val="#ppt_h"/>
                                          </p:val>
                                        </p:tav>
                                      </p:tavLst>
                                    </p:anim>
                                    <p:animEffect transition="in" filter="fade">
                                      <p:cBhvr>
                                        <p:cTn id="41" dur="500"/>
                                        <p:tgtEl>
                                          <p:spTgt spid="15"/>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7">
                                            <p:txEl>
                                              <p:pRg st="0" end="0"/>
                                            </p:txEl>
                                          </p:spTgt>
                                        </p:tgtEl>
                                        <p:attrNameLst>
                                          <p:attrName>style.visibility</p:attrName>
                                        </p:attrNameLst>
                                      </p:cBhvr>
                                      <p:to>
                                        <p:strVal val="visible"/>
                                      </p:to>
                                    </p:set>
                                    <p:animEffect transition="in" filter="fade">
                                      <p:cBhvr>
                                        <p:cTn id="46" dur="1000"/>
                                        <p:tgtEl>
                                          <p:spTgt spid="17">
                                            <p:txEl>
                                              <p:pRg st="0" end="0"/>
                                            </p:txEl>
                                          </p:spTgt>
                                        </p:tgtEl>
                                      </p:cBhvr>
                                    </p:animEffect>
                                    <p:anim calcmode="lin" valueType="num">
                                      <p:cBhvr>
                                        <p:cTn id="47" dur="1000" fill="hold"/>
                                        <p:tgtEl>
                                          <p:spTgt spid="17">
                                            <p:txEl>
                                              <p:pRg st="0" end="0"/>
                                            </p:txEl>
                                          </p:spTgt>
                                        </p:tgtEl>
                                        <p:attrNameLst>
                                          <p:attrName>ppt_x</p:attrName>
                                        </p:attrNameLst>
                                      </p:cBhvr>
                                      <p:tavLst>
                                        <p:tav tm="0">
                                          <p:val>
                                            <p:strVal val="#ppt_x"/>
                                          </p:val>
                                        </p:tav>
                                        <p:tav tm="100000">
                                          <p:val>
                                            <p:strVal val="#ppt_x"/>
                                          </p:val>
                                        </p:tav>
                                      </p:tavLst>
                                    </p:anim>
                                    <p:anim calcmode="lin" valueType="num">
                                      <p:cBhvr>
                                        <p:cTn id="48" dur="1000" fill="hold"/>
                                        <p:tgtEl>
                                          <p:spTgt spid="1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17">
                                            <p:txEl>
                                              <p:pRg st="1" end="1"/>
                                            </p:txEl>
                                          </p:spTgt>
                                        </p:tgtEl>
                                        <p:attrNameLst>
                                          <p:attrName>style.visibility</p:attrName>
                                        </p:attrNameLst>
                                      </p:cBhvr>
                                      <p:to>
                                        <p:strVal val="visible"/>
                                      </p:to>
                                    </p:set>
                                    <p:anim calcmode="lin" valueType="num">
                                      <p:cBhvr additive="base">
                                        <p:cTn id="53" dur="500" fill="hold"/>
                                        <p:tgtEl>
                                          <p:spTgt spid="17">
                                            <p:txEl>
                                              <p:pRg st="1" end="1"/>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1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animEffect transition="in" filter="fade">
                                      <p:cBhvr>
                                        <p:cTn id="59" dur="1000"/>
                                        <p:tgtEl>
                                          <p:spTgt spid="19"/>
                                        </p:tgtEl>
                                      </p:cBhvr>
                                    </p:animEffect>
                                    <p:anim calcmode="lin" valueType="num">
                                      <p:cBhvr>
                                        <p:cTn id="60" dur="1000" fill="hold"/>
                                        <p:tgtEl>
                                          <p:spTgt spid="19"/>
                                        </p:tgtEl>
                                        <p:attrNameLst>
                                          <p:attrName>ppt_x</p:attrName>
                                        </p:attrNameLst>
                                      </p:cBhvr>
                                      <p:tavLst>
                                        <p:tav tm="0">
                                          <p:val>
                                            <p:strVal val="#ppt_x"/>
                                          </p:val>
                                        </p:tav>
                                        <p:tav tm="100000">
                                          <p:val>
                                            <p:strVal val="#ppt_x"/>
                                          </p:val>
                                        </p:tav>
                                      </p:tavLst>
                                    </p:anim>
                                    <p:anim calcmode="lin" valueType="num">
                                      <p:cBhvr>
                                        <p:cTn id="6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p:bldP spid="12" grpId="0"/>
      <p:bldP spid="15" grpId="0"/>
      <p:bldP spid="1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2AFA5DF-F042-4D47-B912-8542C5007F05}"/>
              </a:ext>
            </a:extLst>
          </p:cNvPr>
          <p:cNvSpPr txBox="1">
            <a:spLocks noChangeArrowheads="1"/>
          </p:cNvSpPr>
          <p:nvPr/>
        </p:nvSpPr>
        <p:spPr bwMode="auto">
          <a:xfrm>
            <a:off x="1855135" y="18201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七、</a:t>
            </a:r>
          </a:p>
        </p:txBody>
      </p:sp>
      <p:sp>
        <p:nvSpPr>
          <p:cNvPr id="5" name="矩形 4">
            <a:extLst>
              <a:ext uri="{FF2B5EF4-FFF2-40B4-BE49-F238E27FC236}">
                <a16:creationId xmlns:a16="http://schemas.microsoft.com/office/drawing/2014/main" id="{791ED961-3FCA-47A3-8E11-6EF43E9ED4AA}"/>
              </a:ext>
            </a:extLst>
          </p:cNvPr>
          <p:cNvSpPr/>
          <p:nvPr/>
        </p:nvSpPr>
        <p:spPr>
          <a:xfrm>
            <a:off x="3403676" y="1820135"/>
            <a:ext cx="3443524" cy="1754326"/>
          </a:xfrm>
          <a:prstGeom prst="rect">
            <a:avLst/>
          </a:prstGeom>
        </p:spPr>
        <p:txBody>
          <a:bodyPr wrap="square">
            <a:spAutoFit/>
          </a:bodyPr>
          <a:lstStyle/>
          <a:p>
            <a:pPr algn="ctr"/>
            <a:r>
              <a:rPr lang="zh-CN" altLang="en-US" sz="6000" dirty="0">
                <a:solidFill>
                  <a:srgbClr val="CAA51A"/>
                </a:solidFill>
                <a:latin typeface="Times New Roman" panose="02020603050405020304" pitchFamily="18" charset="0"/>
                <a:ea typeface="黑体" panose="02010609060101010101" pitchFamily="49" charset="-122"/>
              </a:rPr>
              <a:t>液压泵</a:t>
            </a:r>
            <a:r>
              <a:rPr lang="zh-CN" altLang="en-US" sz="4800" dirty="0">
                <a:solidFill>
                  <a:schemeClr val="bg1"/>
                </a:solidFill>
                <a:latin typeface="Times New Roman" panose="02020603050405020304" pitchFamily="18" charset="0"/>
                <a:ea typeface="黑体" panose="02010609060101010101" pitchFamily="49" charset="-122"/>
              </a:rPr>
              <a:t>中的</a:t>
            </a:r>
            <a:r>
              <a:rPr lang="zh-CN" altLang="en-US" sz="4800" dirty="0">
                <a:solidFill>
                  <a:srgbClr val="CAA51A"/>
                </a:solidFill>
                <a:latin typeface="Times New Roman" panose="02020603050405020304" pitchFamily="18" charset="0"/>
                <a:ea typeface="黑体" panose="02010609060101010101" pitchFamily="49" charset="-122"/>
              </a:rPr>
              <a:t>气穴现象</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826948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5"/>
                                        </p:tgtEl>
                                      </p:cBhvr>
                                    </p:animEffect>
                                    <p:animScale>
                                      <p:cBhvr>
                                        <p:cTn id="10"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文本框 5">
            <a:extLst>
              <a:ext uri="{FF2B5EF4-FFF2-40B4-BE49-F238E27FC236}">
                <a16:creationId xmlns:a16="http://schemas.microsoft.com/office/drawing/2014/main" id="{457E84EE-FB89-4F1B-BC60-3BB5CCDF1ED1}"/>
              </a:ext>
            </a:extLst>
          </p:cNvPr>
          <p:cNvSpPr txBox="1"/>
          <p:nvPr/>
        </p:nvSpPr>
        <p:spPr>
          <a:xfrm>
            <a:off x="7668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第七节     液压泵中的气穴现象</a:t>
            </a:r>
          </a:p>
        </p:txBody>
      </p:sp>
      <p:sp>
        <p:nvSpPr>
          <p:cNvPr id="4" name="矩形 3">
            <a:extLst>
              <a:ext uri="{FF2B5EF4-FFF2-40B4-BE49-F238E27FC236}">
                <a16:creationId xmlns:a16="http://schemas.microsoft.com/office/drawing/2014/main" id="{51955367-69BC-4A6A-9B3D-48AA240FF12E}"/>
              </a:ext>
            </a:extLst>
          </p:cNvPr>
          <p:cNvSpPr/>
          <p:nvPr/>
        </p:nvSpPr>
        <p:spPr>
          <a:xfrm>
            <a:off x="1411071" y="1173856"/>
            <a:ext cx="5950178" cy="369332"/>
          </a:xfrm>
          <a:prstGeom prst="rect">
            <a:avLst/>
          </a:prstGeom>
        </p:spPr>
        <p:txBody>
          <a:bodyPr wrap="square">
            <a:spAutoFit/>
          </a:bodyPr>
          <a:lstStyle/>
          <a:p>
            <a:r>
              <a:rPr lang="zh-CN" altLang="zh-CN" dirty="0">
                <a:solidFill>
                  <a:srgbClr val="000000"/>
                </a:solidFill>
                <a:latin typeface="NEU-BZ-S92"/>
                <a:ea typeface="方正书宋_GBK"/>
                <a:cs typeface="Times New Roman" panose="02020603050405020304" pitchFamily="18" charset="0"/>
              </a:rPr>
              <a:t>液压泵在吸油过程中</a:t>
            </a:r>
            <a:r>
              <a:rPr lang="en-US" altLang="zh-CN" dirty="0">
                <a:solidFill>
                  <a:srgbClr val="000000"/>
                </a:solidFill>
                <a:latin typeface="方正书宋_GBK"/>
                <a:cs typeface="Times New Roman" panose="02020603050405020304" pitchFamily="18" charset="0"/>
              </a:rPr>
              <a:t>,</a:t>
            </a:r>
            <a:r>
              <a:rPr lang="zh-CN" altLang="zh-CN" dirty="0">
                <a:solidFill>
                  <a:srgbClr val="000000"/>
                </a:solidFill>
                <a:latin typeface="NEU-BZ-S92"/>
                <a:ea typeface="方正书宋_GBK"/>
                <a:cs typeface="Times New Roman" panose="02020603050405020304" pitchFamily="18" charset="0"/>
              </a:rPr>
              <a:t>吸油腔中的绝对压力会低于大气压。</a:t>
            </a:r>
            <a:endParaRPr lang="zh-CN" altLang="en-US" dirty="0"/>
          </a:p>
        </p:txBody>
      </p:sp>
      <p:sp>
        <p:nvSpPr>
          <p:cNvPr id="5" name="矩形 4">
            <a:extLst>
              <a:ext uri="{FF2B5EF4-FFF2-40B4-BE49-F238E27FC236}">
                <a16:creationId xmlns:a16="http://schemas.microsoft.com/office/drawing/2014/main" id="{68B2F40C-4F10-4F52-B3CC-6CB92825DA8F}"/>
              </a:ext>
            </a:extLst>
          </p:cNvPr>
          <p:cNvSpPr/>
          <p:nvPr/>
        </p:nvSpPr>
        <p:spPr>
          <a:xfrm>
            <a:off x="430212" y="1543188"/>
            <a:ext cx="7809717" cy="3170099"/>
          </a:xfrm>
          <a:prstGeom prst="rect">
            <a:avLst/>
          </a:prstGeom>
        </p:spPr>
        <p:txBody>
          <a:bodyPr wrap="square">
            <a:spAutoFit/>
          </a:bodyPr>
          <a:lstStyle/>
          <a:p>
            <a:pPr algn="ctr">
              <a:lnSpc>
                <a:spcPct val="200000"/>
              </a:lnSpc>
              <a:spcAft>
                <a:spcPts val="0"/>
              </a:spcAft>
            </a:pPr>
            <a:r>
              <a:rPr lang="zh-CN" altLang="zh-CN" sz="2000" dirty="0">
                <a:solidFill>
                  <a:srgbClr val="000000"/>
                </a:solidFill>
                <a:latin typeface="NEU-BZ-S92"/>
                <a:ea typeface="方正书宋_GBK"/>
                <a:cs typeface="Times New Roman" panose="02020603050405020304" pitchFamily="18" charset="0"/>
              </a:rPr>
              <a:t>如果液压泵离油面很高</a:t>
            </a:r>
            <a:r>
              <a:rPr lang="en-US" altLang="zh-CN"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吸油口处</a:t>
            </a:r>
            <a:endParaRPr lang="en-US" altLang="zh-CN" sz="2000" dirty="0">
              <a:solidFill>
                <a:srgbClr val="000000"/>
              </a:solidFill>
              <a:latin typeface="NEU-BZ-S92"/>
              <a:ea typeface="方正书宋_GBK"/>
              <a:cs typeface="Times New Roman" panose="02020603050405020304" pitchFamily="18" charset="0"/>
            </a:endParaRPr>
          </a:p>
          <a:p>
            <a:pPr algn="ctr">
              <a:lnSpc>
                <a:spcPct val="200000"/>
              </a:lnSpc>
              <a:spcAft>
                <a:spcPts val="0"/>
              </a:spcAft>
            </a:pPr>
            <a:r>
              <a:rPr lang="zh-CN" altLang="zh-CN" sz="2000" dirty="0">
                <a:solidFill>
                  <a:srgbClr val="000000"/>
                </a:solidFill>
                <a:latin typeface="NEU-BZ-S92"/>
                <a:ea typeface="方正书宋_GBK"/>
                <a:cs typeface="Times New Roman" panose="02020603050405020304" pitchFamily="18" charset="0"/>
              </a:rPr>
              <a:t>过滤器和管道阻力大</a:t>
            </a:r>
            <a:r>
              <a:rPr lang="en-US" altLang="zh-CN"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油液的粘度过大</a:t>
            </a:r>
            <a:r>
              <a:rPr lang="en-US" altLang="zh-CN" sz="2000" dirty="0">
                <a:solidFill>
                  <a:srgbClr val="000000"/>
                </a:solidFill>
                <a:latin typeface="方正书宋_GBK"/>
                <a:ea typeface="方正书宋_GBK"/>
                <a:cs typeface="Times New Roman" panose="02020603050405020304" pitchFamily="18" charset="0"/>
              </a:rPr>
              <a:t>,</a:t>
            </a:r>
          </a:p>
          <a:p>
            <a:pPr algn="ctr">
              <a:lnSpc>
                <a:spcPct val="200000"/>
              </a:lnSpc>
              <a:spcAft>
                <a:spcPts val="0"/>
              </a:spcAft>
            </a:pPr>
            <a:r>
              <a:rPr lang="zh-CN" altLang="zh-CN" sz="2000" dirty="0">
                <a:solidFill>
                  <a:srgbClr val="000000"/>
                </a:solidFill>
                <a:latin typeface="NEU-BZ-S92"/>
                <a:ea typeface="方正书宋_GBK"/>
                <a:cs typeface="Times New Roman" panose="02020603050405020304" pitchFamily="18" charset="0"/>
              </a:rPr>
              <a:t>则液压泵吸油腔中的压力就</a:t>
            </a:r>
            <a:endParaRPr lang="en-US" altLang="zh-CN" sz="2000" dirty="0">
              <a:solidFill>
                <a:srgbClr val="000000"/>
              </a:solidFill>
              <a:latin typeface="NEU-BZ-S92"/>
              <a:ea typeface="方正书宋_GBK"/>
              <a:cs typeface="Times New Roman" panose="02020603050405020304" pitchFamily="18" charset="0"/>
            </a:endParaRPr>
          </a:p>
          <a:p>
            <a:pPr algn="ctr">
              <a:lnSpc>
                <a:spcPct val="200000"/>
              </a:lnSpc>
              <a:spcAft>
                <a:spcPts val="0"/>
              </a:spcAft>
            </a:pPr>
            <a:r>
              <a:rPr lang="zh-CN" altLang="zh-CN" sz="2000" dirty="0">
                <a:solidFill>
                  <a:srgbClr val="000000"/>
                </a:solidFill>
                <a:latin typeface="NEU-BZ-S92"/>
                <a:ea typeface="方正书宋_GBK"/>
                <a:cs typeface="Times New Roman" panose="02020603050405020304" pitchFamily="18" charset="0"/>
              </a:rPr>
              <a:t>很容易低于油液的空气分离压</a:t>
            </a:r>
            <a:r>
              <a:rPr lang="en-US" altLang="zh-CN" sz="2000" dirty="0">
                <a:solidFill>
                  <a:srgbClr val="000000"/>
                </a:solidFill>
                <a:latin typeface="方正书宋_GBK"/>
                <a:ea typeface="方正书宋_GBK"/>
                <a:cs typeface="Times New Roman" panose="02020603050405020304" pitchFamily="18" charset="0"/>
              </a:rPr>
              <a:t>,</a:t>
            </a:r>
          </a:p>
          <a:p>
            <a:pPr algn="ctr">
              <a:lnSpc>
                <a:spcPct val="200000"/>
              </a:lnSpc>
              <a:spcAft>
                <a:spcPts val="0"/>
              </a:spcAft>
            </a:pPr>
            <a:r>
              <a:rPr lang="zh-CN" altLang="zh-CN" sz="2000" dirty="0">
                <a:solidFill>
                  <a:srgbClr val="000000"/>
                </a:solidFill>
                <a:latin typeface="NEU-BZ-S92"/>
                <a:ea typeface="方正书宋_GBK"/>
                <a:cs typeface="Times New Roman" panose="02020603050405020304" pitchFamily="18" charset="0"/>
              </a:rPr>
              <a:t>从而出现</a:t>
            </a:r>
            <a:r>
              <a:rPr lang="zh-CN" altLang="zh-CN" sz="2000" b="1" dirty="0">
                <a:solidFill>
                  <a:srgbClr val="FF0000"/>
                </a:solidFill>
                <a:latin typeface="NEU-BZ-S92"/>
                <a:ea typeface="方正书宋_GBK"/>
                <a:cs typeface="Times New Roman" panose="02020603050405020304" pitchFamily="18" charset="0"/>
              </a:rPr>
              <a:t>气穴现象</a:t>
            </a:r>
            <a:r>
              <a:rPr lang="en-US" altLang="zh-CN"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产生噪声</a:t>
            </a:r>
            <a:r>
              <a:rPr lang="en-US" altLang="zh-CN"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引起振动</a:t>
            </a:r>
            <a:r>
              <a:rPr lang="en-US" altLang="zh-CN" sz="2000" dirty="0">
                <a:solidFill>
                  <a:srgbClr val="000000"/>
                </a:solidFill>
                <a:latin typeface="方正书宋_GBK"/>
                <a:ea typeface="方正书宋_GBK"/>
                <a:cs typeface="Times New Roman" panose="02020603050405020304" pitchFamily="18" charset="0"/>
              </a:rPr>
              <a:t>,</a:t>
            </a:r>
            <a:r>
              <a:rPr lang="zh-CN" altLang="zh-CN" sz="2000" dirty="0">
                <a:solidFill>
                  <a:srgbClr val="000000"/>
                </a:solidFill>
                <a:latin typeface="NEU-BZ-S92"/>
                <a:ea typeface="方正书宋_GBK"/>
                <a:cs typeface="Times New Roman" panose="02020603050405020304" pitchFamily="18" charset="0"/>
              </a:rPr>
              <a:t>使泵的零件腐蚀损坏。</a:t>
            </a:r>
          </a:p>
        </p:txBody>
      </p:sp>
    </p:spTree>
    <p:extLst>
      <p:ext uri="{BB962C8B-B14F-4D97-AF65-F5344CB8AC3E}">
        <p14:creationId xmlns:p14="http://schemas.microsoft.com/office/powerpoint/2010/main" val="32968635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up)">
                                      <p:cBhvr>
                                        <p:cTn id="1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21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7668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第七节     液压泵中的气穴现象</a:t>
            </a:r>
          </a:p>
        </p:txBody>
      </p:sp>
      <p:sp>
        <p:nvSpPr>
          <p:cNvPr id="6" name="圆角矩形 6">
            <a:extLst>
              <a:ext uri="{FF2B5EF4-FFF2-40B4-BE49-F238E27FC236}">
                <a16:creationId xmlns:a16="http://schemas.microsoft.com/office/drawing/2014/main" id="{D4265034-0681-4014-8F97-220EFA1C3513}"/>
              </a:ext>
            </a:extLst>
          </p:cNvPr>
          <p:cNvSpPr/>
          <p:nvPr/>
        </p:nvSpPr>
        <p:spPr>
          <a:xfrm>
            <a:off x="381338" y="1475277"/>
            <a:ext cx="3040406" cy="26497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7" name="4T24.EPS" descr="id:2147504783;FounderCES">
            <a:extLst>
              <a:ext uri="{FF2B5EF4-FFF2-40B4-BE49-F238E27FC236}">
                <a16:creationId xmlns:a16="http://schemas.microsoft.com/office/drawing/2014/main" id="{87D366FC-B068-4DFF-884D-208487E25F52}"/>
              </a:ext>
            </a:extLst>
          </p:cNvPr>
          <p:cNvPicPr/>
          <p:nvPr/>
        </p:nvPicPr>
        <p:blipFill>
          <a:blip r:embed="rId2"/>
          <a:stretch>
            <a:fillRect/>
          </a:stretch>
        </p:blipFill>
        <p:spPr>
          <a:xfrm>
            <a:off x="937686" y="1522307"/>
            <a:ext cx="1927711" cy="2101865"/>
          </a:xfrm>
          <a:prstGeom prst="rect">
            <a:avLst/>
          </a:prstGeom>
        </p:spPr>
      </p:pic>
      <p:sp>
        <p:nvSpPr>
          <p:cNvPr id="5" name="矩形 4">
            <a:extLst>
              <a:ext uri="{FF2B5EF4-FFF2-40B4-BE49-F238E27FC236}">
                <a16:creationId xmlns:a16="http://schemas.microsoft.com/office/drawing/2014/main" id="{D2BA13C0-1A01-48D2-B768-771F7DD829B8}"/>
              </a:ext>
            </a:extLst>
          </p:cNvPr>
          <p:cNvSpPr/>
          <p:nvPr/>
        </p:nvSpPr>
        <p:spPr>
          <a:xfrm>
            <a:off x="783796" y="3736772"/>
            <a:ext cx="1778051"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4-24</a:t>
            </a:r>
            <a:r>
              <a:rPr lang="zh-CN" altLang="zh-CN" sz="900" dirty="0">
                <a:solidFill>
                  <a:srgbClr val="000000"/>
                </a:solidFill>
                <a:latin typeface="NEU-BZ-S92"/>
                <a:ea typeface="方正书宋_GBK"/>
                <a:cs typeface="Times New Roman" panose="02020603050405020304" pitchFamily="18" charset="0"/>
              </a:rPr>
              <a:t>　液压泵的吸入管路</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9" name="矩形 8">
            <a:extLst>
              <a:ext uri="{FF2B5EF4-FFF2-40B4-BE49-F238E27FC236}">
                <a16:creationId xmlns:a16="http://schemas.microsoft.com/office/drawing/2014/main" id="{7A2B87AB-A685-4796-8F3C-5EDFEBEAE71C}"/>
              </a:ext>
            </a:extLst>
          </p:cNvPr>
          <p:cNvSpPr/>
          <p:nvPr/>
        </p:nvSpPr>
        <p:spPr>
          <a:xfrm>
            <a:off x="706535" y="1022334"/>
            <a:ext cx="7032328" cy="297517"/>
          </a:xfrm>
          <a:prstGeom prst="rect">
            <a:avLst/>
          </a:prstGeom>
        </p:spPr>
        <p:txBody>
          <a:bodyPr wrap="square">
            <a:spAutoFit/>
          </a:bodyPr>
          <a:lstStyle/>
          <a:p>
            <a:pPr indent="266700">
              <a:lnSpc>
                <a:spcPts val="1575"/>
              </a:lnSpc>
              <a:spcAft>
                <a:spcPts val="0"/>
              </a:spcAft>
            </a:pPr>
            <a:r>
              <a:rPr lang="zh-CN" altLang="zh-CN" sz="1600" dirty="0">
                <a:solidFill>
                  <a:srgbClr val="000000"/>
                </a:solidFill>
                <a:latin typeface="+mn-ea"/>
                <a:cs typeface="Times New Roman" panose="02020603050405020304" pitchFamily="18" charset="0"/>
              </a:rPr>
              <a:t>图</a:t>
            </a:r>
            <a:r>
              <a:rPr lang="en-US" altLang="zh-CN" sz="1600" dirty="0">
                <a:solidFill>
                  <a:srgbClr val="000000"/>
                </a:solidFill>
                <a:latin typeface="+mn-ea"/>
                <a:cs typeface="Times New Roman" panose="02020603050405020304" pitchFamily="18" charset="0"/>
              </a:rPr>
              <a:t>4-24</a:t>
            </a:r>
            <a:r>
              <a:rPr lang="zh-CN" altLang="zh-CN" sz="1600" dirty="0">
                <a:solidFill>
                  <a:srgbClr val="000000"/>
                </a:solidFill>
                <a:latin typeface="+mn-ea"/>
                <a:cs typeface="Times New Roman" panose="02020603050405020304" pitchFamily="18" charset="0"/>
              </a:rPr>
              <a:t>所示为液压泵的吸入管路</a:t>
            </a:r>
            <a:r>
              <a:rPr lang="en-US" altLang="zh-CN" sz="1600" dirty="0">
                <a:solidFill>
                  <a:srgbClr val="000000"/>
                </a:solidFill>
                <a:latin typeface="+mn-ea"/>
                <a:cs typeface="Times New Roman" panose="02020603050405020304" pitchFamily="18" charset="0"/>
              </a:rPr>
              <a:t>,</a:t>
            </a:r>
            <a:r>
              <a:rPr lang="zh-CN" altLang="zh-CN" sz="1600" dirty="0">
                <a:solidFill>
                  <a:srgbClr val="000000"/>
                </a:solidFill>
                <a:latin typeface="+mn-ea"/>
                <a:cs typeface="Times New Roman" panose="02020603050405020304" pitchFamily="18" charset="0"/>
              </a:rPr>
              <a:t>可以用来计算液压泵不产生气穴的条件。</a:t>
            </a:r>
            <a:endParaRPr lang="zh-CN" altLang="zh-CN" sz="1600" dirty="0">
              <a:solidFill>
                <a:srgbClr val="000000"/>
              </a:solidFill>
              <a:effectLst/>
              <a:latin typeface="+mn-ea"/>
              <a:cs typeface="Times New Roman" panose="02020603050405020304" pitchFamily="18" charset="0"/>
            </a:endParaRPr>
          </a:p>
        </p:txBody>
      </p:sp>
      <p:sp>
        <p:nvSpPr>
          <p:cNvPr id="13" name="矩形 12">
            <a:extLst>
              <a:ext uri="{FF2B5EF4-FFF2-40B4-BE49-F238E27FC236}">
                <a16:creationId xmlns:a16="http://schemas.microsoft.com/office/drawing/2014/main" id="{30214214-CC6D-4FAE-B12B-B2BF85F76B3C}"/>
              </a:ext>
            </a:extLst>
          </p:cNvPr>
          <p:cNvSpPr/>
          <p:nvPr/>
        </p:nvSpPr>
        <p:spPr>
          <a:xfrm>
            <a:off x="3421744" y="1542912"/>
            <a:ext cx="4067139" cy="285976"/>
          </a:xfrm>
          <a:prstGeom prst="rect">
            <a:avLst/>
          </a:prstGeom>
        </p:spPr>
        <p:txBody>
          <a:bodyPr wrap="none">
            <a:spAutoFit/>
          </a:bodyPr>
          <a:lstStyle/>
          <a:p>
            <a:pPr indent="266700">
              <a:lnSpc>
                <a:spcPts val="1575"/>
              </a:lnSpc>
              <a:spcAft>
                <a:spcPts val="0"/>
              </a:spcAft>
            </a:pPr>
            <a:r>
              <a:rPr lang="zh-CN" altLang="zh-CN" sz="1200" dirty="0">
                <a:solidFill>
                  <a:srgbClr val="000000"/>
                </a:solidFill>
                <a:latin typeface="NEU-BZ-S92"/>
                <a:ea typeface="方正书宋_GBK"/>
                <a:cs typeface="Times New Roman" panose="02020603050405020304" pitchFamily="18" charset="0"/>
              </a:rPr>
              <a:t>按伯努利方程</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泵入口处的能量为</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取动能修正系数</a:t>
            </a:r>
            <a:r>
              <a:rPr lang="en-US" altLang="zh-CN" sz="1200" i="1" dirty="0">
                <a:solidFill>
                  <a:srgbClr val="000000"/>
                </a:solidFill>
                <a:latin typeface="NEU-BZ-S92"/>
                <a:ea typeface="方正书宋_GBK"/>
                <a:cs typeface="Times New Roman" panose="02020603050405020304" pitchFamily="18" charset="0"/>
              </a:rPr>
              <a:t>α</a:t>
            </a:r>
            <a:r>
              <a:rPr lang="en-US" altLang="zh-CN" sz="1200" dirty="0">
                <a:solidFill>
                  <a:srgbClr val="000000"/>
                </a:solidFill>
                <a:latin typeface="NEU-BZ-S92"/>
                <a:ea typeface="方正书宋_GBK"/>
                <a:cs typeface="Times New Roman" panose="02020603050405020304" pitchFamily="18" charset="0"/>
              </a:rPr>
              <a:t>=1</a:t>
            </a:r>
            <a:r>
              <a:rPr lang="en-US" altLang="zh-CN" sz="1200" dirty="0">
                <a:solidFill>
                  <a:srgbClr val="000000"/>
                </a:solidFill>
                <a:latin typeface="方正书宋_GBK"/>
                <a:ea typeface="方正书宋_GBK"/>
                <a:cs typeface="Times New Roman" panose="02020603050405020304" pitchFamily="18" charset="0"/>
              </a:rPr>
              <a:t>)</a:t>
            </a:r>
            <a:endParaRPr lang="zh-CN" altLang="zh-CN" sz="1200" dirty="0">
              <a:solidFill>
                <a:srgbClr val="000000"/>
              </a:solidFill>
              <a:effectLst/>
              <a:latin typeface="NEU-BZ-S92"/>
              <a:ea typeface="方正书宋_GBK"/>
              <a:cs typeface="Times New Roman" panose="02020603050405020304" pitchFamily="18" charset="0"/>
            </a:endParaRPr>
          </a:p>
        </p:txBody>
      </p:sp>
      <mc:AlternateContent xmlns:mc="http://schemas.openxmlformats.org/markup-compatibility/2006">
        <mc:Choice xmlns:a14="http://schemas.microsoft.com/office/drawing/2010/main" Requires="a14">
          <p:sp>
            <p:nvSpPr>
              <p:cNvPr id="14" name="矩形 13">
                <a:extLst>
                  <a:ext uri="{FF2B5EF4-FFF2-40B4-BE49-F238E27FC236}">
                    <a16:creationId xmlns:a16="http://schemas.microsoft.com/office/drawing/2014/main" id="{D799BF01-21A7-4FD7-A978-C7B39AF28FF8}"/>
                  </a:ext>
                </a:extLst>
              </p:cNvPr>
              <p:cNvSpPr/>
              <p:nvPr/>
            </p:nvSpPr>
            <p:spPr>
              <a:xfrm>
                <a:off x="3690989" y="2062525"/>
                <a:ext cx="3268202" cy="629660"/>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z="1600">
                              <a:latin typeface="Cambria Math" panose="02040503050406030204" pitchFamily="18" charset="0"/>
                            </a:rPr>
                          </m:ctrlPr>
                        </m:fPr>
                        <m:num>
                          <m:sSub>
                            <m:sSubPr>
                              <m:ctrlPr>
                                <a:rPr lang="zh-CN" altLang="en-US" sz="1600">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s</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𝑣</m:t>
                              </m:r>
                            </m:e>
                            <m:sub>
                              <m:r>
                                <m:rPr>
                                  <m:sty m:val="p"/>
                                </m:rPr>
                                <a:rPr lang="zh-CN" altLang="en-US" sz="1600" i="0">
                                  <a:latin typeface="Cambria Math" panose="02040503050406030204" pitchFamily="18" charset="0"/>
                                </a:rPr>
                                <m:t>s</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r>
                        <a:rPr lang="zh-CN" altLang="en-US" sz="1600" i="0">
                          <a:latin typeface="Cambria Math" panose="02040503050406030204" pitchFamily="18" charset="0"/>
                        </a:rPr>
                        <m:t>=</m:t>
                      </m:r>
                      <m:f>
                        <m:fPr>
                          <m:ctrlPr>
                            <a:rPr lang="zh-CN" altLang="en-US" sz="1600" i="1">
                              <a:latin typeface="Cambria Math" panose="02040503050406030204" pitchFamily="18" charset="0"/>
                            </a:rPr>
                          </m:ctrlPr>
                        </m:fPr>
                        <m:num>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𝑝</m:t>
                              </m:r>
                            </m:e>
                            <m:sub>
                              <m:r>
                                <m:rPr>
                                  <m:sty m:val="p"/>
                                </m:rPr>
                                <a:rPr lang="zh-CN" altLang="en-US" sz="1600" i="0">
                                  <a:latin typeface="Cambria Math" panose="02040503050406030204" pitchFamily="18" charset="0"/>
                                </a:rPr>
                                <m:t>a</m:t>
                              </m:r>
                            </m:sub>
                          </m:sSub>
                        </m:num>
                        <m:den>
                          <m:r>
                            <a:rPr lang="zh-CN" altLang="en-US" sz="1600" i="1">
                              <a:latin typeface="Cambria Math" panose="02040503050406030204" pitchFamily="18" charset="0"/>
                            </a:rPr>
                            <m:t>𝜌</m:t>
                          </m:r>
                          <m:r>
                            <a:rPr lang="zh-CN" altLang="en-US" sz="1600" i="1">
                              <a:latin typeface="Cambria Math" panose="02040503050406030204" pitchFamily="18" charset="0"/>
                            </a:rPr>
                            <m:t>𝑔</m:t>
                          </m:r>
                        </m:den>
                      </m:f>
                      <m:r>
                        <m:rPr>
                          <m:nor/>
                        </m:rPr>
                        <a:rPr lang="zh-CN" altLang="en-US" sz="1600" i="1">
                          <a:latin typeface="Cambria Math" panose="02040503050406030204" pitchFamily="18" charset="0"/>
                        </a:rPr>
                        <m:t>−</m:t>
                      </m:r>
                      <m:sSub>
                        <m:sSubPr>
                          <m:ctrlPr>
                            <a:rPr lang="zh-CN" altLang="en-US" sz="1600" i="1">
                              <a:latin typeface="Cambria Math" panose="02040503050406030204" pitchFamily="18" charset="0"/>
                            </a:rPr>
                          </m:ctrlPr>
                        </m:sSubPr>
                        <m:e>
                          <m:r>
                            <a:rPr lang="zh-CN" altLang="en-US" sz="1600" i="1">
                              <a:latin typeface="Cambria Math" panose="02040503050406030204" pitchFamily="18" charset="0"/>
                            </a:rPr>
                            <m:t>𝐻</m:t>
                          </m:r>
                        </m:e>
                        <m:sub>
                          <m:r>
                            <m:rPr>
                              <m:sty m:val="p"/>
                            </m:rPr>
                            <a:rPr lang="zh-CN" altLang="en-US" sz="1600" i="0">
                              <a:latin typeface="Cambria Math" panose="02040503050406030204" pitchFamily="18" charset="0"/>
                            </a:rPr>
                            <m:t>s</m:t>
                          </m:r>
                        </m:sub>
                      </m:sSub>
                      <m:r>
                        <m:rPr>
                          <m:nor/>
                        </m:rPr>
                        <a:rPr lang="zh-CN" altLang="en-US" sz="1600" i="1">
                          <a:latin typeface="Cambria Math" panose="02040503050406030204" pitchFamily="18" charset="0"/>
                        </a:rPr>
                        <m:t>−∑</m:t>
                      </m:r>
                      <m:r>
                        <a:rPr lang="zh-CN" altLang="en-US" sz="1600" i="1">
                          <a:latin typeface="Cambria Math" panose="02040503050406030204" pitchFamily="18" charset="0"/>
                        </a:rPr>
                        <m:t>𝜁</m:t>
                      </m:r>
                      <m:f>
                        <m:fPr>
                          <m:ctrlPr>
                            <a:rPr lang="zh-CN" altLang="en-US" sz="1600" i="1">
                              <a:latin typeface="Cambria Math" panose="02040503050406030204" pitchFamily="18" charset="0"/>
                            </a:rPr>
                          </m:ctrlPr>
                        </m:fPr>
                        <m:num>
                          <m:sSubSup>
                            <m:sSubSupPr>
                              <m:ctrlPr>
                                <a:rPr lang="zh-CN" altLang="en-US" sz="1600" i="1">
                                  <a:latin typeface="Cambria Math" panose="02040503050406030204" pitchFamily="18" charset="0"/>
                                </a:rPr>
                              </m:ctrlPr>
                            </m:sSubSupPr>
                            <m:e>
                              <m:r>
                                <a:rPr lang="zh-CN" altLang="en-US" sz="1600" i="1">
                                  <a:latin typeface="Cambria Math" panose="02040503050406030204" pitchFamily="18" charset="0"/>
                                </a:rPr>
                                <m:t>𝑣</m:t>
                              </m:r>
                            </m:e>
                            <m:sub>
                              <m:r>
                                <m:rPr>
                                  <m:sty m:val="p"/>
                                </m:rPr>
                                <a:rPr lang="zh-CN" altLang="en-US" sz="1600" i="0">
                                  <a:latin typeface="Cambria Math" panose="02040503050406030204" pitchFamily="18" charset="0"/>
                                </a:rPr>
                                <m:t>s</m:t>
                              </m:r>
                            </m:sub>
                            <m:sup>
                              <m:r>
                                <a:rPr lang="zh-CN" altLang="en-US" sz="1600" i="0">
                                  <a:latin typeface="Cambria Math" panose="02040503050406030204" pitchFamily="18" charset="0"/>
                                </a:rPr>
                                <m:t>2</m:t>
                              </m:r>
                            </m:sup>
                          </m:sSubSup>
                        </m:num>
                        <m:den>
                          <m:r>
                            <a:rPr lang="zh-CN" altLang="en-US" sz="1600" i="0">
                              <a:latin typeface="Cambria Math" panose="02040503050406030204" pitchFamily="18" charset="0"/>
                            </a:rPr>
                            <m:t>2</m:t>
                          </m:r>
                          <m:r>
                            <a:rPr lang="zh-CN" altLang="en-US" sz="1600" i="1">
                              <a:latin typeface="Cambria Math" panose="02040503050406030204" pitchFamily="18" charset="0"/>
                            </a:rPr>
                            <m:t>𝑔</m:t>
                          </m:r>
                        </m:den>
                      </m:f>
                      <m:r>
                        <m:rPr>
                          <m:nor/>
                        </m:rPr>
                        <a:rPr lang="zh-CN" altLang="en-US" sz="1600" i="1">
                          <a:latin typeface="Cambria Math" panose="02040503050406030204" pitchFamily="18" charset="0"/>
                        </a:rPr>
                        <m:t>(</m:t>
                      </m:r>
                      <m:r>
                        <a:rPr lang="zh-CN" altLang="en-US" sz="1600" i="0">
                          <a:latin typeface="Cambria Math" panose="02040503050406030204" pitchFamily="18" charset="0"/>
                        </a:rPr>
                        <m:t>4</m:t>
                      </m:r>
                      <m:r>
                        <m:rPr>
                          <m:nor/>
                        </m:rPr>
                        <a:rPr lang="zh-CN" altLang="en-US" sz="1600" i="1">
                          <a:latin typeface="Cambria Math" panose="02040503050406030204" pitchFamily="18" charset="0"/>
                        </a:rPr>
                        <m:t>−</m:t>
                      </m:r>
                      <m:r>
                        <a:rPr lang="zh-CN" altLang="en-US" sz="1600" i="0">
                          <a:latin typeface="Cambria Math" panose="02040503050406030204" pitchFamily="18" charset="0"/>
                        </a:rPr>
                        <m:t>34</m:t>
                      </m:r>
                      <m:r>
                        <m:rPr>
                          <m:nor/>
                        </m:rPr>
                        <a:rPr lang="zh-CN" altLang="en-US" sz="1600" i="1">
                          <a:latin typeface="Cambria Math" panose="02040503050406030204" pitchFamily="18" charset="0"/>
                        </a:rPr>
                        <m:t>)</m:t>
                      </m:r>
                    </m:oMath>
                  </m:oMathPara>
                </a14:m>
                <a:endParaRPr lang="zh-CN" altLang="en-US" sz="1600" dirty="0"/>
              </a:p>
            </p:txBody>
          </p:sp>
        </mc:Choice>
        <mc:Fallback>
          <p:sp>
            <p:nvSpPr>
              <p:cNvPr id="14" name="矩形 13">
                <a:extLst>
                  <a:ext uri="{FF2B5EF4-FFF2-40B4-BE49-F238E27FC236}">
                    <a16:creationId xmlns:a16="http://schemas.microsoft.com/office/drawing/2014/main" id="{D799BF01-21A7-4FD7-A978-C7B39AF28FF8}"/>
                  </a:ext>
                </a:extLst>
              </p:cNvPr>
              <p:cNvSpPr>
                <a:spLocks noRot="1" noChangeAspect="1" noMove="1" noResize="1" noEditPoints="1" noAdjustHandles="1" noChangeArrowheads="1" noChangeShapeType="1" noTextEdit="1"/>
              </p:cNvSpPr>
              <p:nvPr/>
            </p:nvSpPr>
            <p:spPr>
              <a:xfrm>
                <a:off x="3690989" y="2062525"/>
                <a:ext cx="3268202" cy="629660"/>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矩形 15">
                <a:extLst>
                  <a:ext uri="{FF2B5EF4-FFF2-40B4-BE49-F238E27FC236}">
                    <a16:creationId xmlns:a16="http://schemas.microsoft.com/office/drawing/2014/main" id="{CE06B105-4EBF-4A9E-B206-7D40D22B2BEB}"/>
                  </a:ext>
                </a:extLst>
              </p:cNvPr>
              <p:cNvSpPr/>
              <p:nvPr/>
            </p:nvSpPr>
            <p:spPr>
              <a:xfrm>
                <a:off x="6673804" y="1948792"/>
                <a:ext cx="2522823" cy="1133452"/>
              </a:xfrm>
              <a:prstGeom prst="rect">
                <a:avLst/>
              </a:prstGeom>
            </p:spPr>
            <p:txBody>
              <a:bodyPr wrap="square">
                <a:spAutoFit/>
              </a:bodyPr>
              <a:lstStyle/>
              <a:p>
                <a:pPr indent="266700">
                  <a:lnSpc>
                    <a:spcPts val="1575"/>
                  </a:lnSpc>
                  <a:spcAft>
                    <a:spcPts val="0"/>
                  </a:spcAft>
                </a:pPr>
                <a:r>
                  <a:rPr lang="zh-CN" altLang="zh-CN" sz="1000" dirty="0">
                    <a:solidFill>
                      <a:srgbClr val="FF0000"/>
                    </a:solidFill>
                    <a:latin typeface="NEU-BZ-S92"/>
                    <a:ea typeface="方正书宋_GBK"/>
                    <a:cs typeface="Times New Roman" panose="02020603050405020304" pitchFamily="18" charset="0"/>
                  </a:rPr>
                  <a:t>式中　</a:t>
                </a:r>
                <a:r>
                  <a:rPr lang="en-US" altLang="zh-CN" sz="1000" i="1" dirty="0">
                    <a:solidFill>
                      <a:srgbClr val="FF0000"/>
                    </a:solidFill>
                    <a:effectLst/>
                    <a:latin typeface="NEU-BZ-S92"/>
                    <a:ea typeface="方正书宋_GBK"/>
                    <a:cs typeface="Times New Roman" panose="02020603050405020304" pitchFamily="18" charset="0"/>
                  </a:rPr>
                  <a:t>p</a:t>
                </a:r>
                <a:r>
                  <a:rPr lang="en-US" altLang="zh-CN" sz="1000" baseline="-25000" dirty="0">
                    <a:solidFill>
                      <a:srgbClr val="FF0000"/>
                    </a:solidFill>
                    <a:effectLst/>
                    <a:latin typeface="NEU-BZ-S92"/>
                    <a:ea typeface="方正书宋_GBK"/>
                    <a:cs typeface="Times New Roman" panose="02020603050405020304" pitchFamily="18" charset="0"/>
                  </a:rPr>
                  <a:t>a</a:t>
                </a:r>
                <a:r>
                  <a:rPr lang="en-US" altLang="zh-CN" sz="1000" dirty="0">
                    <a:solidFill>
                      <a:srgbClr val="FF0000"/>
                    </a:solidFill>
                    <a:effectLst/>
                    <a:latin typeface="NEU-BZ-S92"/>
                    <a:ea typeface="方正书宋_GBK"/>
                    <a:cs typeface="Times New Roman" panose="02020603050405020304" pitchFamily="18" charset="0"/>
                  </a:rPr>
                  <a:t>——</a:t>
                </a:r>
                <a:r>
                  <a:rPr lang="zh-CN" altLang="zh-CN" sz="1000" dirty="0">
                    <a:solidFill>
                      <a:srgbClr val="FF0000"/>
                    </a:solidFill>
                    <a:effectLst/>
                    <a:latin typeface="NEU-BZ-S92"/>
                    <a:ea typeface="方正书宋_GBK"/>
                    <a:cs typeface="Times New Roman" panose="02020603050405020304" pitchFamily="18" charset="0"/>
                  </a:rPr>
                  <a:t>大气绝对压力</a:t>
                </a:r>
                <a:r>
                  <a:rPr lang="en-US" altLang="zh-CN" sz="1000" dirty="0">
                    <a:solidFill>
                      <a:srgbClr val="FF0000"/>
                    </a:solidFill>
                    <a:effectLst/>
                    <a:latin typeface="方正书宋_GBK"/>
                    <a:ea typeface="方正书宋_GBK"/>
                    <a:cs typeface="Times New Roman" panose="02020603050405020304" pitchFamily="18" charset="0"/>
                  </a:rPr>
                  <a:t>;</a:t>
                </a:r>
                <a:endParaRPr lang="zh-CN" altLang="zh-CN" sz="10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effectLst/>
                    <a:latin typeface="NEU-BZ-S92"/>
                    <a:ea typeface="方正书宋_GBK"/>
                    <a:cs typeface="Times New Roman" panose="02020603050405020304" pitchFamily="18" charset="0"/>
                  </a:rPr>
                  <a:t>	</a:t>
                </a:r>
                <a:r>
                  <a:rPr lang="en-US" altLang="zh-CN" sz="1000" i="1" dirty="0">
                    <a:solidFill>
                      <a:srgbClr val="FF0000"/>
                    </a:solidFill>
                    <a:effectLst/>
                    <a:latin typeface="NEU-BZ-S92"/>
                    <a:ea typeface="方正书宋_GBK"/>
                    <a:cs typeface="Times New Roman" panose="02020603050405020304" pitchFamily="18" charset="0"/>
                  </a:rPr>
                  <a:t>H</a:t>
                </a:r>
                <a:r>
                  <a:rPr lang="en-US" altLang="zh-CN" sz="1000" baseline="-25000" dirty="0">
                    <a:solidFill>
                      <a:srgbClr val="FF0000"/>
                    </a:solidFill>
                    <a:effectLst/>
                    <a:latin typeface="NEU-BZ-S92"/>
                    <a:ea typeface="方正书宋_GBK"/>
                    <a:cs typeface="Times New Roman" panose="02020603050405020304" pitchFamily="18" charset="0"/>
                  </a:rPr>
                  <a:t>s</a:t>
                </a:r>
                <a:r>
                  <a:rPr lang="en-US" altLang="zh-CN" sz="1000" dirty="0">
                    <a:solidFill>
                      <a:srgbClr val="FF0000"/>
                    </a:solidFill>
                    <a:effectLst/>
                    <a:latin typeface="NEU-BZ-S92"/>
                    <a:ea typeface="方正书宋_GBK"/>
                    <a:cs typeface="Times New Roman" panose="02020603050405020304" pitchFamily="18" charset="0"/>
                  </a:rPr>
                  <a:t>——</a:t>
                </a:r>
                <a:r>
                  <a:rPr lang="zh-CN" altLang="zh-CN" sz="1000" dirty="0">
                    <a:solidFill>
                      <a:srgbClr val="FF0000"/>
                    </a:solidFill>
                    <a:effectLst/>
                    <a:latin typeface="NEU-BZ-S92"/>
                    <a:ea typeface="方正书宋_GBK"/>
                    <a:cs typeface="Times New Roman" panose="02020603050405020304" pitchFamily="18" charset="0"/>
                  </a:rPr>
                  <a:t>吸入高度</a:t>
                </a:r>
                <a:r>
                  <a:rPr lang="en-US" altLang="zh-CN" sz="1000" dirty="0">
                    <a:solidFill>
                      <a:srgbClr val="FF0000"/>
                    </a:solidFill>
                    <a:effectLst/>
                    <a:latin typeface="方正书宋_GBK"/>
                    <a:ea typeface="方正书宋_GBK"/>
                    <a:cs typeface="Times New Roman" panose="02020603050405020304" pitchFamily="18" charset="0"/>
                  </a:rPr>
                  <a:t>;</a:t>
                </a:r>
                <a:endParaRPr lang="zh-CN" altLang="zh-CN" sz="10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effectLst/>
                    <a:latin typeface="NEU-BZ-S92"/>
                    <a:ea typeface="方正书宋_GBK"/>
                    <a:cs typeface="Times New Roman" panose="02020603050405020304" pitchFamily="18" charset="0"/>
                  </a:rPr>
                  <a:t>	</a:t>
                </a:r>
                <a:r>
                  <a:rPr lang="en-US" altLang="zh-CN" sz="1000" i="1" dirty="0" err="1">
                    <a:solidFill>
                      <a:srgbClr val="FF0000"/>
                    </a:solidFill>
                    <a:effectLst/>
                    <a:latin typeface="NEU-BZ-S92"/>
                    <a:ea typeface="方正书宋_GBK"/>
                    <a:cs typeface="Times New Roman" panose="02020603050405020304" pitchFamily="18" charset="0"/>
                  </a:rPr>
                  <a:t>p</a:t>
                </a:r>
                <a:r>
                  <a:rPr lang="en-US" altLang="zh-CN" sz="1000" baseline="-25000" dirty="0" err="1">
                    <a:solidFill>
                      <a:srgbClr val="FF0000"/>
                    </a:solidFill>
                    <a:effectLst/>
                    <a:latin typeface="NEU-BZ-S92"/>
                    <a:ea typeface="方正书宋_GBK"/>
                    <a:cs typeface="Times New Roman" panose="02020603050405020304" pitchFamily="18" charset="0"/>
                  </a:rPr>
                  <a:t>s</a:t>
                </a:r>
                <a:r>
                  <a:rPr lang="en-US" altLang="zh-CN" sz="1000" dirty="0">
                    <a:solidFill>
                      <a:srgbClr val="FF0000"/>
                    </a:solidFill>
                    <a:effectLst/>
                    <a:latin typeface="NEU-BZ-S92"/>
                    <a:ea typeface="方正书宋_GBK"/>
                    <a:cs typeface="Times New Roman" panose="02020603050405020304" pitchFamily="18" charset="0"/>
                  </a:rPr>
                  <a:t>——</a:t>
                </a:r>
                <a:r>
                  <a:rPr lang="zh-CN" altLang="zh-CN" sz="1000" dirty="0">
                    <a:solidFill>
                      <a:srgbClr val="FF0000"/>
                    </a:solidFill>
                    <a:effectLst/>
                    <a:latin typeface="NEU-BZ-S92"/>
                    <a:ea typeface="方正书宋_GBK"/>
                    <a:cs typeface="Times New Roman" panose="02020603050405020304" pitchFamily="18" charset="0"/>
                  </a:rPr>
                  <a:t>泵吸入口绝对压力</a:t>
                </a:r>
                <a:r>
                  <a:rPr lang="en-US" altLang="zh-CN" sz="1000" dirty="0">
                    <a:solidFill>
                      <a:srgbClr val="FF0000"/>
                    </a:solidFill>
                    <a:effectLst/>
                    <a:latin typeface="方正书宋_GBK"/>
                    <a:ea typeface="方正书宋_GBK"/>
                    <a:cs typeface="Times New Roman" panose="02020603050405020304" pitchFamily="18" charset="0"/>
                  </a:rPr>
                  <a:t>;</a:t>
                </a:r>
                <a:endParaRPr lang="zh-CN" altLang="zh-CN" sz="10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effectLst/>
                    <a:latin typeface="NEU-BZ-S92"/>
                    <a:ea typeface="方正书宋_GBK"/>
                    <a:cs typeface="Times New Roman" panose="02020603050405020304" pitchFamily="18" charset="0"/>
                  </a:rPr>
                  <a:t>	</a:t>
                </a:r>
                <a:r>
                  <a:rPr lang="en-US" altLang="zh-CN" sz="1000" i="1" dirty="0">
                    <a:solidFill>
                      <a:srgbClr val="FF0000"/>
                    </a:solidFill>
                    <a:effectLst/>
                    <a:latin typeface="NEU-BZ-S92"/>
                    <a:ea typeface="方正书宋_GBK"/>
                    <a:cs typeface="Times New Roman" panose="02020603050405020304" pitchFamily="18" charset="0"/>
                  </a:rPr>
                  <a:t>v</a:t>
                </a:r>
                <a:r>
                  <a:rPr lang="en-US" altLang="zh-CN" sz="1000" baseline="-25000" dirty="0">
                    <a:solidFill>
                      <a:srgbClr val="FF0000"/>
                    </a:solidFill>
                    <a:effectLst/>
                    <a:latin typeface="NEU-BZ-S92"/>
                    <a:ea typeface="方正书宋_GBK"/>
                    <a:cs typeface="Times New Roman" panose="02020603050405020304" pitchFamily="18" charset="0"/>
                  </a:rPr>
                  <a:t>s</a:t>
                </a:r>
                <a:r>
                  <a:rPr lang="en-US" altLang="zh-CN" sz="1000" dirty="0">
                    <a:solidFill>
                      <a:srgbClr val="FF0000"/>
                    </a:solidFill>
                    <a:effectLst/>
                    <a:latin typeface="NEU-BZ-S92"/>
                    <a:ea typeface="方正书宋_GBK"/>
                    <a:cs typeface="Times New Roman" panose="02020603050405020304" pitchFamily="18" charset="0"/>
                  </a:rPr>
                  <a:t>——</a:t>
                </a:r>
                <a:r>
                  <a:rPr lang="zh-CN" altLang="zh-CN" sz="1000" dirty="0">
                    <a:solidFill>
                      <a:srgbClr val="FF0000"/>
                    </a:solidFill>
                    <a:effectLst/>
                    <a:latin typeface="NEU-BZ-S92"/>
                    <a:ea typeface="方正书宋_GBK"/>
                    <a:cs typeface="Times New Roman" panose="02020603050405020304" pitchFamily="18" charset="0"/>
                  </a:rPr>
                  <a:t>泵吸入口处的流速</a:t>
                </a:r>
                <a:r>
                  <a:rPr lang="en-US" altLang="zh-CN" sz="1000" dirty="0">
                    <a:solidFill>
                      <a:srgbClr val="FF0000"/>
                    </a:solidFill>
                    <a:effectLst/>
                    <a:latin typeface="方正书宋_GBK"/>
                    <a:ea typeface="方正书宋_GBK"/>
                    <a:cs typeface="Times New Roman" panose="02020603050405020304" pitchFamily="18" charset="0"/>
                  </a:rPr>
                  <a:t>;</a:t>
                </a:r>
                <a:endParaRPr lang="zh-CN" altLang="zh-CN" sz="1000" dirty="0">
                  <a:solidFill>
                    <a:srgbClr val="FF0000"/>
                  </a:solidFill>
                  <a:effectLst/>
                  <a:latin typeface="NEU-BZ-S92"/>
                  <a:ea typeface="方正书宋_GBK"/>
                  <a:cs typeface="Times New Roman" panose="02020603050405020304" pitchFamily="18" charset="0"/>
                </a:endParaRPr>
              </a:p>
              <a:p>
                <a:pPr indent="266700">
                  <a:lnSpc>
                    <a:spcPts val="1575"/>
                  </a:lnSpc>
                  <a:spcAft>
                    <a:spcPts val="0"/>
                  </a:spcAft>
                </a:pPr>
                <a:r>
                  <a:rPr lang="en-US" altLang="zh-CN" sz="1000" dirty="0">
                    <a:solidFill>
                      <a:srgbClr val="FF0000"/>
                    </a:solidFill>
                    <a:effectLst/>
                    <a:latin typeface="NEU-BZ-S92"/>
                    <a:ea typeface="方正书宋_GBK"/>
                    <a:cs typeface="Times New Roman" panose="02020603050405020304" pitchFamily="18" charset="0"/>
                  </a:rPr>
                  <a:t>	</a:t>
                </a:r>
                <a14:m>
                  <m:oMath xmlns:m="http://schemas.openxmlformats.org/officeDocument/2006/math">
                    <m:r>
                      <m:rPr>
                        <m:nor/>
                      </m:rPr>
                      <a:rPr lang="en-US" altLang="zh-CN" sz="1000">
                        <a:solidFill>
                          <a:srgbClr val="FF0000"/>
                        </a:solidFill>
                        <a:effectLst/>
                        <a:latin typeface="Cambria Math" panose="02040503050406030204" pitchFamily="18" charset="0"/>
                        <a:ea typeface="方正书宋_GBK"/>
                        <a:cs typeface="Times New Roman" panose="02020603050405020304" pitchFamily="18" charset="0"/>
                      </a:rPr>
                      <m:t>∑</m:t>
                    </m:r>
                  </m:oMath>
                </a14:m>
                <a:r>
                  <a:rPr lang="en-US" altLang="zh-CN" sz="1000" i="1" dirty="0">
                    <a:solidFill>
                      <a:srgbClr val="FF0000"/>
                    </a:solidFill>
                    <a:effectLst/>
                    <a:latin typeface="NEU-BZ-S92"/>
                    <a:ea typeface="方正书宋_GBK"/>
                    <a:cs typeface="Times New Roman" panose="02020603050405020304" pitchFamily="18" charset="0"/>
                  </a:rPr>
                  <a:t>ζ</a:t>
                </a:r>
                <a14:m>
                  <m:oMath xmlns:m="http://schemas.openxmlformats.org/officeDocument/2006/math">
                    <m:f>
                      <m:fPr>
                        <m:ctrlPr>
                          <a:rPr lang="zh-CN" altLang="zh-CN" sz="1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sSubSup>
                          <m:sSubSupPr>
                            <m:ctrlPr>
                              <a:rPr lang="zh-CN" altLang="zh-CN" sz="1000" i="1">
                                <a:solidFill>
                                  <a:srgbClr val="FF0000"/>
                                </a:solidFill>
                                <a:effectLst/>
                                <a:latin typeface="Cambria Math" panose="02040503050406030204" pitchFamily="18" charset="0"/>
                                <a:ea typeface="Cambria Math" panose="02040503050406030204" pitchFamily="18" charset="0"/>
                                <a:cs typeface="Times New Roman" panose="02020603050405020304" pitchFamily="18" charset="0"/>
                              </a:rPr>
                            </m:ctrlPr>
                          </m:sSubSupPr>
                          <m:e>
                            <m:r>
                              <a:rPr lang="en-US" altLang="zh-CN" sz="1100" i="1">
                                <a:solidFill>
                                  <a:srgbClr val="FF0000"/>
                                </a:solidFill>
                                <a:effectLst/>
                                <a:latin typeface="Cambria Math" panose="02040503050406030204" pitchFamily="18" charset="0"/>
                                <a:ea typeface="方正书宋_GBK"/>
                                <a:cs typeface="Times New Roman" panose="02020603050405020304" pitchFamily="18" charset="0"/>
                              </a:rPr>
                              <m:t>𝑣</m:t>
                            </m:r>
                          </m:e>
                          <m:sub>
                            <m:r>
                              <m:rPr>
                                <m:sty m:val="p"/>
                              </m:rPr>
                              <a:rPr lang="en-US" altLang="zh-CN" sz="1100">
                                <a:solidFill>
                                  <a:srgbClr val="FF0000"/>
                                </a:solidFill>
                                <a:effectLst/>
                                <a:latin typeface="Cambria Math" panose="02040503050406030204" pitchFamily="18" charset="0"/>
                                <a:ea typeface="方正书宋_GBK"/>
                                <a:cs typeface="Times New Roman" panose="02020603050405020304" pitchFamily="18" charset="0"/>
                              </a:rPr>
                              <m:t>s</m:t>
                            </m:r>
                          </m:sub>
                          <m:sup>
                            <m:r>
                              <a:rPr lang="en-US" altLang="zh-CN" sz="1100">
                                <a:solidFill>
                                  <a:srgbClr val="FF0000"/>
                                </a:solidFill>
                                <a:effectLst/>
                                <a:latin typeface="Cambria Math" panose="02040503050406030204" pitchFamily="18" charset="0"/>
                                <a:ea typeface="方正书宋_GBK"/>
                                <a:cs typeface="Times New Roman" panose="02020603050405020304" pitchFamily="18" charset="0"/>
                              </a:rPr>
                              <m:t>2</m:t>
                            </m:r>
                          </m:sup>
                        </m:sSubSup>
                      </m:num>
                      <m:den>
                        <m:r>
                          <a:rPr lang="en-US" altLang="zh-CN" sz="1100">
                            <a:solidFill>
                              <a:srgbClr val="FF0000"/>
                            </a:solidFill>
                            <a:effectLst/>
                            <a:latin typeface="Cambria Math" panose="02040503050406030204" pitchFamily="18" charset="0"/>
                            <a:ea typeface="方正书宋_GBK"/>
                            <a:cs typeface="Times New Roman" panose="02020603050405020304" pitchFamily="18" charset="0"/>
                          </a:rPr>
                          <m:t>2</m:t>
                        </m:r>
                        <m:r>
                          <a:rPr lang="en-US" altLang="zh-CN" sz="1100" i="1">
                            <a:solidFill>
                              <a:srgbClr val="FF0000"/>
                            </a:solidFill>
                            <a:effectLst/>
                            <a:latin typeface="Cambria Math" panose="02040503050406030204" pitchFamily="18" charset="0"/>
                            <a:ea typeface="方正书宋_GBK"/>
                            <a:cs typeface="Times New Roman" panose="02020603050405020304" pitchFamily="18" charset="0"/>
                          </a:rPr>
                          <m:t>𝑔</m:t>
                        </m:r>
                      </m:den>
                    </m:f>
                  </m:oMath>
                </a14:m>
                <a:r>
                  <a:rPr lang="en-US" altLang="zh-CN" sz="1000" dirty="0">
                    <a:solidFill>
                      <a:srgbClr val="FF0000"/>
                    </a:solidFill>
                    <a:effectLst/>
                    <a:latin typeface="NEU-BZ-S92"/>
                    <a:ea typeface="方正书宋_GBK"/>
                    <a:cs typeface="Times New Roman" panose="02020603050405020304" pitchFamily="18" charset="0"/>
                  </a:rPr>
                  <a:t>——</a:t>
                </a:r>
                <a:r>
                  <a:rPr lang="zh-CN" altLang="zh-CN" sz="1000" dirty="0">
                    <a:solidFill>
                      <a:srgbClr val="FF0000"/>
                    </a:solidFill>
                    <a:effectLst/>
                    <a:latin typeface="NEU-BZ-S92"/>
                    <a:ea typeface="方正书宋_GBK"/>
                    <a:cs typeface="Times New Roman" panose="02020603050405020304" pitchFamily="18" charset="0"/>
                  </a:rPr>
                  <a:t>吸入管道内的总损失。</a:t>
                </a:r>
              </a:p>
            </p:txBody>
          </p:sp>
        </mc:Choice>
        <mc:Fallback>
          <p:sp>
            <p:nvSpPr>
              <p:cNvPr id="16" name="矩形 15">
                <a:extLst>
                  <a:ext uri="{FF2B5EF4-FFF2-40B4-BE49-F238E27FC236}">
                    <a16:creationId xmlns:a16="http://schemas.microsoft.com/office/drawing/2014/main" id="{CE06B105-4EBF-4A9E-B206-7D40D22B2BEB}"/>
                  </a:ext>
                </a:extLst>
              </p:cNvPr>
              <p:cNvSpPr>
                <a:spLocks noRot="1" noChangeAspect="1" noMove="1" noResize="1" noEditPoints="1" noAdjustHandles="1" noChangeArrowheads="1" noChangeShapeType="1" noTextEdit="1"/>
              </p:cNvSpPr>
              <p:nvPr/>
            </p:nvSpPr>
            <p:spPr>
              <a:xfrm>
                <a:off x="6673804" y="1948792"/>
                <a:ext cx="2522823" cy="1133452"/>
              </a:xfrm>
              <a:prstGeom prst="rect">
                <a:avLst/>
              </a:prstGeom>
              <a:blipFill>
                <a:blip r:embed="rId4"/>
                <a:stretch>
                  <a:fillRect/>
                </a:stretch>
              </a:blipFill>
            </p:spPr>
            <p:txBody>
              <a:bodyPr/>
              <a:lstStyle/>
              <a:p>
                <a:r>
                  <a:rPr lang="zh-CN" altLang="en-US">
                    <a:noFill/>
                  </a:rPr>
                  <a:t> </a:t>
                </a:r>
              </a:p>
            </p:txBody>
          </p:sp>
        </mc:Fallback>
      </mc:AlternateContent>
      <p:sp>
        <p:nvSpPr>
          <p:cNvPr id="18" name="矩形 17">
            <a:extLst>
              <a:ext uri="{FF2B5EF4-FFF2-40B4-BE49-F238E27FC236}">
                <a16:creationId xmlns:a16="http://schemas.microsoft.com/office/drawing/2014/main" id="{4044C50D-32CA-4502-84EC-FF04C5AEE856}"/>
              </a:ext>
            </a:extLst>
          </p:cNvPr>
          <p:cNvSpPr/>
          <p:nvPr/>
        </p:nvSpPr>
        <p:spPr>
          <a:xfrm>
            <a:off x="3706921" y="2889748"/>
            <a:ext cx="2568332" cy="276999"/>
          </a:xfrm>
          <a:prstGeom prst="rect">
            <a:avLst/>
          </a:prstGeom>
        </p:spPr>
        <p:txBody>
          <a:bodyPr wrap="none">
            <a:spAutoFit/>
          </a:bodyPr>
          <a:lstStyle/>
          <a:p>
            <a:r>
              <a:rPr lang="zh-CN" altLang="zh-CN" sz="1200" dirty="0">
                <a:solidFill>
                  <a:srgbClr val="000000"/>
                </a:solidFill>
                <a:latin typeface="NEU-BZ-S92"/>
                <a:ea typeface="方正书宋_GBK"/>
                <a:cs typeface="Times New Roman" panose="02020603050405020304" pitchFamily="18" charset="0"/>
              </a:rPr>
              <a:t>设油液的空气分离压为</a:t>
            </a:r>
            <a:r>
              <a:rPr lang="en-US" altLang="zh-CN" sz="1200" i="1" dirty="0" err="1">
                <a:solidFill>
                  <a:srgbClr val="000000"/>
                </a:solidFill>
                <a:latin typeface="NEU-BZ-S92"/>
                <a:ea typeface="方正书宋_GBK"/>
                <a:cs typeface="Times New Roman" panose="02020603050405020304" pitchFamily="18" charset="0"/>
              </a:rPr>
              <a:t>p</a:t>
            </a:r>
            <a:r>
              <a:rPr lang="en-US" altLang="zh-CN" sz="1200" baseline="-25000" dirty="0" err="1">
                <a:solidFill>
                  <a:srgbClr val="000000"/>
                </a:solidFill>
                <a:latin typeface="NEU-BZ-S92"/>
                <a:ea typeface="方正书宋_GBK"/>
                <a:cs typeface="Times New Roman" panose="02020603050405020304" pitchFamily="18" charset="0"/>
              </a:rPr>
              <a:t>g</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绝对压力</a:t>
            </a:r>
            <a:r>
              <a:rPr lang="en-US" altLang="zh-CN" sz="1200" dirty="0">
                <a:solidFill>
                  <a:srgbClr val="000000"/>
                </a:solidFill>
                <a:latin typeface="方正书宋_GBK"/>
                <a:cs typeface="Times New Roman" panose="02020603050405020304" pitchFamily="18" charset="0"/>
              </a:rPr>
              <a:t>)</a:t>
            </a:r>
            <a:endParaRPr lang="zh-CN" altLang="en-US" sz="2400" dirty="0"/>
          </a:p>
        </p:txBody>
      </p:sp>
      <mc:AlternateContent xmlns:mc="http://schemas.openxmlformats.org/markup-compatibility/2006">
        <mc:Choice xmlns:a14="http://schemas.microsoft.com/office/drawing/2010/main" Requires="a14">
          <p:sp>
            <p:nvSpPr>
              <p:cNvPr id="19" name="矩形 18">
                <a:extLst>
                  <a:ext uri="{FF2B5EF4-FFF2-40B4-BE49-F238E27FC236}">
                    <a16:creationId xmlns:a16="http://schemas.microsoft.com/office/drawing/2014/main" id="{10B32CAD-70CF-422F-B787-B46A12D20EFF}"/>
                  </a:ext>
                </a:extLst>
              </p:cNvPr>
              <p:cNvSpPr/>
              <p:nvPr/>
            </p:nvSpPr>
            <p:spPr>
              <a:xfrm>
                <a:off x="3706921" y="3238813"/>
                <a:ext cx="3516988" cy="504305"/>
              </a:xfrm>
              <a:prstGeom prst="rect">
                <a:avLst/>
              </a:prstGeom>
            </p:spPr>
            <p:txBody>
              <a:bodyPr wrap="none">
                <a:spAutoFit/>
              </a:bodyPr>
              <a:lstStyle/>
              <a:p>
                <a:r>
                  <a:rPr lang="zh-CN" altLang="zh-CN" sz="1200" dirty="0">
                    <a:solidFill>
                      <a:srgbClr val="000000"/>
                    </a:solidFill>
                    <a:latin typeface="NEU-BZ-S92"/>
                    <a:ea typeface="方正书宋_GBK"/>
                    <a:cs typeface="Times New Roman" panose="02020603050405020304" pitchFamily="18" charset="0"/>
                  </a:rPr>
                  <a:t>则式</a:t>
                </a:r>
                <a:r>
                  <a:rPr lang="en-US" altLang="zh-CN" sz="1200" dirty="0">
                    <a:solidFill>
                      <a:srgbClr val="000000"/>
                    </a:solidFill>
                    <a:effectLst/>
                    <a:latin typeface="方正书宋_GBK"/>
                    <a:cs typeface="Times New Roman" panose="02020603050405020304" pitchFamily="18" charset="0"/>
                  </a:rPr>
                  <a:t>(</a:t>
                </a:r>
                <a:r>
                  <a:rPr lang="en-US" altLang="zh-CN" sz="1200" dirty="0">
                    <a:solidFill>
                      <a:srgbClr val="000000"/>
                    </a:solidFill>
                    <a:effectLst/>
                    <a:latin typeface="NEU-BZ-S92"/>
                    <a:ea typeface="方正书宋_GBK"/>
                    <a:cs typeface="Times New Roman" panose="02020603050405020304" pitchFamily="18" charset="0"/>
                  </a:rPr>
                  <a:t>4-34</a:t>
                </a:r>
                <a:r>
                  <a:rPr lang="en-US" altLang="zh-CN" sz="1200" dirty="0">
                    <a:solidFill>
                      <a:srgbClr val="000000"/>
                    </a:solidFill>
                    <a:effectLst/>
                    <a:latin typeface="方正书宋_GBK"/>
                    <a:cs typeface="Times New Roman" panose="02020603050405020304" pitchFamily="18" charset="0"/>
                  </a:rPr>
                  <a:t>)</a:t>
                </a:r>
                <a:r>
                  <a:rPr lang="zh-CN" altLang="zh-CN" sz="1200" dirty="0">
                    <a:solidFill>
                      <a:srgbClr val="000000"/>
                    </a:solidFill>
                    <a:effectLst/>
                    <a:latin typeface="NEU-BZ-S92"/>
                    <a:ea typeface="方正书宋_GBK"/>
                    <a:cs typeface="Times New Roman" panose="02020603050405020304" pitchFamily="18" charset="0"/>
                  </a:rPr>
                  <a:t>中</a:t>
                </a:r>
                <a:r>
                  <a:rPr lang="en-US" altLang="zh-CN" sz="1200" dirty="0">
                    <a:solidFill>
                      <a:srgbClr val="000000"/>
                    </a:solidFill>
                    <a:effectLst/>
                    <a:latin typeface="NEU-BZ-S92"/>
                    <a:ea typeface="方正书宋_GBK"/>
                    <a:cs typeface="Times New Roman" panose="02020603050405020304" pitchFamily="18" charset="0"/>
                  </a:rPr>
                  <a:t> </a:t>
                </a:r>
                <a14:m>
                  <m:oMath xmlns:m="http://schemas.openxmlformats.org/officeDocument/2006/math">
                    <m:f>
                      <m:fPr>
                        <m:ctrlPr>
                          <a:rPr lang="zh-CN" altLang="zh-CN" sz="1600" i="1">
                            <a:effectLst/>
                            <a:latin typeface="Cambria Math" panose="02040503050406030204" pitchFamily="18" charset="0"/>
                            <a:ea typeface="Cambria Math" panose="02040503050406030204" pitchFamily="18" charset="0"/>
                          </a:rPr>
                        </m:ctrlPr>
                      </m:fPr>
                      <m:num>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ea typeface="方正书宋_GBK"/>
                                <a:cs typeface="Times New Roman" panose="02020603050405020304" pitchFamily="18" charset="0"/>
                              </a:rPr>
                              <m:t>𝑝</m:t>
                            </m:r>
                          </m:e>
                          <m:sub>
                            <m:r>
                              <m:rPr>
                                <m:sty m:val="p"/>
                              </m:rPr>
                              <a:rPr lang="en-US" altLang="zh-CN" sz="1600">
                                <a:solidFill>
                                  <a:srgbClr val="000000"/>
                                </a:solidFill>
                                <a:latin typeface="Cambria Math" panose="02040503050406030204" pitchFamily="18" charset="0"/>
                                <a:ea typeface="方正书宋_GBK"/>
                                <a:cs typeface="Times New Roman" panose="02020603050405020304" pitchFamily="18" charset="0"/>
                              </a:rPr>
                              <m:t>s</m:t>
                            </m:r>
                          </m:sub>
                        </m:sSub>
                      </m:num>
                      <m:den>
                        <m:r>
                          <a:rPr lang="en-US" altLang="zh-CN" sz="1600" i="1">
                            <a:solidFill>
                              <a:srgbClr val="000000"/>
                            </a:solidFill>
                            <a:latin typeface="Cambria Math" panose="02040503050406030204" pitchFamily="18" charset="0"/>
                            <a:ea typeface="方正书宋_GBK"/>
                            <a:cs typeface="Times New Roman" panose="02020603050405020304" pitchFamily="18" charset="0"/>
                          </a:rPr>
                          <m:t>𝜌</m:t>
                        </m:r>
                        <m:r>
                          <a:rPr lang="en-US" altLang="zh-CN" sz="1600" i="1">
                            <a:solidFill>
                              <a:srgbClr val="000000"/>
                            </a:solidFill>
                            <a:latin typeface="Cambria Math" panose="02040503050406030204" pitchFamily="18" charset="0"/>
                            <a:ea typeface="方正书宋_GBK"/>
                            <a:cs typeface="Times New Roman" panose="02020603050405020304" pitchFamily="18" charset="0"/>
                          </a:rPr>
                          <m:t>𝑔</m:t>
                        </m:r>
                      </m:den>
                    </m:f>
                  </m:oMath>
                </a14:m>
                <a:r>
                  <a:rPr lang="en-US" altLang="zh-CN" sz="1200" dirty="0">
                    <a:solidFill>
                      <a:srgbClr val="000000"/>
                    </a:solidFill>
                    <a:effectLst/>
                    <a:latin typeface="NEU-BZ-S92"/>
                    <a:ea typeface="方正书宋_GBK"/>
                    <a:cs typeface="Times New Roman" panose="02020603050405020304" pitchFamily="18" charset="0"/>
                  </a:rPr>
                  <a:t>+</a:t>
                </a:r>
                <a14:m>
                  <m:oMath xmlns:m="http://schemas.openxmlformats.org/officeDocument/2006/math">
                    <m:f>
                      <m:fPr>
                        <m:ctrlPr>
                          <a:rPr lang="zh-CN" altLang="zh-CN" sz="1600" i="1">
                            <a:effectLst/>
                            <a:latin typeface="Cambria Math" panose="02040503050406030204" pitchFamily="18" charset="0"/>
                            <a:ea typeface="Cambria Math" panose="02040503050406030204" pitchFamily="18" charset="0"/>
                          </a:rPr>
                        </m:ctrlPr>
                      </m:fPr>
                      <m:num>
                        <m:sSubSup>
                          <m:sSubSupPr>
                            <m:ctrlPr>
                              <a:rPr lang="zh-CN" altLang="zh-CN" sz="1600" i="1">
                                <a:effectLst/>
                                <a:latin typeface="Cambria Math" panose="02040503050406030204" pitchFamily="18" charset="0"/>
                                <a:ea typeface="Cambria Math" panose="02040503050406030204" pitchFamily="18" charset="0"/>
                              </a:rPr>
                            </m:ctrlPr>
                          </m:sSubSupPr>
                          <m:e>
                            <m:r>
                              <a:rPr lang="en-US" altLang="zh-CN" sz="1600" i="1">
                                <a:solidFill>
                                  <a:srgbClr val="000000"/>
                                </a:solidFill>
                                <a:latin typeface="Cambria Math" panose="02040503050406030204" pitchFamily="18" charset="0"/>
                                <a:ea typeface="方正书宋_GBK"/>
                                <a:cs typeface="Times New Roman" panose="02020603050405020304" pitchFamily="18" charset="0"/>
                              </a:rPr>
                              <m:t>𝑣</m:t>
                            </m:r>
                          </m:e>
                          <m:sub>
                            <m:r>
                              <m:rPr>
                                <m:sty m:val="p"/>
                              </m:rPr>
                              <a:rPr lang="en-US" altLang="zh-CN" sz="1600">
                                <a:solidFill>
                                  <a:srgbClr val="000000"/>
                                </a:solidFill>
                                <a:latin typeface="Cambria Math" panose="02040503050406030204" pitchFamily="18" charset="0"/>
                                <a:ea typeface="方正书宋_GBK"/>
                                <a:cs typeface="Times New Roman" panose="02020603050405020304" pitchFamily="18" charset="0"/>
                              </a:rPr>
                              <m:t>s</m:t>
                            </m:r>
                          </m:sub>
                          <m:sup>
                            <m:r>
                              <a:rPr lang="en-US" altLang="zh-CN" sz="1600">
                                <a:solidFill>
                                  <a:srgbClr val="000000"/>
                                </a:solidFill>
                                <a:latin typeface="Cambria Math" panose="02040503050406030204" pitchFamily="18" charset="0"/>
                                <a:ea typeface="方正书宋_GBK"/>
                                <a:cs typeface="Times New Roman" panose="02020603050405020304" pitchFamily="18" charset="0"/>
                              </a:rPr>
                              <m:t>2</m:t>
                            </m:r>
                          </m:sup>
                        </m:sSubSup>
                      </m:num>
                      <m:den>
                        <m:r>
                          <a:rPr lang="en-US" altLang="zh-CN" sz="1600">
                            <a:solidFill>
                              <a:srgbClr val="000000"/>
                            </a:solidFill>
                            <a:latin typeface="Cambria Math" panose="02040503050406030204" pitchFamily="18" charset="0"/>
                            <a:ea typeface="方正书宋_GBK"/>
                            <a:cs typeface="Times New Roman" panose="02020603050405020304" pitchFamily="18" charset="0"/>
                          </a:rPr>
                          <m:t>2</m:t>
                        </m:r>
                        <m:r>
                          <a:rPr lang="en-US" altLang="zh-CN" sz="1600" i="1">
                            <a:solidFill>
                              <a:srgbClr val="000000"/>
                            </a:solidFill>
                            <a:latin typeface="Cambria Math" panose="02040503050406030204" pitchFamily="18" charset="0"/>
                            <a:ea typeface="方正书宋_GBK"/>
                            <a:cs typeface="Times New Roman" panose="02020603050405020304" pitchFamily="18" charset="0"/>
                          </a:rPr>
                          <m:t>𝑔</m:t>
                        </m:r>
                      </m:den>
                    </m:f>
                  </m:oMath>
                </a14:m>
                <a:r>
                  <a:rPr lang="en-US" altLang="zh-CN" sz="1200" dirty="0">
                    <a:solidFill>
                      <a:srgbClr val="000000"/>
                    </a:solidFill>
                    <a:effectLst/>
                    <a:latin typeface="NEU-BZ-S92"/>
                    <a:ea typeface="方正书宋_GBK"/>
                    <a:cs typeface="Times New Roman" panose="02020603050405020304" pitchFamily="18" charset="0"/>
                  </a:rPr>
                  <a:t> </a:t>
                </a:r>
                <a:r>
                  <a:rPr lang="zh-CN" altLang="zh-CN" sz="1200" dirty="0">
                    <a:solidFill>
                      <a:srgbClr val="000000"/>
                    </a:solidFill>
                    <a:effectLst/>
                    <a:latin typeface="NEU-BZ-S92"/>
                    <a:ea typeface="方正书宋_GBK"/>
                    <a:cs typeface="Times New Roman" panose="02020603050405020304" pitchFamily="18" charset="0"/>
                  </a:rPr>
                  <a:t>必须大于</a:t>
                </a:r>
                <a:r>
                  <a:rPr lang="en-US" altLang="zh-CN" sz="1200" dirty="0">
                    <a:solidFill>
                      <a:srgbClr val="000000"/>
                    </a:solidFill>
                    <a:effectLst/>
                    <a:latin typeface="NEU-BZ-S92"/>
                    <a:ea typeface="方正书宋_GBK"/>
                    <a:cs typeface="Times New Roman" panose="02020603050405020304" pitchFamily="18" charset="0"/>
                  </a:rPr>
                  <a:t> </a:t>
                </a:r>
                <a14:m>
                  <m:oMath xmlns:m="http://schemas.openxmlformats.org/officeDocument/2006/math">
                    <m:f>
                      <m:fPr>
                        <m:ctrlPr>
                          <a:rPr lang="zh-CN" altLang="zh-CN" sz="1600" i="1">
                            <a:effectLst/>
                            <a:latin typeface="Cambria Math" panose="02040503050406030204" pitchFamily="18" charset="0"/>
                            <a:ea typeface="Cambria Math" panose="02040503050406030204" pitchFamily="18" charset="0"/>
                          </a:rPr>
                        </m:ctrlPr>
                      </m:fPr>
                      <m:num>
                        <m:sSub>
                          <m:sSubPr>
                            <m:ctrlPr>
                              <a:rPr lang="zh-CN" altLang="zh-CN" sz="1600" i="1">
                                <a:effectLst/>
                                <a:latin typeface="Cambria Math" panose="02040503050406030204" pitchFamily="18" charset="0"/>
                                <a:ea typeface="Cambria Math" panose="02040503050406030204" pitchFamily="18" charset="0"/>
                              </a:rPr>
                            </m:ctrlPr>
                          </m:sSubPr>
                          <m:e>
                            <m:r>
                              <a:rPr lang="en-US" altLang="zh-CN" sz="1600" i="1">
                                <a:solidFill>
                                  <a:srgbClr val="000000"/>
                                </a:solidFill>
                                <a:latin typeface="Cambria Math" panose="02040503050406030204" pitchFamily="18" charset="0"/>
                                <a:ea typeface="方正书宋_GBK"/>
                                <a:cs typeface="Times New Roman" panose="02020603050405020304" pitchFamily="18" charset="0"/>
                              </a:rPr>
                              <m:t>𝑝</m:t>
                            </m:r>
                          </m:e>
                          <m:sub>
                            <m:r>
                              <m:rPr>
                                <m:sty m:val="p"/>
                              </m:rPr>
                              <a:rPr lang="en-US" altLang="zh-CN" sz="1600">
                                <a:solidFill>
                                  <a:srgbClr val="000000"/>
                                </a:solidFill>
                                <a:latin typeface="Cambria Math" panose="02040503050406030204" pitchFamily="18" charset="0"/>
                                <a:ea typeface="方正书宋_GBK"/>
                                <a:cs typeface="Times New Roman" panose="02020603050405020304" pitchFamily="18" charset="0"/>
                              </a:rPr>
                              <m:t>g</m:t>
                            </m:r>
                          </m:sub>
                        </m:sSub>
                      </m:num>
                      <m:den>
                        <m:r>
                          <a:rPr lang="en-US" altLang="zh-CN" sz="1600">
                            <a:solidFill>
                              <a:srgbClr val="000000"/>
                            </a:solidFill>
                            <a:latin typeface="Cambria Math" panose="02040503050406030204" pitchFamily="18" charset="0"/>
                            <a:ea typeface="方正书宋_GBK"/>
                            <a:cs typeface="Times New Roman" panose="02020603050405020304" pitchFamily="18" charset="0"/>
                          </a:rPr>
                          <m:t>2</m:t>
                        </m:r>
                        <m:r>
                          <a:rPr lang="en-US" altLang="zh-CN" sz="1600" i="1">
                            <a:solidFill>
                              <a:srgbClr val="000000"/>
                            </a:solidFill>
                            <a:latin typeface="Cambria Math" panose="02040503050406030204" pitchFamily="18" charset="0"/>
                            <a:ea typeface="方正书宋_GBK"/>
                            <a:cs typeface="Times New Roman" panose="02020603050405020304" pitchFamily="18" charset="0"/>
                          </a:rPr>
                          <m:t>𝑔</m:t>
                        </m:r>
                      </m:den>
                    </m:f>
                  </m:oMath>
                </a14:m>
                <a:r>
                  <a:rPr lang="en-US" altLang="zh-CN" sz="1200" dirty="0">
                    <a:solidFill>
                      <a:srgbClr val="000000"/>
                    </a:solidFill>
                    <a:effectLst/>
                    <a:latin typeface="NEU-BZ-S92"/>
                    <a:ea typeface="方正书宋_GBK"/>
                    <a:cs typeface="Times New Roman" panose="02020603050405020304" pitchFamily="18" charset="0"/>
                  </a:rPr>
                  <a:t> </a:t>
                </a:r>
                <a:r>
                  <a:rPr lang="zh-CN" altLang="zh-CN" sz="1200" dirty="0">
                    <a:solidFill>
                      <a:srgbClr val="000000"/>
                    </a:solidFill>
                    <a:effectLst/>
                    <a:latin typeface="NEU-BZ-S92"/>
                    <a:ea typeface="方正书宋_GBK"/>
                    <a:cs typeface="Times New Roman" panose="02020603050405020304" pitchFamily="18" charset="0"/>
                  </a:rPr>
                  <a:t>才不会产生气穴</a:t>
                </a:r>
                <a:endParaRPr lang="zh-CN" altLang="en-US" sz="1600" dirty="0"/>
              </a:p>
            </p:txBody>
          </p:sp>
        </mc:Choice>
        <mc:Fallback>
          <p:sp>
            <p:nvSpPr>
              <p:cNvPr id="19" name="矩形 18">
                <a:extLst>
                  <a:ext uri="{FF2B5EF4-FFF2-40B4-BE49-F238E27FC236}">
                    <a16:creationId xmlns:a16="http://schemas.microsoft.com/office/drawing/2014/main" id="{10B32CAD-70CF-422F-B787-B46A12D20EFF}"/>
                  </a:ext>
                </a:extLst>
              </p:cNvPr>
              <p:cNvSpPr>
                <a:spLocks noRot="1" noChangeAspect="1" noMove="1" noResize="1" noEditPoints="1" noAdjustHandles="1" noChangeArrowheads="1" noChangeShapeType="1" noTextEdit="1"/>
              </p:cNvSpPr>
              <p:nvPr/>
            </p:nvSpPr>
            <p:spPr>
              <a:xfrm>
                <a:off x="3706921" y="3238813"/>
                <a:ext cx="3516988" cy="504305"/>
              </a:xfrm>
              <a:prstGeom prst="rect">
                <a:avLst/>
              </a:prstGeom>
              <a:blipFill>
                <a:blip r:embed="rId5"/>
                <a:stretch>
                  <a:fillRect b="-1205"/>
                </a:stretch>
              </a:blipFill>
            </p:spPr>
            <p:txBody>
              <a:bodyPr/>
              <a:lstStyle/>
              <a:p>
                <a:r>
                  <a:rPr lang="zh-CN" altLang="en-US">
                    <a:noFill/>
                  </a:rPr>
                  <a:t> </a:t>
                </a:r>
              </a:p>
            </p:txBody>
          </p:sp>
        </mc:Fallback>
      </mc:AlternateContent>
      <p:sp>
        <p:nvSpPr>
          <p:cNvPr id="20" name="矩形 19">
            <a:extLst>
              <a:ext uri="{FF2B5EF4-FFF2-40B4-BE49-F238E27FC236}">
                <a16:creationId xmlns:a16="http://schemas.microsoft.com/office/drawing/2014/main" id="{412F621F-038B-4A39-9281-F60F45677296}"/>
              </a:ext>
            </a:extLst>
          </p:cNvPr>
          <p:cNvSpPr/>
          <p:nvPr/>
        </p:nvSpPr>
        <p:spPr>
          <a:xfrm>
            <a:off x="3706921" y="3848022"/>
            <a:ext cx="2069797" cy="276999"/>
          </a:xfrm>
          <a:prstGeom prst="rect">
            <a:avLst/>
          </a:prstGeom>
        </p:spPr>
        <p:txBody>
          <a:bodyPr wrap="none">
            <a:spAutoFit/>
          </a:bodyPr>
          <a:lstStyle/>
          <a:p>
            <a:r>
              <a:rPr lang="zh-CN" altLang="zh-CN" sz="1200" dirty="0">
                <a:solidFill>
                  <a:srgbClr val="000000"/>
                </a:solidFill>
                <a:latin typeface="NEU-BZ-S92"/>
                <a:ea typeface="方正书宋_GBK"/>
                <a:cs typeface="Times New Roman" panose="02020603050405020304" pitchFamily="18" charset="0"/>
              </a:rPr>
              <a:t>定义有效吸入压力头</a:t>
            </a:r>
            <a:r>
              <a:rPr lang="en-US" altLang="zh-CN" sz="1200" dirty="0">
                <a:solidFill>
                  <a:srgbClr val="000000"/>
                </a:solidFill>
                <a:latin typeface="NEU-BZ-S92"/>
                <a:ea typeface="方正书宋_GBK"/>
                <a:cs typeface="Times New Roman" panose="02020603050405020304" pitchFamily="18" charset="0"/>
              </a:rPr>
              <a:t>NSPH</a:t>
            </a:r>
            <a:r>
              <a:rPr lang="zh-CN" altLang="zh-CN" sz="1200" dirty="0">
                <a:solidFill>
                  <a:srgbClr val="000000"/>
                </a:solidFill>
                <a:latin typeface="NEU-BZ-S92"/>
                <a:ea typeface="方正书宋_GBK"/>
                <a:cs typeface="Times New Roman" panose="02020603050405020304" pitchFamily="18" charset="0"/>
              </a:rPr>
              <a:t>为</a:t>
            </a:r>
            <a:endParaRPr lang="zh-CN" altLang="en-US" sz="1200" dirty="0"/>
          </a:p>
        </p:txBody>
      </p:sp>
      <mc:AlternateContent xmlns:mc="http://schemas.openxmlformats.org/markup-compatibility/2006">
        <mc:Choice xmlns:a14="http://schemas.microsoft.com/office/drawing/2010/main" Requires="a14">
          <p:sp>
            <p:nvSpPr>
              <p:cNvPr id="21" name="矩形 20">
                <a:extLst>
                  <a:ext uri="{FF2B5EF4-FFF2-40B4-BE49-F238E27FC236}">
                    <a16:creationId xmlns:a16="http://schemas.microsoft.com/office/drawing/2014/main" id="{75E05408-A19C-4F97-9EE0-300A89CDFD6E}"/>
                  </a:ext>
                </a:extLst>
              </p:cNvPr>
              <p:cNvSpPr/>
              <p:nvPr/>
            </p:nvSpPr>
            <p:spPr>
              <a:xfrm>
                <a:off x="5776718" y="3681634"/>
                <a:ext cx="2533258" cy="562333"/>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f>
                        <m:fPr>
                          <m:ctrlPr>
                            <a:rPr lang="zh-CN" altLang="en-US" sz="1400">
                              <a:latin typeface="Cambria Math" panose="02040503050406030204" pitchFamily="18" charset="0"/>
                            </a:rPr>
                          </m:ctrlPr>
                        </m:fPr>
                        <m:num>
                          <m:sSub>
                            <m:sSubPr>
                              <m:ctrlPr>
                                <a:rPr lang="zh-CN" altLang="en-US" sz="1400">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s</m:t>
                              </m:r>
                            </m:sub>
                          </m:sSub>
                        </m:num>
                        <m:den>
                          <m:r>
                            <a:rPr lang="zh-CN" altLang="en-US" sz="1400" i="1">
                              <a:latin typeface="Cambria Math" panose="02040503050406030204" pitchFamily="18" charset="0"/>
                            </a:rPr>
                            <m:t>𝜌</m:t>
                          </m:r>
                          <m:r>
                            <a:rPr lang="zh-CN" altLang="en-US" sz="1400" i="1">
                              <a:latin typeface="Cambria Math" panose="02040503050406030204" pitchFamily="18" charset="0"/>
                            </a:rPr>
                            <m:t>𝑔</m:t>
                          </m:r>
                        </m:den>
                      </m:f>
                      <m:r>
                        <a:rPr lang="zh-CN" altLang="en-US" sz="1400" i="0">
                          <a:latin typeface="Cambria Math" panose="02040503050406030204" pitchFamily="18" charset="0"/>
                        </a:rPr>
                        <m:t>+</m:t>
                      </m:r>
                      <m:f>
                        <m:fPr>
                          <m:ctrlPr>
                            <a:rPr lang="zh-CN" altLang="en-US" sz="1400" i="1">
                              <a:latin typeface="Cambria Math" panose="02040503050406030204" pitchFamily="18" charset="0"/>
                            </a:rPr>
                          </m:ctrlPr>
                        </m:fPr>
                        <m:num>
                          <m:sSubSup>
                            <m:sSubSupPr>
                              <m:ctrlPr>
                                <a:rPr lang="zh-CN" altLang="en-US" sz="1400" i="1">
                                  <a:latin typeface="Cambria Math" panose="02040503050406030204" pitchFamily="18" charset="0"/>
                                </a:rPr>
                              </m:ctrlPr>
                            </m:sSubSupPr>
                            <m:e>
                              <m:r>
                                <a:rPr lang="zh-CN" altLang="en-US" sz="1400" i="1">
                                  <a:latin typeface="Cambria Math" panose="02040503050406030204" pitchFamily="18" charset="0"/>
                                </a:rPr>
                                <m:t>𝑣</m:t>
                              </m:r>
                            </m:e>
                            <m:sub>
                              <m:r>
                                <m:rPr>
                                  <m:sty m:val="p"/>
                                </m:rPr>
                                <a:rPr lang="zh-CN" altLang="en-US" sz="1400" i="0">
                                  <a:latin typeface="Cambria Math" panose="02040503050406030204" pitchFamily="18" charset="0"/>
                                </a:rPr>
                                <m:t>s</m:t>
                              </m:r>
                            </m:sub>
                            <m:sup>
                              <m:r>
                                <a:rPr lang="zh-CN" altLang="en-US" sz="1400" i="0">
                                  <a:latin typeface="Cambria Math" panose="02040503050406030204" pitchFamily="18" charset="0"/>
                                </a:rPr>
                                <m:t>2</m:t>
                              </m:r>
                            </m:sup>
                          </m:sSubSup>
                        </m:num>
                        <m:den>
                          <m:r>
                            <a:rPr lang="zh-CN" altLang="en-US" sz="1400" i="0">
                              <a:latin typeface="Cambria Math" panose="02040503050406030204" pitchFamily="18" charset="0"/>
                            </a:rPr>
                            <m:t>2</m:t>
                          </m:r>
                          <m:r>
                            <a:rPr lang="zh-CN" altLang="en-US" sz="1400" i="1">
                              <a:latin typeface="Cambria Math" panose="02040503050406030204" pitchFamily="18" charset="0"/>
                            </a:rPr>
                            <m:t>𝑔</m:t>
                          </m:r>
                        </m:den>
                      </m:f>
                      <m:r>
                        <m:rPr>
                          <m:nor/>
                        </m:rPr>
                        <a:rPr lang="zh-CN" altLang="en-US" sz="1400" i="1">
                          <a:latin typeface="Cambria Math" panose="02040503050406030204" pitchFamily="18" charset="0"/>
                        </a:rPr>
                        <m:t>−</m:t>
                      </m:r>
                      <m:f>
                        <m:fPr>
                          <m:ctrlPr>
                            <a:rPr lang="zh-CN" altLang="en-US" sz="1400" i="1">
                              <a:latin typeface="Cambria Math" panose="02040503050406030204" pitchFamily="18" charset="0"/>
                            </a:rPr>
                          </m:ctrlPr>
                        </m:fPr>
                        <m:num>
                          <m:sSub>
                            <m:sSubPr>
                              <m:ctrlPr>
                                <a:rPr lang="zh-CN" altLang="en-US" sz="1400" i="1">
                                  <a:latin typeface="Cambria Math" panose="02040503050406030204" pitchFamily="18" charset="0"/>
                                </a:rPr>
                              </m:ctrlPr>
                            </m:sSubPr>
                            <m:e>
                              <m:r>
                                <a:rPr lang="zh-CN" altLang="en-US" sz="1400" i="1">
                                  <a:latin typeface="Cambria Math" panose="02040503050406030204" pitchFamily="18" charset="0"/>
                                </a:rPr>
                                <m:t>𝑝</m:t>
                              </m:r>
                            </m:e>
                            <m:sub>
                              <m:r>
                                <m:rPr>
                                  <m:sty m:val="p"/>
                                </m:rPr>
                                <a:rPr lang="zh-CN" altLang="en-US" sz="1400" i="0">
                                  <a:latin typeface="Cambria Math" panose="02040503050406030204" pitchFamily="18" charset="0"/>
                                </a:rPr>
                                <m:t>g</m:t>
                              </m:r>
                            </m:sub>
                          </m:sSub>
                        </m:num>
                        <m:den>
                          <m:r>
                            <a:rPr lang="zh-CN" altLang="en-US" sz="1400" i="1">
                              <a:latin typeface="Cambria Math" panose="02040503050406030204" pitchFamily="18" charset="0"/>
                            </a:rPr>
                            <m:t>𝜌</m:t>
                          </m:r>
                          <m:r>
                            <a:rPr lang="zh-CN" altLang="en-US" sz="1400" i="1">
                              <a:latin typeface="Cambria Math" panose="02040503050406030204" pitchFamily="18" charset="0"/>
                            </a:rPr>
                            <m:t>𝑔</m:t>
                          </m:r>
                        </m:den>
                      </m:f>
                      <m:r>
                        <a:rPr lang="zh-CN" altLang="en-US" sz="1400" i="0">
                          <a:latin typeface="Cambria Math" panose="02040503050406030204" pitchFamily="18" charset="0"/>
                        </a:rPr>
                        <m:t>=</m:t>
                      </m:r>
                      <m:r>
                        <m:rPr>
                          <m:sty m:val="p"/>
                        </m:rPr>
                        <a:rPr lang="zh-CN" altLang="en-US" sz="1400" i="0">
                          <a:latin typeface="Cambria Math" panose="02040503050406030204" pitchFamily="18" charset="0"/>
                        </a:rPr>
                        <m:t>NSPH</m:t>
                      </m:r>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35</m:t>
                      </m:r>
                      <m:r>
                        <m:rPr>
                          <m:nor/>
                        </m:rPr>
                        <a:rPr lang="zh-CN" altLang="en-US" sz="1400" i="1">
                          <a:latin typeface="Cambria Math" panose="02040503050406030204" pitchFamily="18" charset="0"/>
                        </a:rPr>
                        <m:t>)</m:t>
                      </m:r>
                    </m:oMath>
                  </m:oMathPara>
                </a14:m>
                <a:endParaRPr lang="zh-CN" altLang="en-US" sz="1400" dirty="0"/>
              </a:p>
            </p:txBody>
          </p:sp>
        </mc:Choice>
        <mc:Fallback>
          <p:sp>
            <p:nvSpPr>
              <p:cNvPr id="21" name="矩形 20">
                <a:extLst>
                  <a:ext uri="{FF2B5EF4-FFF2-40B4-BE49-F238E27FC236}">
                    <a16:creationId xmlns:a16="http://schemas.microsoft.com/office/drawing/2014/main" id="{75E05408-A19C-4F97-9EE0-300A89CDFD6E}"/>
                  </a:ext>
                </a:extLst>
              </p:cNvPr>
              <p:cNvSpPr>
                <a:spLocks noRot="1" noChangeAspect="1" noMove="1" noResize="1" noEditPoints="1" noAdjustHandles="1" noChangeArrowheads="1" noChangeShapeType="1" noTextEdit="1"/>
              </p:cNvSpPr>
              <p:nvPr/>
            </p:nvSpPr>
            <p:spPr>
              <a:xfrm>
                <a:off x="5776718" y="3681634"/>
                <a:ext cx="2533258" cy="562333"/>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3" name="矩形 22">
                <a:extLst>
                  <a:ext uri="{FF2B5EF4-FFF2-40B4-BE49-F238E27FC236}">
                    <a16:creationId xmlns:a16="http://schemas.microsoft.com/office/drawing/2014/main" id="{D3E6CA20-215E-4408-911B-FC85DB8DC311}"/>
                  </a:ext>
                </a:extLst>
              </p:cNvPr>
              <p:cNvSpPr/>
              <p:nvPr/>
            </p:nvSpPr>
            <p:spPr>
              <a:xfrm>
                <a:off x="568387" y="4292955"/>
                <a:ext cx="7542729" cy="757387"/>
              </a:xfrm>
              <a:prstGeom prst="rect">
                <a:avLst/>
              </a:prstGeom>
            </p:spPr>
            <p:txBody>
              <a:bodyPr wrap="square">
                <a:spAutoFit/>
              </a:bodyPr>
              <a:lstStyle/>
              <a:p>
                <a:pPr indent="266700">
                  <a:lnSpc>
                    <a:spcPts val="1575"/>
                  </a:lnSpc>
                  <a:spcAft>
                    <a:spcPts val="0"/>
                  </a:spcAft>
                </a:pPr>
                <a:r>
                  <a:rPr lang="zh-CN" altLang="zh-CN" sz="1200" dirty="0">
                    <a:solidFill>
                      <a:srgbClr val="000000"/>
                    </a:solidFill>
                    <a:latin typeface="NEU-BZ-S92"/>
                    <a:ea typeface="方正书宋_GBK"/>
                    <a:cs typeface="Times New Roman" panose="02020603050405020304" pitchFamily="18" charset="0"/>
                  </a:rPr>
                  <a:t>该值表征了液压泵产生气穴的倾向。如果在泵内由于油液加速或其他损失引起的压力降为</a:t>
                </a:r>
                <a:r>
                  <a:rPr lang="en-US" altLang="zh-CN" sz="1200" dirty="0" err="1">
                    <a:solidFill>
                      <a:srgbClr val="000000"/>
                    </a:solidFill>
                    <a:effectLst/>
                    <a:latin typeface="NEU-BZ-S92"/>
                    <a:ea typeface="方正书宋_GBK"/>
                    <a:cs typeface="Times New Roman" panose="02020603050405020304" pitchFamily="18" charset="0"/>
                  </a:rPr>
                  <a:t>Δ</a:t>
                </a:r>
                <a:r>
                  <a:rPr lang="en-US" altLang="zh-CN" sz="1200" i="1" dirty="0" err="1">
                    <a:solidFill>
                      <a:srgbClr val="000000"/>
                    </a:solidFill>
                    <a:effectLst/>
                    <a:latin typeface="NEU-BZ-S92"/>
                    <a:ea typeface="方正书宋_GBK"/>
                    <a:cs typeface="Times New Roman" panose="02020603050405020304" pitchFamily="18" charset="0"/>
                  </a:rPr>
                  <a:t>p</a:t>
                </a:r>
                <a:r>
                  <a:rPr lang="en-US" altLang="zh-CN" sz="1200" dirty="0">
                    <a:solidFill>
                      <a:srgbClr val="000000"/>
                    </a:solidFill>
                    <a:effectLst/>
                    <a:latin typeface="方正书宋_GBK"/>
                    <a:ea typeface="方正书宋_GBK"/>
                    <a:cs typeface="Times New Roman" panose="02020603050405020304" pitchFamily="18" charset="0"/>
                  </a:rPr>
                  <a:t>,</a:t>
                </a:r>
              </a:p>
              <a:p>
                <a:pPr indent="266700">
                  <a:lnSpc>
                    <a:spcPct val="150000"/>
                  </a:lnSpc>
                  <a:spcAft>
                    <a:spcPts val="0"/>
                  </a:spcAft>
                </a:pPr>
                <a:r>
                  <a:rPr lang="zh-CN" altLang="zh-CN" sz="1200" dirty="0">
                    <a:solidFill>
                      <a:srgbClr val="000000"/>
                    </a:solidFill>
                    <a:effectLst/>
                    <a:latin typeface="NEU-BZ-S92"/>
                    <a:ea typeface="方正书宋_GBK"/>
                    <a:cs typeface="Times New Roman" panose="02020603050405020304" pitchFamily="18" charset="0"/>
                  </a:rPr>
                  <a:t>且在</a:t>
                </a:r>
                <a:r>
                  <a:rPr lang="en-US" altLang="zh-CN" sz="1200" dirty="0">
                    <a:solidFill>
                      <a:srgbClr val="000000"/>
                    </a:solidFill>
                    <a:effectLst/>
                    <a:latin typeface="NEU-BZ-S92"/>
                    <a:ea typeface="方正书宋_GBK"/>
                    <a:cs typeface="Times New Roman" panose="02020603050405020304" pitchFamily="18" charset="0"/>
                  </a:rPr>
                  <a:t>NSPH=</a:t>
                </a:r>
                <a14:m>
                  <m:oMath xmlns:m="http://schemas.openxmlformats.org/officeDocument/2006/math">
                    <m:f>
                      <m:fPr>
                        <m:ctrlPr>
                          <a:rPr lang="zh-CN" altLang="zh-CN" sz="1200" i="1">
                            <a:solidFill>
                              <a:srgbClr val="000000"/>
                            </a:solidFill>
                            <a:effectLst/>
                            <a:latin typeface="Cambria Math" panose="02040503050406030204" pitchFamily="18" charset="0"/>
                            <a:ea typeface="Cambria Math" panose="02040503050406030204" pitchFamily="18" charset="0"/>
                            <a:cs typeface="Times New Roman" panose="02020603050405020304" pitchFamily="18" charset="0"/>
                          </a:rPr>
                        </m:ctrlPr>
                      </m:fPr>
                      <m:num>
                        <m:r>
                          <m:rPr>
                            <m:sty m:val="p"/>
                          </m:rPr>
                          <a:rPr lang="en-US" altLang="zh-CN" sz="1400">
                            <a:solidFill>
                              <a:srgbClr val="000000"/>
                            </a:solidFill>
                            <a:effectLst/>
                            <a:latin typeface="Cambria Math" panose="02040503050406030204" pitchFamily="18" charset="0"/>
                            <a:ea typeface="方正书宋_GBK"/>
                            <a:cs typeface="Times New Roman" panose="02020603050405020304" pitchFamily="18" charset="0"/>
                          </a:rPr>
                          <m:t>Δ</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𝑝</m:t>
                        </m:r>
                      </m:num>
                      <m:den>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𝜌</m:t>
                        </m:r>
                        <m:r>
                          <a:rPr lang="en-US" altLang="zh-CN" sz="1400" i="1">
                            <a:solidFill>
                              <a:srgbClr val="000000"/>
                            </a:solidFill>
                            <a:effectLst/>
                            <a:latin typeface="Cambria Math" panose="02040503050406030204" pitchFamily="18" charset="0"/>
                            <a:ea typeface="方正书宋_GBK"/>
                            <a:cs typeface="Times New Roman" panose="02020603050405020304" pitchFamily="18" charset="0"/>
                          </a:rPr>
                          <m:t>𝑔</m:t>
                        </m:r>
                      </m:den>
                    </m:f>
                  </m:oMath>
                </a14:m>
                <a:r>
                  <a:rPr lang="zh-CN" altLang="zh-CN" sz="1200" dirty="0">
                    <a:solidFill>
                      <a:srgbClr val="000000"/>
                    </a:solidFill>
                    <a:effectLst/>
                    <a:latin typeface="NEU-BZ-S92"/>
                    <a:ea typeface="方正书宋_GBK"/>
                    <a:cs typeface="Times New Roman" panose="02020603050405020304" pitchFamily="18" charset="0"/>
                  </a:rPr>
                  <a:t>时泵内最低压力达到</a:t>
                </a:r>
                <a:r>
                  <a:rPr lang="en-US" altLang="zh-CN" sz="1200" i="1" dirty="0" err="1">
                    <a:solidFill>
                      <a:srgbClr val="000000"/>
                    </a:solidFill>
                    <a:effectLst/>
                    <a:latin typeface="NEU-BZ-S92"/>
                    <a:ea typeface="方正书宋_GBK"/>
                    <a:cs typeface="Times New Roman" panose="02020603050405020304" pitchFamily="18" charset="0"/>
                  </a:rPr>
                  <a:t>p</a:t>
                </a:r>
                <a:r>
                  <a:rPr lang="en-US" altLang="zh-CN" sz="1200" baseline="-25000" dirty="0" err="1">
                    <a:solidFill>
                      <a:srgbClr val="000000"/>
                    </a:solidFill>
                    <a:effectLst/>
                    <a:latin typeface="NEU-BZ-S92"/>
                    <a:ea typeface="方正书宋_GBK"/>
                    <a:cs typeface="Times New Roman" panose="02020603050405020304" pitchFamily="18" charset="0"/>
                  </a:rPr>
                  <a:t>g</a:t>
                </a:r>
                <a:r>
                  <a:rPr lang="en-US" altLang="zh-CN" sz="1200" dirty="0">
                    <a:solidFill>
                      <a:srgbClr val="000000"/>
                    </a:solidFill>
                    <a:effectLst/>
                    <a:latin typeface="方正书宋_GBK"/>
                    <a:ea typeface="方正书宋_GBK"/>
                    <a:cs typeface="Times New Roman" panose="02020603050405020304" pitchFamily="18" charset="0"/>
                  </a:rPr>
                  <a:t>,</a:t>
                </a:r>
                <a:r>
                  <a:rPr lang="zh-CN" altLang="zh-CN" sz="1200" dirty="0">
                    <a:solidFill>
                      <a:srgbClr val="000000"/>
                    </a:solidFill>
                    <a:effectLst/>
                    <a:latin typeface="NEU-BZ-S92"/>
                    <a:ea typeface="方正书宋_GBK"/>
                    <a:cs typeface="Times New Roman" panose="02020603050405020304" pitchFamily="18" charset="0"/>
                  </a:rPr>
                  <a:t>即产生气穴现象</a:t>
                </a:r>
                <a:r>
                  <a:rPr lang="en-US" altLang="zh-CN" sz="1200" dirty="0">
                    <a:solidFill>
                      <a:srgbClr val="000000"/>
                    </a:solidFill>
                    <a:effectLst/>
                    <a:latin typeface="方正书宋_GBK"/>
                    <a:ea typeface="方正书宋_GBK"/>
                    <a:cs typeface="Times New Roman" panose="02020603050405020304" pitchFamily="18" charset="0"/>
                  </a:rPr>
                  <a:t>,</a:t>
                </a:r>
                <a:r>
                  <a:rPr lang="zh-CN" altLang="zh-CN" sz="1200" dirty="0">
                    <a:solidFill>
                      <a:srgbClr val="000000"/>
                    </a:solidFill>
                    <a:effectLst/>
                    <a:latin typeface="NEU-BZ-S92"/>
                    <a:ea typeface="方正书宋_GBK"/>
                    <a:cs typeface="Times New Roman" panose="02020603050405020304" pitchFamily="18" charset="0"/>
                  </a:rPr>
                  <a:t>故不产生气穴现象的条件为</a:t>
                </a:r>
              </a:p>
            </p:txBody>
          </p:sp>
        </mc:Choice>
        <mc:Fallback>
          <p:sp>
            <p:nvSpPr>
              <p:cNvPr id="23" name="矩形 22">
                <a:extLst>
                  <a:ext uri="{FF2B5EF4-FFF2-40B4-BE49-F238E27FC236}">
                    <a16:creationId xmlns:a16="http://schemas.microsoft.com/office/drawing/2014/main" id="{D3E6CA20-215E-4408-911B-FC85DB8DC311}"/>
                  </a:ext>
                </a:extLst>
              </p:cNvPr>
              <p:cNvSpPr>
                <a:spLocks noRot="1" noChangeAspect="1" noMove="1" noResize="1" noEditPoints="1" noAdjustHandles="1" noChangeArrowheads="1" noChangeShapeType="1" noTextEdit="1"/>
              </p:cNvSpPr>
              <p:nvPr/>
            </p:nvSpPr>
            <p:spPr>
              <a:xfrm>
                <a:off x="568387" y="4292955"/>
                <a:ext cx="7542729" cy="757387"/>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4" name="矩形 23">
                <a:extLst>
                  <a:ext uri="{FF2B5EF4-FFF2-40B4-BE49-F238E27FC236}">
                    <a16:creationId xmlns:a16="http://schemas.microsoft.com/office/drawing/2014/main" id="{752E1200-047B-4C05-A4FA-D9F413671A00}"/>
                  </a:ext>
                </a:extLst>
              </p:cNvPr>
              <p:cNvSpPr/>
              <p:nvPr/>
            </p:nvSpPr>
            <p:spPr>
              <a:xfrm>
                <a:off x="6297633" y="4526391"/>
                <a:ext cx="1726498" cy="534826"/>
              </a:xfrm>
              <a:prstGeom prst="rect">
                <a:avLst/>
              </a:prstGeom>
            </p:spPr>
            <p:txBody>
              <a:bodyPr wrap="none">
                <a:spAutoFit/>
              </a:bodyPr>
              <a:lstStyle/>
              <a:p>
                <a14:m>
                  <m:oMathPara xmlns:m="http://schemas.openxmlformats.org/officeDocument/2006/math">
                    <m:oMathParaPr>
                      <m:jc m:val="centerGroup"/>
                    </m:oMathParaPr>
                    <m:oMath xmlns:m="http://schemas.openxmlformats.org/officeDocument/2006/math">
                      <m:r>
                        <m:rPr>
                          <m:sty m:val="p"/>
                        </m:rPr>
                        <a:rPr lang="zh-CN" altLang="en-US" sz="1400">
                          <a:latin typeface="Cambria Math" panose="02040503050406030204" pitchFamily="18" charset="0"/>
                        </a:rPr>
                        <m:t>N</m:t>
                      </m:r>
                      <m:r>
                        <m:rPr>
                          <m:sty m:val="p"/>
                        </m:rPr>
                        <a:rPr lang="zh-CN" altLang="en-US" sz="1400" i="0">
                          <a:latin typeface="Cambria Math" panose="02040503050406030204" pitchFamily="18" charset="0"/>
                        </a:rPr>
                        <m:t>SPH</m:t>
                      </m:r>
                      <m:r>
                        <a:rPr lang="zh-CN" altLang="en-US" sz="1400" i="0">
                          <a:latin typeface="Cambria Math" panose="02040503050406030204" pitchFamily="18" charset="0"/>
                        </a:rPr>
                        <m:t>&gt;</m:t>
                      </m:r>
                      <m:f>
                        <m:fPr>
                          <m:ctrlPr>
                            <a:rPr lang="zh-CN" altLang="en-US" sz="1400" i="1">
                              <a:latin typeface="Cambria Math" panose="02040503050406030204" pitchFamily="18" charset="0"/>
                            </a:rPr>
                          </m:ctrlPr>
                        </m:fPr>
                        <m:num>
                          <m:r>
                            <m:rPr>
                              <m:sty m:val="p"/>
                            </m:rPr>
                            <a:rPr lang="zh-CN" altLang="en-US" sz="1400" i="0">
                              <a:latin typeface="Cambria Math" panose="02040503050406030204" pitchFamily="18" charset="0"/>
                            </a:rPr>
                            <m:t>Δ</m:t>
                          </m:r>
                          <m:r>
                            <a:rPr lang="zh-CN" altLang="en-US" sz="1400" i="1">
                              <a:latin typeface="Cambria Math" panose="02040503050406030204" pitchFamily="18" charset="0"/>
                            </a:rPr>
                            <m:t>𝑝</m:t>
                          </m:r>
                        </m:num>
                        <m:den>
                          <m:r>
                            <a:rPr lang="zh-CN" altLang="en-US" sz="1400" i="1">
                              <a:latin typeface="Cambria Math" panose="02040503050406030204" pitchFamily="18" charset="0"/>
                            </a:rPr>
                            <m:t>𝜌</m:t>
                          </m:r>
                          <m:r>
                            <a:rPr lang="zh-CN" altLang="en-US" sz="1400" i="1">
                              <a:latin typeface="Cambria Math" panose="02040503050406030204" pitchFamily="18" charset="0"/>
                            </a:rPr>
                            <m:t>𝑔</m:t>
                          </m:r>
                        </m:den>
                      </m:f>
                      <m:r>
                        <m:rPr>
                          <m:nor/>
                        </m:rPr>
                        <a:rPr lang="zh-CN" altLang="en-US" sz="1400" i="1">
                          <a:latin typeface="Cambria Math" panose="02040503050406030204" pitchFamily="18" charset="0"/>
                        </a:rPr>
                        <m:t>(</m:t>
                      </m:r>
                      <m:r>
                        <a:rPr lang="zh-CN" altLang="en-US" sz="1400" i="0">
                          <a:latin typeface="Cambria Math" panose="02040503050406030204" pitchFamily="18" charset="0"/>
                        </a:rPr>
                        <m:t>4</m:t>
                      </m:r>
                      <m:r>
                        <m:rPr>
                          <m:nor/>
                        </m:rPr>
                        <a:rPr lang="zh-CN" altLang="en-US" sz="1400" i="1">
                          <a:latin typeface="Cambria Math" panose="02040503050406030204" pitchFamily="18" charset="0"/>
                        </a:rPr>
                        <m:t>−</m:t>
                      </m:r>
                      <m:r>
                        <a:rPr lang="zh-CN" altLang="en-US" sz="1400" i="0">
                          <a:latin typeface="Cambria Math" panose="02040503050406030204" pitchFamily="18" charset="0"/>
                        </a:rPr>
                        <m:t>36</m:t>
                      </m:r>
                      <m:r>
                        <m:rPr>
                          <m:nor/>
                        </m:rPr>
                        <a:rPr lang="zh-CN" altLang="en-US" sz="1400" i="1">
                          <a:latin typeface="Cambria Math" panose="02040503050406030204" pitchFamily="18" charset="0"/>
                        </a:rPr>
                        <m:t>)</m:t>
                      </m:r>
                    </m:oMath>
                  </m:oMathPara>
                </a14:m>
                <a:endParaRPr lang="zh-CN" altLang="en-US" sz="1400" dirty="0"/>
              </a:p>
            </p:txBody>
          </p:sp>
        </mc:Choice>
        <mc:Fallback>
          <p:sp>
            <p:nvSpPr>
              <p:cNvPr id="24" name="矩形 23">
                <a:extLst>
                  <a:ext uri="{FF2B5EF4-FFF2-40B4-BE49-F238E27FC236}">
                    <a16:creationId xmlns:a16="http://schemas.microsoft.com/office/drawing/2014/main" id="{752E1200-047B-4C05-A4FA-D9F413671A00}"/>
                  </a:ext>
                </a:extLst>
              </p:cNvPr>
              <p:cNvSpPr>
                <a:spLocks noRot="1" noChangeAspect="1" noMove="1" noResize="1" noEditPoints="1" noAdjustHandles="1" noChangeArrowheads="1" noChangeShapeType="1" noTextEdit="1"/>
              </p:cNvSpPr>
              <p:nvPr/>
            </p:nvSpPr>
            <p:spPr>
              <a:xfrm>
                <a:off x="6297633" y="4526391"/>
                <a:ext cx="1726498" cy="534826"/>
              </a:xfrm>
              <a:prstGeom prst="rect">
                <a:avLst/>
              </a:prstGeom>
              <a:blipFill>
                <a:blip r:embed="rId8"/>
                <a:stretch>
                  <a:fillRect b="-229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77294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1000"/>
                                        <p:tgtEl>
                                          <p:spTgt spid="5"/>
                                        </p:tgtEl>
                                      </p:cBhvr>
                                    </p:animEffect>
                                    <p:anim calcmode="lin" valueType="num">
                                      <p:cBhvr>
                                        <p:cTn id="23" dur="1000" fill="hold"/>
                                        <p:tgtEl>
                                          <p:spTgt spid="5"/>
                                        </p:tgtEl>
                                        <p:attrNameLst>
                                          <p:attrName>ppt_x</p:attrName>
                                        </p:attrNameLst>
                                      </p:cBhvr>
                                      <p:tavLst>
                                        <p:tav tm="0">
                                          <p:val>
                                            <p:strVal val="#ppt_x"/>
                                          </p:val>
                                        </p:tav>
                                        <p:tav tm="100000">
                                          <p:val>
                                            <p:strVal val="#ppt_x"/>
                                          </p:val>
                                        </p:tav>
                                      </p:tavLst>
                                    </p:anim>
                                    <p:anim calcmode="lin" valueType="num">
                                      <p:cBhvr>
                                        <p:cTn id="2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14">
                                            <p:txEl>
                                              <p:pRg st="0" end="0"/>
                                            </p:txEl>
                                          </p:spTgt>
                                        </p:tgtEl>
                                        <p:attrNameLst>
                                          <p:attrName>style.visibility</p:attrName>
                                        </p:attrNameLst>
                                      </p:cBhvr>
                                      <p:to>
                                        <p:strVal val="visible"/>
                                      </p:to>
                                    </p:set>
                                    <p:animEffect transition="in" filter="wipe(left)">
                                      <p:cBhvr>
                                        <p:cTn id="34" dur="1000"/>
                                        <p:tgtEl>
                                          <p:spTgt spid="14">
                                            <p:txEl>
                                              <p:pRg st="0" end="0"/>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grpId="0" nodeType="clickEffect">
                                  <p:stCondLst>
                                    <p:cond delay="0"/>
                                  </p:stCondLst>
                                  <p:childTnLst>
                                    <p:set>
                                      <p:cBhvr>
                                        <p:cTn id="38" dur="1" fill="hold">
                                          <p:stCondLst>
                                            <p:cond delay="0"/>
                                          </p:stCondLst>
                                        </p:cTn>
                                        <p:tgtEl>
                                          <p:spTgt spid="16"/>
                                        </p:tgtEl>
                                        <p:attrNameLst>
                                          <p:attrName>style.visibility</p:attrName>
                                        </p:attrNameLst>
                                      </p:cBhvr>
                                      <p:to>
                                        <p:strVal val="visible"/>
                                      </p:to>
                                    </p:set>
                                    <p:anim calcmode="lin" valueType="num">
                                      <p:cBhvr>
                                        <p:cTn id="39" dur="500" fill="hold"/>
                                        <p:tgtEl>
                                          <p:spTgt spid="16"/>
                                        </p:tgtEl>
                                        <p:attrNameLst>
                                          <p:attrName>ppt_w</p:attrName>
                                        </p:attrNameLst>
                                      </p:cBhvr>
                                      <p:tavLst>
                                        <p:tav tm="0">
                                          <p:val>
                                            <p:fltVal val="0"/>
                                          </p:val>
                                        </p:tav>
                                        <p:tav tm="100000">
                                          <p:val>
                                            <p:strVal val="#ppt_w"/>
                                          </p:val>
                                        </p:tav>
                                      </p:tavLst>
                                    </p:anim>
                                    <p:anim calcmode="lin" valueType="num">
                                      <p:cBhvr>
                                        <p:cTn id="40" dur="500" fill="hold"/>
                                        <p:tgtEl>
                                          <p:spTgt spid="16"/>
                                        </p:tgtEl>
                                        <p:attrNameLst>
                                          <p:attrName>ppt_h</p:attrName>
                                        </p:attrNameLst>
                                      </p:cBhvr>
                                      <p:tavLst>
                                        <p:tav tm="0">
                                          <p:val>
                                            <p:fltVal val="0"/>
                                          </p:val>
                                        </p:tav>
                                        <p:tav tm="100000">
                                          <p:val>
                                            <p:strVal val="#ppt_h"/>
                                          </p:val>
                                        </p:tav>
                                      </p:tavLst>
                                    </p:anim>
                                    <p:animEffect transition="in" filter="fade">
                                      <p:cBhvr>
                                        <p:cTn id="41" dur="500"/>
                                        <p:tgtEl>
                                          <p:spTgt spid="1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nodeType="clickEffect">
                                  <p:stCondLst>
                                    <p:cond delay="0"/>
                                  </p:stCondLst>
                                  <p:childTnLst>
                                    <p:set>
                                      <p:cBhvr>
                                        <p:cTn id="45" dur="1" fill="hold">
                                          <p:stCondLst>
                                            <p:cond delay="0"/>
                                          </p:stCondLst>
                                        </p:cTn>
                                        <p:tgtEl>
                                          <p:spTgt spid="18">
                                            <p:txEl>
                                              <p:pRg st="0" end="0"/>
                                            </p:txEl>
                                          </p:spTgt>
                                        </p:tgtEl>
                                        <p:attrNameLst>
                                          <p:attrName>style.visibility</p:attrName>
                                        </p:attrNameLst>
                                      </p:cBhvr>
                                      <p:to>
                                        <p:strVal val="visible"/>
                                      </p:to>
                                    </p:set>
                                    <p:animEffect transition="in" filter="fade">
                                      <p:cBhvr>
                                        <p:cTn id="46" dur="500"/>
                                        <p:tgtEl>
                                          <p:spTgt spid="18">
                                            <p:txEl>
                                              <p:pRg st="0" end="0"/>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nodeType="clickEffect">
                                  <p:stCondLst>
                                    <p:cond delay="0"/>
                                  </p:stCondLst>
                                  <p:childTnLst>
                                    <p:set>
                                      <p:cBhvr>
                                        <p:cTn id="50" dur="1" fill="hold">
                                          <p:stCondLst>
                                            <p:cond delay="0"/>
                                          </p:stCondLst>
                                        </p:cTn>
                                        <p:tgtEl>
                                          <p:spTgt spid="19">
                                            <p:txEl>
                                              <p:pRg st="0" end="0"/>
                                            </p:txEl>
                                          </p:spTgt>
                                        </p:tgtEl>
                                        <p:attrNameLst>
                                          <p:attrName>style.visibility</p:attrName>
                                        </p:attrNameLst>
                                      </p:cBhvr>
                                      <p:to>
                                        <p:strVal val="visible"/>
                                      </p:to>
                                    </p:set>
                                    <p:animEffect transition="in" filter="wipe(left)">
                                      <p:cBhvr>
                                        <p:cTn id="51" dur="2000"/>
                                        <p:tgtEl>
                                          <p:spTgt spid="19">
                                            <p:txEl>
                                              <p:pRg st="0" end="0"/>
                                            </p:txEl>
                                          </p:spTgt>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xEl>
                                              <p:pRg st="0" end="0"/>
                                            </p:txEl>
                                          </p:spTgt>
                                        </p:tgtEl>
                                        <p:attrNameLst>
                                          <p:attrName>style.visibility</p:attrName>
                                        </p:attrNameLst>
                                      </p:cBhvr>
                                      <p:to>
                                        <p:strVal val="visible"/>
                                      </p:to>
                                    </p:set>
                                    <p:animEffect transition="in" filter="fade">
                                      <p:cBhvr>
                                        <p:cTn id="56" dur="500"/>
                                        <p:tgtEl>
                                          <p:spTgt spid="20">
                                            <p:txEl>
                                              <p:pRg st="0" end="0"/>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8" fill="hold" nodeType="clickEffect">
                                  <p:stCondLst>
                                    <p:cond delay="0"/>
                                  </p:stCondLst>
                                  <p:childTnLst>
                                    <p:set>
                                      <p:cBhvr>
                                        <p:cTn id="60" dur="1" fill="hold">
                                          <p:stCondLst>
                                            <p:cond delay="0"/>
                                          </p:stCondLst>
                                        </p:cTn>
                                        <p:tgtEl>
                                          <p:spTgt spid="21">
                                            <p:txEl>
                                              <p:pRg st="0" end="0"/>
                                            </p:txEl>
                                          </p:spTgt>
                                        </p:tgtEl>
                                        <p:attrNameLst>
                                          <p:attrName>style.visibility</p:attrName>
                                        </p:attrNameLst>
                                      </p:cBhvr>
                                      <p:to>
                                        <p:strVal val="visible"/>
                                      </p:to>
                                    </p:set>
                                    <p:animEffect transition="in" filter="wipe(left)">
                                      <p:cBhvr>
                                        <p:cTn id="61" dur="500"/>
                                        <p:tgtEl>
                                          <p:spTgt spid="21">
                                            <p:txEl>
                                              <p:pRg st="0" end="0"/>
                                            </p:txEl>
                                          </p:spTgt>
                                        </p:tgtEl>
                                      </p:cBhvr>
                                    </p:animEffect>
                                  </p:childTnLst>
                                </p:cTn>
                              </p:par>
                            </p:childTnLst>
                          </p:cTn>
                        </p:par>
                      </p:childTnLst>
                    </p:cTn>
                  </p:par>
                  <p:par>
                    <p:cTn id="62" fill="hold">
                      <p:stCondLst>
                        <p:cond delay="indefinite"/>
                      </p:stCondLst>
                      <p:childTnLst>
                        <p:par>
                          <p:cTn id="63" fill="hold">
                            <p:stCondLst>
                              <p:cond delay="0"/>
                            </p:stCondLst>
                            <p:childTnLst>
                              <p:par>
                                <p:cTn id="64" presetID="42" presetClass="entr" presetSubtype="0" fill="hold" grpId="0" nodeType="clickEffect">
                                  <p:stCondLst>
                                    <p:cond delay="0"/>
                                  </p:stCondLst>
                                  <p:childTnLst>
                                    <p:set>
                                      <p:cBhvr>
                                        <p:cTn id="65" dur="1" fill="hold">
                                          <p:stCondLst>
                                            <p:cond delay="0"/>
                                          </p:stCondLst>
                                        </p:cTn>
                                        <p:tgtEl>
                                          <p:spTgt spid="23"/>
                                        </p:tgtEl>
                                        <p:attrNameLst>
                                          <p:attrName>style.visibility</p:attrName>
                                        </p:attrNameLst>
                                      </p:cBhvr>
                                      <p:to>
                                        <p:strVal val="visible"/>
                                      </p:to>
                                    </p:set>
                                    <p:animEffect transition="in" filter="fade">
                                      <p:cBhvr>
                                        <p:cTn id="66" dur="1000"/>
                                        <p:tgtEl>
                                          <p:spTgt spid="23"/>
                                        </p:tgtEl>
                                      </p:cBhvr>
                                    </p:animEffect>
                                    <p:anim calcmode="lin" valueType="num">
                                      <p:cBhvr>
                                        <p:cTn id="67" dur="1000" fill="hold"/>
                                        <p:tgtEl>
                                          <p:spTgt spid="23"/>
                                        </p:tgtEl>
                                        <p:attrNameLst>
                                          <p:attrName>ppt_x</p:attrName>
                                        </p:attrNameLst>
                                      </p:cBhvr>
                                      <p:tavLst>
                                        <p:tav tm="0">
                                          <p:val>
                                            <p:strVal val="#ppt_x"/>
                                          </p:val>
                                        </p:tav>
                                        <p:tav tm="100000">
                                          <p:val>
                                            <p:strVal val="#ppt_x"/>
                                          </p:val>
                                        </p:tav>
                                      </p:tavLst>
                                    </p:anim>
                                    <p:anim calcmode="lin" valueType="num">
                                      <p:cBhvr>
                                        <p:cTn id="6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24"/>
                                        </p:tgtEl>
                                        <p:attrNameLst>
                                          <p:attrName>style.visibility</p:attrName>
                                        </p:attrNameLst>
                                      </p:cBhvr>
                                      <p:to>
                                        <p:strVal val="visible"/>
                                      </p:to>
                                    </p:set>
                                    <p:animEffect transition="in" filter="wipe(left)">
                                      <p:cBhvr>
                                        <p:cTn id="7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p:bldP spid="9" grpId="0"/>
      <p:bldP spid="13" grpId="0"/>
      <p:bldP spid="16" grpId="0"/>
      <p:bldP spid="23" grpId="0"/>
      <p:bldP spid="24"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7B3D4AE9-47F8-41AD-9FB3-648622256485}"/>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4" name="圆角矩形 6">
            <a:extLst>
              <a:ext uri="{FF2B5EF4-FFF2-40B4-BE49-F238E27FC236}">
                <a16:creationId xmlns:a16="http://schemas.microsoft.com/office/drawing/2014/main" id="{C5056E09-DCEC-40D3-941F-9ECE0D195AB0}"/>
              </a:ext>
            </a:extLst>
          </p:cNvPr>
          <p:cNvSpPr/>
          <p:nvPr/>
        </p:nvSpPr>
        <p:spPr>
          <a:xfrm>
            <a:off x="506328" y="2126541"/>
            <a:ext cx="3040406" cy="264974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
        <p:nvSpPr>
          <p:cNvPr id="7" name="圆角矩形 3">
            <a:extLst>
              <a:ext uri="{FF2B5EF4-FFF2-40B4-BE49-F238E27FC236}">
                <a16:creationId xmlns:a16="http://schemas.microsoft.com/office/drawing/2014/main" id="{C5CEB7F0-B9DF-4EC4-9786-E41D2D15E67C}"/>
              </a:ext>
            </a:extLst>
          </p:cNvPr>
          <p:cNvSpPr/>
          <p:nvPr/>
        </p:nvSpPr>
        <p:spPr>
          <a:xfrm>
            <a:off x="621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8" name="文本框 7">
            <a:extLst>
              <a:ext uri="{FF2B5EF4-FFF2-40B4-BE49-F238E27FC236}">
                <a16:creationId xmlns:a16="http://schemas.microsoft.com/office/drawing/2014/main" id="{57A992E7-1E00-456D-A7F9-70138BB7498C}"/>
              </a:ext>
            </a:extLst>
          </p:cNvPr>
          <p:cNvSpPr txBox="1"/>
          <p:nvPr/>
        </p:nvSpPr>
        <p:spPr>
          <a:xfrm>
            <a:off x="7668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第七节     液压泵中的气穴现象</a:t>
            </a:r>
          </a:p>
        </p:txBody>
      </p:sp>
      <p:sp>
        <p:nvSpPr>
          <p:cNvPr id="10" name="矩形 9">
            <a:extLst>
              <a:ext uri="{FF2B5EF4-FFF2-40B4-BE49-F238E27FC236}">
                <a16:creationId xmlns:a16="http://schemas.microsoft.com/office/drawing/2014/main" id="{F4562279-3F54-493A-AF8A-A4ED2014560E}"/>
              </a:ext>
            </a:extLst>
          </p:cNvPr>
          <p:cNvSpPr/>
          <p:nvPr/>
        </p:nvSpPr>
        <p:spPr>
          <a:xfrm>
            <a:off x="-154591" y="969186"/>
            <a:ext cx="4572000" cy="1061829"/>
          </a:xfrm>
          <a:prstGeom prst="rect">
            <a:avLst/>
          </a:prstGeom>
        </p:spPr>
        <p:txBody>
          <a:bodyPr>
            <a:spAutoFit/>
          </a:bodyPr>
          <a:lstStyle/>
          <a:p>
            <a:pPr algn="ctr">
              <a:lnSpc>
                <a:spcPct val="150000"/>
              </a:lnSpc>
            </a:pPr>
            <a:r>
              <a:rPr lang="zh-CN" altLang="zh-CN" sz="1400" dirty="0">
                <a:solidFill>
                  <a:srgbClr val="000000"/>
                </a:solidFill>
                <a:latin typeface="NEU-BZ-S92"/>
                <a:ea typeface="方正书宋_GBK"/>
                <a:cs typeface="Times New Roman" panose="02020603050405020304" pitchFamily="18" charset="0"/>
              </a:rPr>
              <a:t>液压泵的</a:t>
            </a:r>
            <a:r>
              <a:rPr lang="en-US" altLang="zh-CN" sz="1400" dirty="0">
                <a:solidFill>
                  <a:srgbClr val="000000"/>
                </a:solidFill>
                <a:latin typeface="NEU-BZ-S92"/>
                <a:ea typeface="方正书宋_GBK"/>
                <a:cs typeface="Times New Roman" panose="02020603050405020304" pitchFamily="18" charset="0"/>
              </a:rPr>
              <a:t>NSPH</a:t>
            </a:r>
            <a:r>
              <a:rPr lang="zh-CN" altLang="zh-CN" sz="1400" dirty="0">
                <a:solidFill>
                  <a:srgbClr val="000000"/>
                </a:solidFill>
                <a:latin typeface="NEU-BZ-S92"/>
                <a:ea typeface="方正书宋_GBK"/>
                <a:cs typeface="Times New Roman" panose="02020603050405020304" pitchFamily="18" charset="0"/>
              </a:rPr>
              <a:t>值可以从图</a:t>
            </a:r>
            <a:r>
              <a:rPr lang="en-US" altLang="zh-CN" sz="1400" dirty="0">
                <a:solidFill>
                  <a:srgbClr val="000000"/>
                </a:solidFill>
                <a:latin typeface="NEU-BZ-S92"/>
                <a:ea typeface="方正书宋_GBK"/>
                <a:cs typeface="Times New Roman" panose="02020603050405020304" pitchFamily="18" charset="0"/>
              </a:rPr>
              <a:t>4-25</a:t>
            </a:r>
            <a:r>
              <a:rPr lang="zh-CN" altLang="zh-CN" sz="1400" dirty="0">
                <a:solidFill>
                  <a:srgbClr val="000000"/>
                </a:solidFill>
                <a:latin typeface="NEU-BZ-S92"/>
                <a:ea typeface="方正书宋_GBK"/>
                <a:cs typeface="Times New Roman" panose="02020603050405020304" pitchFamily="18" charset="0"/>
              </a:rPr>
              <a:t>求出。</a:t>
            </a:r>
            <a:endParaRPr lang="en-US" altLang="zh-CN" sz="14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例如</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泵的流量为</a:t>
            </a:r>
            <a:r>
              <a:rPr lang="en-US" altLang="zh-CN" sz="1400" dirty="0">
                <a:solidFill>
                  <a:srgbClr val="000000"/>
                </a:solidFill>
                <a:latin typeface="NEU-BZ-S92"/>
                <a:ea typeface="方正书宋_GBK"/>
                <a:cs typeface="Times New Roman" panose="02020603050405020304" pitchFamily="18" charset="0"/>
              </a:rPr>
              <a:t>38L/min</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转速为</a:t>
            </a:r>
            <a:r>
              <a:rPr lang="en-US" altLang="zh-CN" sz="1400" dirty="0">
                <a:solidFill>
                  <a:srgbClr val="000000"/>
                </a:solidFill>
                <a:latin typeface="NEU-BZ-S92"/>
                <a:ea typeface="方正书宋_GBK"/>
                <a:cs typeface="Times New Roman" panose="02020603050405020304" pitchFamily="18" charset="0"/>
              </a:rPr>
              <a:t>1800r/min</a:t>
            </a:r>
            <a:r>
              <a:rPr lang="zh-CN" altLang="zh-CN" sz="1400" dirty="0">
                <a:solidFill>
                  <a:srgbClr val="000000"/>
                </a:solidFill>
                <a:latin typeface="NEU-BZ-S92"/>
                <a:ea typeface="方正书宋_GBK"/>
                <a:cs typeface="Times New Roman" panose="02020603050405020304" pitchFamily="18" charset="0"/>
              </a:rPr>
              <a:t>时</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由图可求得</a:t>
            </a:r>
            <a:r>
              <a:rPr lang="en-US" altLang="zh-CN" sz="1400" dirty="0">
                <a:solidFill>
                  <a:srgbClr val="000000"/>
                </a:solidFill>
                <a:latin typeface="NEU-BZ-S92"/>
                <a:ea typeface="方正书宋_GBK"/>
                <a:cs typeface="Times New Roman" panose="02020603050405020304" pitchFamily="18" charset="0"/>
              </a:rPr>
              <a:t>NSPH=1.58m</a:t>
            </a:r>
            <a:r>
              <a:rPr lang="zh-CN" altLang="zh-CN" sz="1400" dirty="0">
                <a:solidFill>
                  <a:srgbClr val="000000"/>
                </a:solidFill>
                <a:latin typeface="NEU-BZ-S92"/>
                <a:ea typeface="方正书宋_GBK"/>
                <a:cs typeface="Times New Roman" panose="02020603050405020304" pitchFamily="18" charset="0"/>
              </a:rPr>
              <a:t>液柱</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绝对压力</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a:t>
            </a:r>
            <a:endParaRPr lang="zh-CN" altLang="en-US" sz="2800" dirty="0"/>
          </a:p>
        </p:txBody>
      </p:sp>
      <p:pic>
        <p:nvPicPr>
          <p:cNvPr id="11" name="4T25.EPS" descr="id:2147504805;FounderCES">
            <a:extLst>
              <a:ext uri="{FF2B5EF4-FFF2-40B4-BE49-F238E27FC236}">
                <a16:creationId xmlns:a16="http://schemas.microsoft.com/office/drawing/2014/main" id="{C7DA7098-0EE3-4934-97DA-62319E926544}"/>
              </a:ext>
            </a:extLst>
          </p:cNvPr>
          <p:cNvPicPr/>
          <p:nvPr/>
        </p:nvPicPr>
        <p:blipFill>
          <a:blip r:embed="rId2"/>
          <a:stretch>
            <a:fillRect/>
          </a:stretch>
        </p:blipFill>
        <p:spPr>
          <a:xfrm>
            <a:off x="680402" y="2193791"/>
            <a:ext cx="2490396" cy="2332161"/>
          </a:xfrm>
          <a:prstGeom prst="rect">
            <a:avLst/>
          </a:prstGeom>
        </p:spPr>
      </p:pic>
      <p:sp>
        <p:nvSpPr>
          <p:cNvPr id="13" name="矩形 12">
            <a:extLst>
              <a:ext uri="{FF2B5EF4-FFF2-40B4-BE49-F238E27FC236}">
                <a16:creationId xmlns:a16="http://schemas.microsoft.com/office/drawing/2014/main" id="{E3209755-CCB1-4DDC-A1BD-66308E0881ED}"/>
              </a:ext>
            </a:extLst>
          </p:cNvPr>
          <p:cNvSpPr/>
          <p:nvPr/>
        </p:nvSpPr>
        <p:spPr>
          <a:xfrm>
            <a:off x="1043058" y="4504416"/>
            <a:ext cx="1689886"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4-25</a:t>
            </a:r>
            <a:r>
              <a:rPr lang="zh-CN" altLang="zh-CN" sz="900" dirty="0">
                <a:solidFill>
                  <a:srgbClr val="000000"/>
                </a:solidFill>
                <a:latin typeface="NEU-BZ-S92"/>
                <a:ea typeface="方正书宋_GBK"/>
                <a:cs typeface="Times New Roman" panose="02020603050405020304" pitchFamily="18" charset="0"/>
              </a:rPr>
              <a:t>　液压泵的</a:t>
            </a:r>
            <a:r>
              <a:rPr lang="en-US" altLang="zh-CN" sz="900" dirty="0">
                <a:solidFill>
                  <a:srgbClr val="000000"/>
                </a:solidFill>
                <a:latin typeface="NEU-BZ-S92"/>
                <a:ea typeface="方正书宋_GBK"/>
                <a:cs typeface="Times New Roman" panose="02020603050405020304" pitchFamily="18" charset="0"/>
              </a:rPr>
              <a:t>NSPH</a:t>
            </a:r>
            <a:r>
              <a:rPr lang="zh-CN" altLang="zh-CN" sz="900" dirty="0">
                <a:solidFill>
                  <a:srgbClr val="000000"/>
                </a:solidFill>
                <a:latin typeface="NEU-BZ-S92"/>
                <a:ea typeface="方正书宋_GBK"/>
                <a:cs typeface="Times New Roman" panose="02020603050405020304" pitchFamily="18" charset="0"/>
              </a:rPr>
              <a:t>值</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15" name="矩形 14">
            <a:extLst>
              <a:ext uri="{FF2B5EF4-FFF2-40B4-BE49-F238E27FC236}">
                <a16:creationId xmlns:a16="http://schemas.microsoft.com/office/drawing/2014/main" id="{7C5792F5-137E-4F82-89FD-1439185EABEC}"/>
              </a:ext>
            </a:extLst>
          </p:cNvPr>
          <p:cNvSpPr/>
          <p:nvPr/>
        </p:nvSpPr>
        <p:spPr>
          <a:xfrm>
            <a:off x="3826064" y="3626704"/>
            <a:ext cx="5291624" cy="1477328"/>
          </a:xfrm>
          <a:prstGeom prst="rect">
            <a:avLst/>
          </a:prstGeom>
        </p:spPr>
        <p:txBody>
          <a:bodyPr wrap="square">
            <a:spAutoFit/>
          </a:bodyPr>
          <a:lstStyle/>
          <a:p>
            <a:pPr indent="266700" algn="ctr">
              <a:lnSpc>
                <a:spcPct val="150000"/>
              </a:lnSpc>
              <a:spcAft>
                <a:spcPts val="0"/>
              </a:spcAft>
            </a:pPr>
            <a:r>
              <a:rPr lang="zh-CN" altLang="zh-CN" sz="1200" dirty="0">
                <a:solidFill>
                  <a:srgbClr val="000000"/>
                </a:solidFill>
                <a:latin typeface="NEU-BZ-S92"/>
                <a:ea typeface="方正书宋_GBK"/>
                <a:cs typeface="Times New Roman" panose="02020603050405020304" pitchFamily="18" charset="0"/>
              </a:rPr>
              <a:t>液压泵是否产生气穴亦可由图</a:t>
            </a:r>
            <a:r>
              <a:rPr lang="en-US" altLang="zh-CN" sz="1200" dirty="0">
                <a:solidFill>
                  <a:srgbClr val="000000"/>
                </a:solidFill>
                <a:latin typeface="NEU-BZ-S92"/>
                <a:ea typeface="方正书宋_GBK"/>
                <a:cs typeface="Times New Roman" panose="02020603050405020304" pitchFamily="18" charset="0"/>
              </a:rPr>
              <a:t>4-26</a:t>
            </a:r>
            <a:r>
              <a:rPr lang="zh-CN" altLang="zh-CN" sz="1200" dirty="0">
                <a:solidFill>
                  <a:srgbClr val="000000"/>
                </a:solidFill>
                <a:latin typeface="NEU-BZ-S92"/>
                <a:ea typeface="方正书宋_GBK"/>
                <a:cs typeface="Times New Roman" panose="02020603050405020304" pitchFamily="18" charset="0"/>
              </a:rPr>
              <a:t>加以判定。</a:t>
            </a:r>
            <a:endParaRPr lang="en-US" altLang="zh-CN" sz="1200" dirty="0">
              <a:solidFill>
                <a:srgbClr val="000000"/>
              </a:solidFill>
              <a:latin typeface="NEU-BZ-S92"/>
              <a:ea typeface="方正书宋_GBK"/>
              <a:cs typeface="Times New Roman" panose="02020603050405020304" pitchFamily="18" charset="0"/>
            </a:endParaRPr>
          </a:p>
          <a:p>
            <a:pPr indent="266700" algn="ctr">
              <a:lnSpc>
                <a:spcPct val="150000"/>
              </a:lnSpc>
              <a:spcAft>
                <a:spcPts val="0"/>
              </a:spcAft>
            </a:pPr>
            <a:r>
              <a:rPr lang="zh-CN" altLang="zh-CN" sz="1200" dirty="0">
                <a:solidFill>
                  <a:srgbClr val="000000"/>
                </a:solidFill>
                <a:latin typeface="NEU-BZ-S92"/>
                <a:ea typeface="方正书宋_GBK"/>
                <a:cs typeface="Times New Roman" panose="02020603050405020304" pitchFamily="18" charset="0"/>
              </a:rPr>
              <a:t>图中的气穴因子</a:t>
            </a:r>
            <a:r>
              <a:rPr lang="en-US" altLang="zh-CN" sz="1200" i="1" dirty="0">
                <a:solidFill>
                  <a:srgbClr val="000000"/>
                </a:solidFill>
                <a:latin typeface="NEU-BZ-S92"/>
                <a:ea typeface="方正书宋_GBK"/>
                <a:cs typeface="Times New Roman" panose="02020603050405020304" pitchFamily="18" charset="0"/>
              </a:rPr>
              <a:t>c</a:t>
            </a:r>
            <a:r>
              <a:rPr lang="zh-CN" altLang="zh-CN" sz="1200" dirty="0">
                <a:solidFill>
                  <a:srgbClr val="000000"/>
                </a:solidFill>
                <a:latin typeface="NEU-BZ-S92"/>
                <a:ea typeface="方正书宋_GBK"/>
                <a:cs typeface="Times New Roman" panose="02020603050405020304" pitchFamily="18" charset="0"/>
              </a:rPr>
              <a:t>与油液在泵内达到泵运转部件速度所要求的加速度有关。</a:t>
            </a:r>
            <a:endParaRPr lang="en-US" altLang="zh-CN" sz="1200" dirty="0">
              <a:solidFill>
                <a:srgbClr val="000000"/>
              </a:solidFill>
              <a:latin typeface="NEU-BZ-S92"/>
              <a:ea typeface="方正书宋_GBK"/>
              <a:cs typeface="Times New Roman" panose="02020603050405020304" pitchFamily="18" charset="0"/>
            </a:endParaRPr>
          </a:p>
          <a:p>
            <a:pPr indent="266700" algn="ctr">
              <a:lnSpc>
                <a:spcPct val="150000"/>
              </a:lnSpc>
              <a:spcAft>
                <a:spcPts val="0"/>
              </a:spcAft>
            </a:pPr>
            <a:r>
              <a:rPr lang="en-US" altLang="zh-CN" sz="1200" i="1" dirty="0">
                <a:solidFill>
                  <a:srgbClr val="000000"/>
                </a:solidFill>
                <a:latin typeface="NEU-BZ-S92"/>
                <a:ea typeface="方正书宋_GBK"/>
                <a:cs typeface="Times New Roman" panose="02020603050405020304" pitchFamily="18" charset="0"/>
              </a:rPr>
              <a:t>c</a:t>
            </a: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值越大</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说明油液原来是接近于静止的</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要求很大的加速度</a:t>
            </a:r>
            <a:r>
              <a:rPr lang="en-US" altLang="zh-CN" sz="1200" dirty="0">
                <a:solidFill>
                  <a:srgbClr val="000000"/>
                </a:solidFill>
                <a:latin typeface="方正书宋_GBK"/>
                <a:ea typeface="方正书宋_GBK"/>
                <a:cs typeface="Times New Roman" panose="02020603050405020304" pitchFamily="18" charset="0"/>
              </a:rPr>
              <a:t>;</a:t>
            </a:r>
          </a:p>
          <a:p>
            <a:pPr indent="266700" algn="ctr">
              <a:lnSpc>
                <a:spcPct val="150000"/>
              </a:lnSpc>
              <a:spcAft>
                <a:spcPts val="0"/>
              </a:spcAft>
            </a:pPr>
            <a:r>
              <a:rPr lang="zh-CN" altLang="zh-CN" sz="1200" dirty="0">
                <a:solidFill>
                  <a:srgbClr val="000000"/>
                </a:solidFill>
                <a:latin typeface="NEU-BZ-S92"/>
                <a:ea typeface="方正书宋_GBK"/>
                <a:cs typeface="Times New Roman" panose="02020603050405020304" pitchFamily="18" charset="0"/>
              </a:rPr>
              <a:t>较小的</a:t>
            </a:r>
            <a:r>
              <a:rPr lang="en-US" altLang="zh-CN" sz="1200" i="1" dirty="0">
                <a:solidFill>
                  <a:srgbClr val="000000"/>
                </a:solidFill>
                <a:latin typeface="NEU-BZ-S92"/>
                <a:ea typeface="方正书宋_GBK"/>
                <a:cs typeface="Times New Roman" panose="02020603050405020304" pitchFamily="18" charset="0"/>
              </a:rPr>
              <a:t>c</a:t>
            </a:r>
            <a:r>
              <a:rPr lang="zh-CN" altLang="zh-CN" sz="1200" dirty="0">
                <a:solidFill>
                  <a:srgbClr val="000000"/>
                </a:solidFill>
                <a:latin typeface="NEU-BZ-S92"/>
                <a:ea typeface="方正书宋_GBK"/>
                <a:cs typeface="Times New Roman" panose="02020603050405020304" pitchFamily="18" charset="0"/>
              </a:rPr>
              <a:t>值则表示油液已具有原始速度</a:t>
            </a:r>
            <a:r>
              <a:rPr lang="en-US" altLang="zh-CN" sz="1200" dirty="0">
                <a:solidFill>
                  <a:srgbClr val="000000"/>
                </a:solidFill>
                <a:latin typeface="方正书宋_GBK"/>
                <a:ea typeface="方正书宋_GBK"/>
                <a:cs typeface="Times New Roman" panose="02020603050405020304" pitchFamily="18" charset="0"/>
              </a:rPr>
              <a:t>,</a:t>
            </a:r>
          </a:p>
          <a:p>
            <a:pPr indent="266700" algn="ctr">
              <a:lnSpc>
                <a:spcPct val="150000"/>
              </a:lnSpc>
              <a:spcAft>
                <a:spcPts val="0"/>
              </a:spcAft>
            </a:pPr>
            <a:r>
              <a:rPr lang="zh-CN" altLang="zh-CN" sz="1200" dirty="0">
                <a:solidFill>
                  <a:srgbClr val="000000"/>
                </a:solidFill>
                <a:latin typeface="NEU-BZ-S92"/>
                <a:ea typeface="方正书宋_GBK"/>
                <a:cs typeface="Times New Roman" panose="02020603050405020304" pitchFamily="18" charset="0"/>
              </a:rPr>
              <a:t>因而意味着不太容易产生气穴。</a:t>
            </a:r>
            <a:endParaRPr lang="zh-CN" altLang="zh-CN" sz="1200" dirty="0">
              <a:solidFill>
                <a:srgbClr val="000000"/>
              </a:solidFill>
              <a:effectLst/>
              <a:latin typeface="NEU-BZ-S92"/>
              <a:ea typeface="方正书宋_GBK"/>
              <a:cs typeface="Times New Roman" panose="02020603050405020304" pitchFamily="18" charset="0"/>
            </a:endParaRPr>
          </a:p>
        </p:txBody>
      </p:sp>
      <p:sp>
        <p:nvSpPr>
          <p:cNvPr id="16" name="直角三角形 15">
            <a:extLst>
              <a:ext uri="{FF2B5EF4-FFF2-40B4-BE49-F238E27FC236}">
                <a16:creationId xmlns:a16="http://schemas.microsoft.com/office/drawing/2014/main" id="{2C12B21A-AB0F-44B8-965C-F39A2DECF488}"/>
              </a:ext>
            </a:extLst>
          </p:cNvPr>
          <p:cNvSpPr/>
          <p:nvPr/>
        </p:nvSpPr>
        <p:spPr>
          <a:xfrm rot="5400000" flipH="1" flipV="1">
            <a:off x="8290153" y="4287051"/>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7" name="圆角矩形 6">
            <a:extLst>
              <a:ext uri="{FF2B5EF4-FFF2-40B4-BE49-F238E27FC236}">
                <a16:creationId xmlns:a16="http://schemas.microsoft.com/office/drawing/2014/main" id="{C9380D62-5AA9-40B3-907C-44176F38B919}"/>
              </a:ext>
            </a:extLst>
          </p:cNvPr>
          <p:cNvSpPr/>
          <p:nvPr/>
        </p:nvSpPr>
        <p:spPr>
          <a:xfrm>
            <a:off x="4900505" y="1011141"/>
            <a:ext cx="3040406" cy="257211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8" name="4T26.EPS" descr="id:2147504812;FounderCES">
            <a:extLst>
              <a:ext uri="{FF2B5EF4-FFF2-40B4-BE49-F238E27FC236}">
                <a16:creationId xmlns:a16="http://schemas.microsoft.com/office/drawing/2014/main" id="{ED7FAC5A-3C3B-4676-8D3B-1761DD5846BF}"/>
              </a:ext>
            </a:extLst>
          </p:cNvPr>
          <p:cNvPicPr/>
          <p:nvPr/>
        </p:nvPicPr>
        <p:blipFill>
          <a:blip r:embed="rId3"/>
          <a:stretch>
            <a:fillRect/>
          </a:stretch>
        </p:blipFill>
        <p:spPr>
          <a:xfrm>
            <a:off x="5458205" y="1052205"/>
            <a:ext cx="1721489" cy="2270256"/>
          </a:xfrm>
          <a:prstGeom prst="rect">
            <a:avLst/>
          </a:prstGeom>
        </p:spPr>
      </p:pic>
      <p:sp>
        <p:nvSpPr>
          <p:cNvPr id="20" name="矩形 19">
            <a:extLst>
              <a:ext uri="{FF2B5EF4-FFF2-40B4-BE49-F238E27FC236}">
                <a16:creationId xmlns:a16="http://schemas.microsoft.com/office/drawing/2014/main" id="{1875D17B-EE64-47D1-BFE9-65886E3B804A}"/>
              </a:ext>
            </a:extLst>
          </p:cNvPr>
          <p:cNvSpPr/>
          <p:nvPr/>
        </p:nvSpPr>
        <p:spPr>
          <a:xfrm>
            <a:off x="5429923" y="3275437"/>
            <a:ext cx="1778051"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4-26</a:t>
            </a:r>
            <a:r>
              <a:rPr lang="zh-CN" altLang="zh-CN" sz="900" dirty="0">
                <a:solidFill>
                  <a:srgbClr val="000000"/>
                </a:solidFill>
                <a:latin typeface="NEU-BZ-S92"/>
                <a:ea typeface="方正书宋_GBK"/>
                <a:cs typeface="Times New Roman" panose="02020603050405020304" pitchFamily="18" charset="0"/>
              </a:rPr>
              <a:t>　液压泵气穴的判定</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232627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1000"/>
                                        <p:tgtEl>
                                          <p:spTgt spid="4"/>
                                        </p:tgtEl>
                                      </p:cBhvr>
                                    </p:animEffect>
                                    <p:anim calcmode="lin" valueType="num">
                                      <p:cBhvr>
                                        <p:cTn id="18" dur="1000" fill="hold"/>
                                        <p:tgtEl>
                                          <p:spTgt spid="4"/>
                                        </p:tgtEl>
                                        <p:attrNameLst>
                                          <p:attrName>ppt_x</p:attrName>
                                        </p:attrNameLst>
                                      </p:cBhvr>
                                      <p:tavLst>
                                        <p:tav tm="0">
                                          <p:val>
                                            <p:strVal val="#ppt_x"/>
                                          </p:val>
                                        </p:tav>
                                        <p:tav tm="100000">
                                          <p:val>
                                            <p:strVal val="#ppt_x"/>
                                          </p:val>
                                        </p:tav>
                                      </p:tavLst>
                                    </p:anim>
                                    <p:anim calcmode="lin" valueType="num">
                                      <p:cBhvr>
                                        <p:cTn id="19" dur="1000" fill="hold"/>
                                        <p:tgtEl>
                                          <p:spTgt spid="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1000"/>
                                        <p:tgtEl>
                                          <p:spTgt spid="13"/>
                                        </p:tgtEl>
                                      </p:cBhvr>
                                    </p:animEffect>
                                    <p:anim calcmode="lin" valueType="num">
                                      <p:cBhvr>
                                        <p:cTn id="23" dur="1000" fill="hold"/>
                                        <p:tgtEl>
                                          <p:spTgt spid="13"/>
                                        </p:tgtEl>
                                        <p:attrNameLst>
                                          <p:attrName>ppt_x</p:attrName>
                                        </p:attrNameLst>
                                      </p:cBhvr>
                                      <p:tavLst>
                                        <p:tav tm="0">
                                          <p:val>
                                            <p:strVal val="#ppt_x"/>
                                          </p:val>
                                        </p:tav>
                                        <p:tav tm="100000">
                                          <p:val>
                                            <p:strVal val="#ppt_x"/>
                                          </p:val>
                                        </p:tav>
                                      </p:tavLst>
                                    </p:anim>
                                    <p:anim calcmode="lin" valueType="num">
                                      <p:cBhvr>
                                        <p:cTn id="24"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1000"/>
                                        <p:tgtEl>
                                          <p:spTgt spid="18"/>
                                        </p:tgtEl>
                                      </p:cBhvr>
                                    </p:animEffect>
                                    <p:anim calcmode="lin" valueType="num">
                                      <p:cBhvr>
                                        <p:cTn id="30" dur="1000" fill="hold"/>
                                        <p:tgtEl>
                                          <p:spTgt spid="18"/>
                                        </p:tgtEl>
                                        <p:attrNameLst>
                                          <p:attrName>ppt_x</p:attrName>
                                        </p:attrNameLst>
                                      </p:cBhvr>
                                      <p:tavLst>
                                        <p:tav tm="0">
                                          <p:val>
                                            <p:strVal val="#ppt_x"/>
                                          </p:val>
                                        </p:tav>
                                        <p:tav tm="100000">
                                          <p:val>
                                            <p:strVal val="#ppt_x"/>
                                          </p:val>
                                        </p:tav>
                                      </p:tavLst>
                                    </p:anim>
                                    <p:anim calcmode="lin" valueType="num">
                                      <p:cBhvr>
                                        <p:cTn id="31" dur="1000" fill="hold"/>
                                        <p:tgtEl>
                                          <p:spTgt spid="18"/>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1000"/>
                                        <p:tgtEl>
                                          <p:spTgt spid="17"/>
                                        </p:tgtEl>
                                      </p:cBhvr>
                                    </p:animEffect>
                                    <p:anim calcmode="lin" valueType="num">
                                      <p:cBhvr>
                                        <p:cTn id="35" dur="1000" fill="hold"/>
                                        <p:tgtEl>
                                          <p:spTgt spid="17"/>
                                        </p:tgtEl>
                                        <p:attrNameLst>
                                          <p:attrName>ppt_x</p:attrName>
                                        </p:attrNameLst>
                                      </p:cBhvr>
                                      <p:tavLst>
                                        <p:tav tm="0">
                                          <p:val>
                                            <p:strVal val="#ppt_x"/>
                                          </p:val>
                                        </p:tav>
                                        <p:tav tm="100000">
                                          <p:val>
                                            <p:strVal val="#ppt_x"/>
                                          </p:val>
                                        </p:tav>
                                      </p:tavLst>
                                    </p:anim>
                                    <p:anim calcmode="lin" valueType="num">
                                      <p:cBhvr>
                                        <p:cTn id="36" dur="1000" fill="hold"/>
                                        <p:tgtEl>
                                          <p:spTgt spid="1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1000"/>
                                        <p:tgtEl>
                                          <p:spTgt spid="20"/>
                                        </p:tgtEl>
                                      </p:cBhvr>
                                    </p:animEffect>
                                    <p:anim calcmode="lin" valueType="num">
                                      <p:cBhvr>
                                        <p:cTn id="40" dur="1000" fill="hold"/>
                                        <p:tgtEl>
                                          <p:spTgt spid="20"/>
                                        </p:tgtEl>
                                        <p:attrNameLst>
                                          <p:attrName>ppt_x</p:attrName>
                                        </p:attrNameLst>
                                      </p:cBhvr>
                                      <p:tavLst>
                                        <p:tav tm="0">
                                          <p:val>
                                            <p:strVal val="#ppt_x"/>
                                          </p:val>
                                        </p:tav>
                                        <p:tav tm="100000">
                                          <p:val>
                                            <p:strVal val="#ppt_x"/>
                                          </p:val>
                                        </p:tav>
                                      </p:tavLst>
                                    </p:anim>
                                    <p:anim calcmode="lin" valueType="num">
                                      <p:cBhvr>
                                        <p:cTn id="41" dur="1000" fill="hold"/>
                                        <p:tgtEl>
                                          <p:spTgt spid="20"/>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1000"/>
                                        <p:tgtEl>
                                          <p:spTgt spid="15"/>
                                        </p:tgtEl>
                                      </p:cBhvr>
                                    </p:animEffect>
                                    <p:anim calcmode="lin" valueType="num">
                                      <p:cBhvr>
                                        <p:cTn id="45" dur="1000" fill="hold"/>
                                        <p:tgtEl>
                                          <p:spTgt spid="15"/>
                                        </p:tgtEl>
                                        <p:attrNameLst>
                                          <p:attrName>ppt_x</p:attrName>
                                        </p:attrNameLst>
                                      </p:cBhvr>
                                      <p:tavLst>
                                        <p:tav tm="0">
                                          <p:val>
                                            <p:strVal val="#ppt_x"/>
                                          </p:val>
                                        </p:tav>
                                        <p:tav tm="100000">
                                          <p:val>
                                            <p:strVal val="#ppt_x"/>
                                          </p:val>
                                        </p:tav>
                                      </p:tavLst>
                                    </p:anim>
                                    <p:anim calcmode="lin" valueType="num">
                                      <p:cBhvr>
                                        <p:cTn id="4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p:bldP spid="13" grpId="0"/>
      <p:bldP spid="15" grpId="0"/>
      <p:bldP spid="17" grpId="0" animBg="1"/>
      <p:bldP spid="2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7B3D4AE9-47F8-41AD-9FB3-648622256485}"/>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7" name="圆角矩形 3">
            <a:extLst>
              <a:ext uri="{FF2B5EF4-FFF2-40B4-BE49-F238E27FC236}">
                <a16:creationId xmlns:a16="http://schemas.microsoft.com/office/drawing/2014/main" id="{C5CEB7F0-B9DF-4EC4-9786-E41D2D15E67C}"/>
              </a:ext>
            </a:extLst>
          </p:cNvPr>
          <p:cNvSpPr/>
          <p:nvPr/>
        </p:nvSpPr>
        <p:spPr>
          <a:xfrm>
            <a:off x="621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8" name="文本框 7">
            <a:extLst>
              <a:ext uri="{FF2B5EF4-FFF2-40B4-BE49-F238E27FC236}">
                <a16:creationId xmlns:a16="http://schemas.microsoft.com/office/drawing/2014/main" id="{57A992E7-1E00-456D-A7F9-70138BB7498C}"/>
              </a:ext>
            </a:extLst>
          </p:cNvPr>
          <p:cNvSpPr txBox="1"/>
          <p:nvPr/>
        </p:nvSpPr>
        <p:spPr>
          <a:xfrm>
            <a:off x="7668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第七节     液压泵中的气穴现象</a:t>
            </a:r>
          </a:p>
        </p:txBody>
      </p:sp>
      <p:sp>
        <p:nvSpPr>
          <p:cNvPr id="16" name="直角三角形 15">
            <a:extLst>
              <a:ext uri="{FF2B5EF4-FFF2-40B4-BE49-F238E27FC236}">
                <a16:creationId xmlns:a16="http://schemas.microsoft.com/office/drawing/2014/main" id="{2C12B21A-AB0F-44B8-965C-F39A2DECF488}"/>
              </a:ext>
            </a:extLst>
          </p:cNvPr>
          <p:cNvSpPr/>
          <p:nvPr/>
        </p:nvSpPr>
        <p:spPr>
          <a:xfrm rot="5400000" flipH="1" flipV="1">
            <a:off x="8290153" y="4287051"/>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7" name="圆角矩形 6">
            <a:extLst>
              <a:ext uri="{FF2B5EF4-FFF2-40B4-BE49-F238E27FC236}">
                <a16:creationId xmlns:a16="http://schemas.microsoft.com/office/drawing/2014/main" id="{C9380D62-5AA9-40B3-907C-44176F38B919}"/>
              </a:ext>
            </a:extLst>
          </p:cNvPr>
          <p:cNvSpPr/>
          <p:nvPr/>
        </p:nvSpPr>
        <p:spPr>
          <a:xfrm>
            <a:off x="335499" y="1301821"/>
            <a:ext cx="2848456" cy="320439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pic>
        <p:nvPicPr>
          <p:cNvPr id="18" name="4T26.EPS" descr="id:2147504812;FounderCES">
            <a:extLst>
              <a:ext uri="{FF2B5EF4-FFF2-40B4-BE49-F238E27FC236}">
                <a16:creationId xmlns:a16="http://schemas.microsoft.com/office/drawing/2014/main" id="{ED7FAC5A-3C3B-4676-8D3B-1761DD5846BF}"/>
              </a:ext>
            </a:extLst>
          </p:cNvPr>
          <p:cNvPicPr/>
          <p:nvPr/>
        </p:nvPicPr>
        <p:blipFill>
          <a:blip r:embed="rId2"/>
          <a:stretch>
            <a:fillRect/>
          </a:stretch>
        </p:blipFill>
        <p:spPr>
          <a:xfrm>
            <a:off x="627593" y="1438949"/>
            <a:ext cx="2106975" cy="2754491"/>
          </a:xfrm>
          <a:prstGeom prst="rect">
            <a:avLst/>
          </a:prstGeom>
        </p:spPr>
      </p:pic>
      <p:sp>
        <p:nvSpPr>
          <p:cNvPr id="20" name="矩形 19">
            <a:extLst>
              <a:ext uri="{FF2B5EF4-FFF2-40B4-BE49-F238E27FC236}">
                <a16:creationId xmlns:a16="http://schemas.microsoft.com/office/drawing/2014/main" id="{1875D17B-EE64-47D1-BFE9-65886E3B804A}"/>
              </a:ext>
            </a:extLst>
          </p:cNvPr>
          <p:cNvSpPr/>
          <p:nvPr/>
        </p:nvSpPr>
        <p:spPr>
          <a:xfrm>
            <a:off x="660483" y="4174385"/>
            <a:ext cx="1778051"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4-26</a:t>
            </a:r>
            <a:r>
              <a:rPr lang="zh-CN" altLang="zh-CN" sz="900" dirty="0">
                <a:solidFill>
                  <a:srgbClr val="000000"/>
                </a:solidFill>
                <a:latin typeface="NEU-BZ-S92"/>
                <a:ea typeface="方正书宋_GBK"/>
                <a:cs typeface="Times New Roman" panose="02020603050405020304" pitchFamily="18" charset="0"/>
              </a:rPr>
              <a:t>　液压泵气穴的判定</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49C82B96-544C-4092-B6D7-2D53213F5FBC}"/>
              </a:ext>
            </a:extLst>
          </p:cNvPr>
          <p:cNvSpPr/>
          <p:nvPr/>
        </p:nvSpPr>
        <p:spPr>
          <a:xfrm>
            <a:off x="3661421" y="959068"/>
            <a:ext cx="4922322" cy="1200329"/>
          </a:xfrm>
          <a:prstGeom prst="rect">
            <a:avLst/>
          </a:prstGeom>
        </p:spPr>
        <p:txBody>
          <a:bodyPr wrap="square">
            <a:spAutoFit/>
          </a:bodyPr>
          <a:lstStyle/>
          <a:p>
            <a:pPr algn="ctr">
              <a:lnSpc>
                <a:spcPct val="150000"/>
              </a:lnSpc>
            </a:pPr>
            <a:r>
              <a:rPr lang="en-US" altLang="zh-CN" sz="1200" i="1" dirty="0">
                <a:solidFill>
                  <a:srgbClr val="000000"/>
                </a:solidFill>
                <a:latin typeface="NEU-BZ-S92"/>
                <a:ea typeface="方正书宋_GBK"/>
                <a:cs typeface="Times New Roman" panose="02020603050405020304" pitchFamily="18" charset="0"/>
              </a:rPr>
              <a:t>c</a:t>
            </a:r>
            <a:r>
              <a:rPr lang="zh-CN" altLang="zh-CN" sz="1200" dirty="0">
                <a:solidFill>
                  <a:srgbClr val="000000"/>
                </a:solidFill>
                <a:latin typeface="NEU-BZ-S92"/>
                <a:ea typeface="方正书宋_GBK"/>
                <a:cs typeface="Times New Roman" panose="02020603050405020304" pitchFamily="18" charset="0"/>
              </a:rPr>
              <a:t>值的大小和泵的类型以及吸油口的设计有关。</a:t>
            </a:r>
            <a:endParaRPr lang="en-US" altLang="zh-CN" sz="12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各类泵的</a:t>
            </a:r>
            <a:r>
              <a:rPr lang="en-US" altLang="zh-CN" sz="1200" i="1" dirty="0">
                <a:solidFill>
                  <a:srgbClr val="000000"/>
                </a:solidFill>
                <a:latin typeface="NEU-BZ-S92"/>
                <a:ea typeface="方正书宋_GBK"/>
                <a:cs typeface="Times New Roman" panose="02020603050405020304" pitchFamily="18" charset="0"/>
              </a:rPr>
              <a:t>c</a:t>
            </a:r>
            <a:r>
              <a:rPr lang="zh-CN" altLang="zh-CN" sz="1200" dirty="0">
                <a:solidFill>
                  <a:srgbClr val="000000"/>
                </a:solidFill>
                <a:latin typeface="NEU-BZ-S92"/>
                <a:ea typeface="方正书宋_GBK"/>
                <a:cs typeface="Times New Roman" panose="02020603050405020304" pitchFamily="18" charset="0"/>
              </a:rPr>
              <a:t>值大小如下</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螺杆泵为</a:t>
            </a:r>
            <a:r>
              <a:rPr lang="en-US" altLang="zh-CN" sz="1200" dirty="0">
                <a:solidFill>
                  <a:srgbClr val="000000"/>
                </a:solidFill>
                <a:latin typeface="NEU-BZ-S92"/>
                <a:ea typeface="方正书宋_GBK"/>
                <a:cs typeface="Times New Roman" panose="02020603050405020304" pitchFamily="18" charset="0"/>
              </a:rPr>
              <a:t>0.3</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齿轮泵及叶片泵小于</a:t>
            </a:r>
            <a:r>
              <a:rPr lang="en-US" altLang="zh-CN" sz="1200" dirty="0">
                <a:solidFill>
                  <a:srgbClr val="000000"/>
                </a:solidFill>
                <a:latin typeface="NEU-BZ-S92"/>
                <a:ea typeface="方正书宋_GBK"/>
                <a:cs typeface="Times New Roman" panose="02020603050405020304" pitchFamily="18" charset="0"/>
              </a:rPr>
              <a:t>0.4</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柱塞泵为</a:t>
            </a:r>
            <a:r>
              <a:rPr lang="en-US" altLang="zh-CN" sz="1200" dirty="0">
                <a:solidFill>
                  <a:srgbClr val="000000"/>
                </a:solidFill>
                <a:latin typeface="NEU-BZ-S92"/>
                <a:ea typeface="方正书宋_GBK"/>
                <a:cs typeface="Times New Roman" panose="02020603050405020304" pitchFamily="18" charset="0"/>
              </a:rPr>
              <a:t>0.7</a:t>
            </a:r>
            <a:r>
              <a:rPr lang="zh-CN" altLang="zh-CN" sz="1200" dirty="0">
                <a:solidFill>
                  <a:srgbClr val="000000"/>
                </a:solidFill>
                <a:latin typeface="NEU-BZ-S92"/>
                <a:ea typeface="方正书宋_GBK"/>
                <a:cs typeface="Times New Roman" panose="02020603050405020304" pitchFamily="18" charset="0"/>
              </a:rPr>
              <a:t>。</a:t>
            </a:r>
            <a:endParaRPr lang="en-US" altLang="zh-CN" sz="12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任何一种泵</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如果其吸入口设计不好</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都有可能使</a:t>
            </a:r>
            <a:r>
              <a:rPr lang="en-US" altLang="zh-CN" sz="1200" i="1" dirty="0">
                <a:solidFill>
                  <a:srgbClr val="000000"/>
                </a:solidFill>
                <a:latin typeface="NEU-BZ-S92"/>
                <a:ea typeface="方正书宋_GBK"/>
                <a:cs typeface="Times New Roman" panose="02020603050405020304" pitchFamily="18" charset="0"/>
              </a:rPr>
              <a:t>c</a:t>
            </a:r>
            <a:r>
              <a:rPr lang="zh-CN" altLang="zh-CN" sz="1200" dirty="0">
                <a:solidFill>
                  <a:srgbClr val="000000"/>
                </a:solidFill>
                <a:latin typeface="NEU-BZ-S92"/>
                <a:ea typeface="方正书宋_GBK"/>
                <a:cs typeface="Times New Roman" panose="02020603050405020304" pitchFamily="18" charset="0"/>
              </a:rPr>
              <a:t>值达到</a:t>
            </a:r>
            <a:r>
              <a:rPr lang="en-US" altLang="zh-CN" sz="1200" dirty="0">
                <a:solidFill>
                  <a:srgbClr val="000000"/>
                </a:solidFill>
                <a:latin typeface="NEU-BZ-S92"/>
                <a:ea typeface="方正书宋_GBK"/>
                <a:cs typeface="Times New Roman" panose="02020603050405020304" pitchFamily="18" charset="0"/>
              </a:rPr>
              <a:t>1</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而不利于防止气穴发生。</a:t>
            </a:r>
            <a:endParaRPr lang="zh-CN" altLang="en-US" sz="2400" dirty="0"/>
          </a:p>
        </p:txBody>
      </p:sp>
      <p:sp>
        <p:nvSpPr>
          <p:cNvPr id="9" name="矩形 8">
            <a:extLst>
              <a:ext uri="{FF2B5EF4-FFF2-40B4-BE49-F238E27FC236}">
                <a16:creationId xmlns:a16="http://schemas.microsoft.com/office/drawing/2014/main" id="{DA6C54D5-4ECE-4096-BA3F-B54D09F21920}"/>
              </a:ext>
            </a:extLst>
          </p:cNvPr>
          <p:cNvSpPr/>
          <p:nvPr/>
        </p:nvSpPr>
        <p:spPr>
          <a:xfrm>
            <a:off x="3888637" y="2265094"/>
            <a:ext cx="4467890" cy="276999"/>
          </a:xfrm>
          <a:prstGeom prst="rect">
            <a:avLst/>
          </a:prstGeom>
        </p:spPr>
        <p:txBody>
          <a:bodyPr wrap="none">
            <a:spAutoFit/>
          </a:bodyPr>
          <a:lstStyle/>
          <a:p>
            <a:r>
              <a:rPr lang="zh-CN" altLang="zh-CN" sz="1200" dirty="0">
                <a:solidFill>
                  <a:srgbClr val="FF0000"/>
                </a:solidFill>
                <a:latin typeface="NEU-BZ-S92"/>
                <a:ea typeface="方正书宋_GBK"/>
                <a:cs typeface="Times New Roman" panose="02020603050405020304" pitchFamily="18" charset="0"/>
              </a:rPr>
              <a:t>用图</a:t>
            </a:r>
            <a:r>
              <a:rPr lang="en-US" altLang="zh-CN" sz="1200" dirty="0">
                <a:solidFill>
                  <a:srgbClr val="FF0000"/>
                </a:solidFill>
                <a:latin typeface="NEU-BZ-S92"/>
                <a:ea typeface="方正书宋_GBK"/>
                <a:cs typeface="Times New Roman" panose="02020603050405020304" pitchFamily="18" charset="0"/>
              </a:rPr>
              <a:t>4-26</a:t>
            </a:r>
            <a:r>
              <a:rPr lang="zh-CN" altLang="zh-CN" sz="1200" dirty="0">
                <a:solidFill>
                  <a:srgbClr val="FF0000"/>
                </a:solidFill>
                <a:latin typeface="NEU-BZ-S92"/>
                <a:ea typeface="方正书宋_GBK"/>
                <a:cs typeface="Times New Roman" panose="02020603050405020304" pitchFamily="18" charset="0"/>
              </a:rPr>
              <a:t>可以</a:t>
            </a:r>
            <a:r>
              <a:rPr lang="zh-CN" altLang="zh-CN" sz="1200" b="1" dirty="0">
                <a:solidFill>
                  <a:srgbClr val="FF0000"/>
                </a:solidFill>
                <a:latin typeface="NEU-BZ-S92"/>
                <a:ea typeface="方正书宋_GBK"/>
                <a:cs typeface="Times New Roman" panose="02020603050405020304" pitchFamily="18" charset="0"/>
              </a:rPr>
              <a:t>判定泵的运转部件不产生严重气蚀时的速度限值</a:t>
            </a:r>
            <a:r>
              <a:rPr lang="zh-CN" altLang="zh-CN" sz="1200" dirty="0">
                <a:solidFill>
                  <a:srgbClr val="FF0000"/>
                </a:solidFill>
                <a:latin typeface="NEU-BZ-S92"/>
                <a:ea typeface="方正书宋_GBK"/>
                <a:cs typeface="Times New Roman" panose="02020603050405020304" pitchFamily="18" charset="0"/>
              </a:rPr>
              <a:t>。</a:t>
            </a:r>
            <a:endParaRPr lang="zh-CN" altLang="en-US" sz="2400" dirty="0">
              <a:solidFill>
                <a:srgbClr val="FF0000"/>
              </a:solidFill>
            </a:endParaRPr>
          </a:p>
        </p:txBody>
      </p:sp>
      <p:sp>
        <p:nvSpPr>
          <p:cNvPr id="14" name="矩形 13">
            <a:extLst>
              <a:ext uri="{FF2B5EF4-FFF2-40B4-BE49-F238E27FC236}">
                <a16:creationId xmlns:a16="http://schemas.microsoft.com/office/drawing/2014/main" id="{CE42E503-607A-4EE6-8200-509C8FDF99CB}"/>
              </a:ext>
            </a:extLst>
          </p:cNvPr>
          <p:cNvSpPr/>
          <p:nvPr/>
        </p:nvSpPr>
        <p:spPr>
          <a:xfrm>
            <a:off x="3784527" y="2517505"/>
            <a:ext cx="4572000" cy="1200329"/>
          </a:xfrm>
          <a:prstGeom prst="rect">
            <a:avLst/>
          </a:prstGeom>
        </p:spPr>
        <p:txBody>
          <a:bodyPr>
            <a:spAutoFit/>
          </a:bodyPr>
          <a:lstStyle/>
          <a:p>
            <a:pPr algn="ctr">
              <a:lnSpc>
                <a:spcPct val="200000"/>
              </a:lnSpc>
            </a:pPr>
            <a:r>
              <a:rPr lang="zh-CN" altLang="zh-CN" sz="1200" dirty="0">
                <a:solidFill>
                  <a:srgbClr val="000000"/>
                </a:solidFill>
                <a:latin typeface="NEU-BZ-S92"/>
                <a:ea typeface="方正书宋_GBK"/>
                <a:cs typeface="Times New Roman" panose="02020603050405020304" pitchFamily="18" charset="0"/>
              </a:rPr>
              <a:t>例如</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在泵的入口处压力为</a:t>
            </a:r>
            <a:r>
              <a:rPr lang="en-US" altLang="zh-CN" sz="1200" dirty="0">
                <a:solidFill>
                  <a:srgbClr val="000000"/>
                </a:solidFill>
                <a:latin typeface="NEU-BZ-S92"/>
                <a:ea typeface="方正书宋_GBK"/>
                <a:cs typeface="Times New Roman" panose="02020603050405020304" pitchFamily="18" charset="0"/>
              </a:rPr>
              <a:t>13.3kPa</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空气分离压为</a:t>
            </a:r>
            <a:r>
              <a:rPr lang="en-US" altLang="zh-CN" sz="1200" dirty="0">
                <a:solidFill>
                  <a:srgbClr val="000000"/>
                </a:solidFill>
                <a:latin typeface="NEU-BZ-S92"/>
                <a:ea typeface="方正书宋_GBK"/>
                <a:cs typeface="Times New Roman" panose="02020603050405020304" pitchFamily="18" charset="0"/>
              </a:rPr>
              <a:t>3.3kPa</a:t>
            </a:r>
            <a:r>
              <a:rPr lang="zh-CN" altLang="zh-CN" sz="1200" dirty="0">
                <a:solidFill>
                  <a:srgbClr val="000000"/>
                </a:solidFill>
                <a:latin typeface="NEU-BZ-S92"/>
                <a:ea typeface="方正书宋_GBK"/>
                <a:cs typeface="Times New Roman" panose="02020603050405020304" pitchFamily="18" charset="0"/>
              </a:rPr>
              <a:t>时</a:t>
            </a:r>
            <a:r>
              <a:rPr lang="en-US" altLang="zh-CN" sz="1200" dirty="0">
                <a:solidFill>
                  <a:srgbClr val="000000"/>
                </a:solidFill>
                <a:latin typeface="方正书宋_GBK"/>
                <a:cs typeface="Times New Roman" panose="02020603050405020304" pitchFamily="18" charset="0"/>
              </a:rPr>
              <a:t>,</a:t>
            </a:r>
          </a:p>
          <a:p>
            <a:pPr algn="ctr">
              <a:lnSpc>
                <a:spcPct val="200000"/>
              </a:lnSpc>
            </a:pPr>
            <a:r>
              <a:rPr lang="zh-CN" altLang="zh-CN" sz="1200" dirty="0">
                <a:solidFill>
                  <a:srgbClr val="000000"/>
                </a:solidFill>
                <a:latin typeface="NEU-BZ-S92"/>
                <a:ea typeface="方正书宋_GBK"/>
                <a:cs typeface="Times New Roman" panose="02020603050405020304" pitchFamily="18" charset="0"/>
              </a:rPr>
              <a:t>任何</a:t>
            </a:r>
            <a:r>
              <a:rPr lang="en-US" altLang="zh-CN" sz="1200" i="1" dirty="0">
                <a:solidFill>
                  <a:srgbClr val="000000"/>
                </a:solidFill>
                <a:latin typeface="NEU-BZ-S92"/>
                <a:ea typeface="方正书宋_GBK"/>
                <a:cs typeface="Times New Roman" panose="02020603050405020304" pitchFamily="18" charset="0"/>
              </a:rPr>
              <a:t>c</a:t>
            </a:r>
            <a:r>
              <a:rPr lang="en-US" altLang="zh-CN" sz="1200" dirty="0">
                <a:solidFill>
                  <a:srgbClr val="000000"/>
                </a:solidFill>
                <a:latin typeface="NEU-BZ-S92"/>
                <a:ea typeface="方正书宋_GBK"/>
                <a:cs typeface="Times New Roman" panose="02020603050405020304" pitchFamily="18" charset="0"/>
              </a:rPr>
              <a:t>=1</a:t>
            </a:r>
            <a:r>
              <a:rPr lang="zh-CN" altLang="zh-CN" sz="1200" dirty="0">
                <a:solidFill>
                  <a:srgbClr val="000000"/>
                </a:solidFill>
                <a:latin typeface="NEU-BZ-S92"/>
                <a:ea typeface="方正书宋_GBK"/>
                <a:cs typeface="Times New Roman" panose="02020603050405020304" pitchFamily="18" charset="0"/>
              </a:rPr>
              <a:t>的泵其运转部件速度都须小于</a:t>
            </a:r>
            <a:r>
              <a:rPr lang="en-US" altLang="zh-CN" sz="1200" dirty="0">
                <a:solidFill>
                  <a:srgbClr val="000000"/>
                </a:solidFill>
                <a:latin typeface="NEU-BZ-S92"/>
                <a:ea typeface="方正书宋_GBK"/>
                <a:cs typeface="Times New Roman" panose="02020603050405020304" pitchFamily="18" charset="0"/>
              </a:rPr>
              <a:t>3.35m/s</a:t>
            </a:r>
            <a:r>
              <a:rPr lang="en-US" altLang="zh-CN" sz="1200" dirty="0">
                <a:solidFill>
                  <a:srgbClr val="000000"/>
                </a:solidFill>
                <a:latin typeface="方正书宋_GBK"/>
                <a:cs typeface="Times New Roman" panose="02020603050405020304" pitchFamily="18" charset="0"/>
              </a:rPr>
              <a:t>;</a:t>
            </a:r>
          </a:p>
          <a:p>
            <a:pPr algn="ctr">
              <a:lnSpc>
                <a:spcPct val="200000"/>
              </a:lnSpc>
            </a:pPr>
            <a:r>
              <a:rPr lang="zh-CN" altLang="zh-CN" sz="1200" dirty="0">
                <a:solidFill>
                  <a:srgbClr val="000000"/>
                </a:solidFill>
                <a:latin typeface="NEU-BZ-S92"/>
                <a:ea typeface="方正书宋_GBK"/>
                <a:cs typeface="Times New Roman" panose="02020603050405020304" pitchFamily="18" charset="0"/>
              </a:rPr>
              <a:t>但若</a:t>
            </a:r>
            <a:r>
              <a:rPr lang="en-US" altLang="zh-CN" sz="1200" i="1" dirty="0">
                <a:solidFill>
                  <a:srgbClr val="000000"/>
                </a:solidFill>
                <a:latin typeface="NEU-BZ-S92"/>
                <a:ea typeface="方正书宋_GBK"/>
                <a:cs typeface="Times New Roman" panose="02020603050405020304" pitchFamily="18" charset="0"/>
              </a:rPr>
              <a:t>c</a:t>
            </a:r>
            <a:r>
              <a:rPr lang="en-US" altLang="zh-CN" sz="1200" dirty="0">
                <a:solidFill>
                  <a:srgbClr val="000000"/>
                </a:solidFill>
                <a:latin typeface="NEU-BZ-S92"/>
                <a:ea typeface="方正书宋_GBK"/>
                <a:cs typeface="Times New Roman" panose="02020603050405020304" pitchFamily="18" charset="0"/>
              </a:rPr>
              <a:t>=0.5</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则该速度可提高到</a:t>
            </a:r>
            <a:r>
              <a:rPr lang="en-US" altLang="zh-CN" sz="1200" dirty="0">
                <a:solidFill>
                  <a:srgbClr val="000000"/>
                </a:solidFill>
                <a:latin typeface="NEU-BZ-S92"/>
                <a:ea typeface="方正书宋_GBK"/>
                <a:cs typeface="Times New Roman" panose="02020603050405020304" pitchFamily="18" charset="0"/>
              </a:rPr>
              <a:t>4.9m/s</a:t>
            </a:r>
            <a:r>
              <a:rPr lang="zh-CN" altLang="zh-CN" sz="1200" dirty="0">
                <a:solidFill>
                  <a:srgbClr val="000000"/>
                </a:solidFill>
                <a:latin typeface="NEU-BZ-S92"/>
                <a:ea typeface="方正书宋_GBK"/>
                <a:cs typeface="Times New Roman" panose="02020603050405020304" pitchFamily="18" charset="0"/>
              </a:rPr>
              <a:t>。</a:t>
            </a:r>
            <a:endParaRPr lang="zh-CN" altLang="en-US" sz="2400" dirty="0"/>
          </a:p>
        </p:txBody>
      </p:sp>
      <p:sp>
        <p:nvSpPr>
          <p:cNvPr id="21" name="矩形 20">
            <a:extLst>
              <a:ext uri="{FF2B5EF4-FFF2-40B4-BE49-F238E27FC236}">
                <a16:creationId xmlns:a16="http://schemas.microsoft.com/office/drawing/2014/main" id="{1B507D69-01D3-4187-A722-4C7AA5300BB1}"/>
              </a:ext>
            </a:extLst>
          </p:cNvPr>
          <p:cNvSpPr/>
          <p:nvPr/>
        </p:nvSpPr>
        <p:spPr>
          <a:xfrm>
            <a:off x="3836582" y="3647778"/>
            <a:ext cx="4572000" cy="1200329"/>
          </a:xfrm>
          <a:prstGeom prst="rect">
            <a:avLst/>
          </a:prstGeom>
        </p:spPr>
        <p:txBody>
          <a:bodyPr>
            <a:spAutoFit/>
          </a:bodyPr>
          <a:lstStyle/>
          <a:p>
            <a:pPr algn="ctr">
              <a:lnSpc>
                <a:spcPct val="200000"/>
              </a:lnSpc>
            </a:pPr>
            <a:r>
              <a:rPr lang="zh-CN" altLang="zh-CN" sz="1200" dirty="0">
                <a:solidFill>
                  <a:srgbClr val="FF0000"/>
                </a:solidFill>
                <a:latin typeface="NEU-BZ-S92"/>
                <a:ea typeface="方正书宋_GBK"/>
                <a:cs typeface="Times New Roman" panose="02020603050405020304" pitchFamily="18" charset="0"/>
              </a:rPr>
              <a:t>当泵速和空气分离压已知时</a:t>
            </a:r>
            <a:r>
              <a:rPr lang="en-US" altLang="zh-CN" sz="1200" dirty="0">
                <a:solidFill>
                  <a:srgbClr val="FF0000"/>
                </a:solidFill>
                <a:latin typeface="方正书宋_GBK"/>
                <a:cs typeface="Times New Roman" panose="02020603050405020304" pitchFamily="18" charset="0"/>
              </a:rPr>
              <a:t>,</a:t>
            </a:r>
          </a:p>
          <a:p>
            <a:pPr algn="ctr">
              <a:lnSpc>
                <a:spcPct val="200000"/>
              </a:lnSpc>
            </a:pPr>
            <a:r>
              <a:rPr lang="zh-CN" altLang="zh-CN" sz="1200" dirty="0">
                <a:solidFill>
                  <a:srgbClr val="FF0000"/>
                </a:solidFill>
                <a:latin typeface="NEU-BZ-S92"/>
                <a:ea typeface="方正书宋_GBK"/>
                <a:cs typeface="Times New Roman" panose="02020603050405020304" pitchFamily="18" charset="0"/>
              </a:rPr>
              <a:t>图</a:t>
            </a:r>
            <a:r>
              <a:rPr lang="en-US" altLang="zh-CN" sz="1200" dirty="0">
                <a:solidFill>
                  <a:srgbClr val="FF0000"/>
                </a:solidFill>
                <a:latin typeface="NEU-BZ-S92"/>
                <a:ea typeface="方正书宋_GBK"/>
                <a:cs typeface="Times New Roman" panose="02020603050405020304" pitchFamily="18" charset="0"/>
              </a:rPr>
              <a:t>4-26</a:t>
            </a:r>
            <a:r>
              <a:rPr lang="zh-CN" altLang="zh-CN" sz="1200" dirty="0">
                <a:solidFill>
                  <a:srgbClr val="FF0000"/>
                </a:solidFill>
                <a:latin typeface="NEU-BZ-S92"/>
                <a:ea typeface="方正书宋_GBK"/>
                <a:cs typeface="Times New Roman" panose="02020603050405020304" pitchFamily="18" charset="0"/>
              </a:rPr>
              <a:t>还可用来</a:t>
            </a:r>
            <a:r>
              <a:rPr lang="zh-CN" altLang="zh-CN" sz="1200" b="1" dirty="0">
                <a:solidFill>
                  <a:srgbClr val="FF0000"/>
                </a:solidFill>
                <a:latin typeface="NEU-BZ-S92"/>
                <a:ea typeface="方正书宋_GBK"/>
                <a:cs typeface="Times New Roman" panose="02020603050405020304" pitchFamily="18" charset="0"/>
              </a:rPr>
              <a:t>估算泵入口处所需的最小压力</a:t>
            </a:r>
            <a:endParaRPr lang="en-US" altLang="zh-CN" sz="1200" b="1" dirty="0">
              <a:solidFill>
                <a:srgbClr val="FF0000"/>
              </a:solidFill>
              <a:latin typeface="NEU-BZ-S92"/>
              <a:ea typeface="方正书宋_GBK"/>
              <a:cs typeface="Times New Roman" panose="02020603050405020304" pitchFamily="18" charset="0"/>
            </a:endParaRPr>
          </a:p>
          <a:p>
            <a:pPr algn="ctr">
              <a:lnSpc>
                <a:spcPct val="200000"/>
              </a:lnSpc>
            </a:pP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适用于密度</a:t>
            </a:r>
            <a:r>
              <a:rPr lang="en-US" altLang="zh-CN" sz="1200" i="1" dirty="0">
                <a:solidFill>
                  <a:srgbClr val="000000"/>
                </a:solidFill>
                <a:latin typeface="NEU-BZ-S92"/>
                <a:ea typeface="方正书宋_GBK"/>
                <a:cs typeface="Times New Roman" panose="02020603050405020304" pitchFamily="18" charset="0"/>
              </a:rPr>
              <a:t>ρ</a:t>
            </a:r>
            <a:r>
              <a:rPr lang="en-US" altLang="zh-CN" sz="1200" dirty="0">
                <a:solidFill>
                  <a:srgbClr val="000000"/>
                </a:solidFill>
                <a:latin typeface="NEU-BZ-S92"/>
                <a:ea typeface="方正书宋_GBK"/>
                <a:cs typeface="Times New Roman" panose="02020603050405020304" pitchFamily="18" charset="0"/>
              </a:rPr>
              <a:t>=880kg/m</a:t>
            </a:r>
            <a:r>
              <a:rPr lang="en-US" altLang="zh-CN" sz="1200" baseline="30000" dirty="0">
                <a:solidFill>
                  <a:srgbClr val="000000"/>
                </a:solidFill>
                <a:latin typeface="NEU-BZ-S92"/>
                <a:ea typeface="方正书宋_GBK"/>
                <a:cs typeface="Times New Roman" panose="02020603050405020304" pitchFamily="18" charset="0"/>
              </a:rPr>
              <a:t>3</a:t>
            </a:r>
            <a:r>
              <a:rPr lang="zh-CN" altLang="zh-CN" sz="1200" dirty="0">
                <a:solidFill>
                  <a:srgbClr val="000000"/>
                </a:solidFill>
                <a:latin typeface="NEU-BZ-S92"/>
                <a:ea typeface="方正书宋_GBK"/>
                <a:cs typeface="Times New Roman" panose="02020603050405020304" pitchFamily="18" charset="0"/>
              </a:rPr>
              <a:t>的油液</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其他</a:t>
            </a:r>
            <a:r>
              <a:rPr lang="en-US" altLang="zh-CN" sz="1200" i="1" dirty="0">
                <a:solidFill>
                  <a:srgbClr val="000000"/>
                </a:solidFill>
                <a:latin typeface="NEU-BZ-S92"/>
                <a:ea typeface="方正书宋_GBK"/>
                <a:cs typeface="Times New Roman" panose="02020603050405020304" pitchFamily="18" charset="0"/>
              </a:rPr>
              <a:t>ρ</a:t>
            </a:r>
            <a:r>
              <a:rPr lang="zh-CN" altLang="zh-CN" sz="1200" dirty="0">
                <a:solidFill>
                  <a:srgbClr val="000000"/>
                </a:solidFill>
                <a:latin typeface="NEU-BZ-S92"/>
                <a:ea typeface="方正书宋_GBK"/>
                <a:cs typeface="Times New Roman" panose="02020603050405020304" pitchFamily="18" charset="0"/>
              </a:rPr>
              <a:t>值的油液则需乘以</a:t>
            </a:r>
            <a:r>
              <a:rPr lang="en-US" altLang="zh-CN" sz="1200" i="1" dirty="0">
                <a:solidFill>
                  <a:srgbClr val="000000"/>
                </a:solidFill>
                <a:latin typeface="NEU-BZ-S92"/>
                <a:ea typeface="方正书宋_GBK"/>
                <a:cs typeface="Times New Roman" panose="02020603050405020304" pitchFamily="18" charset="0"/>
              </a:rPr>
              <a:t>ρ</a:t>
            </a:r>
            <a:r>
              <a:rPr lang="en-US" altLang="zh-CN" sz="1200" dirty="0">
                <a:solidFill>
                  <a:srgbClr val="000000"/>
                </a:solidFill>
                <a:latin typeface="NEU-BZ-S92"/>
                <a:ea typeface="方正书宋_GBK"/>
                <a:cs typeface="Times New Roman" panose="02020603050405020304" pitchFamily="18" charset="0"/>
              </a:rPr>
              <a:t>/800</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a:t>
            </a:r>
            <a:endParaRPr lang="zh-CN" altLang="en-US" sz="2400" dirty="0"/>
          </a:p>
        </p:txBody>
      </p:sp>
    </p:spTree>
    <p:extLst>
      <p:ext uri="{BB962C8B-B14F-4D97-AF65-F5344CB8AC3E}">
        <p14:creationId xmlns:p14="http://schemas.microsoft.com/office/powerpoint/2010/main" val="3825143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9">
                                            <p:txEl>
                                              <p:pRg st="0" end="0"/>
                                            </p:txEl>
                                          </p:spTgt>
                                        </p:tgtEl>
                                        <p:attrNameLst>
                                          <p:attrName>style.visibility</p:attrName>
                                        </p:attrNameLst>
                                      </p:cBhvr>
                                      <p:to>
                                        <p:strVal val="visible"/>
                                      </p:to>
                                    </p:set>
                                    <p:animEffect transition="in" filter="wipe(down)">
                                      <p:cBhvr>
                                        <p:cTn id="14" dur="580">
                                          <p:stCondLst>
                                            <p:cond delay="0"/>
                                          </p:stCondLst>
                                        </p:cTn>
                                        <p:tgtEl>
                                          <p:spTgt spid="9">
                                            <p:txEl>
                                              <p:pRg st="0" end="0"/>
                                            </p:txEl>
                                          </p:spTgt>
                                        </p:tgtEl>
                                      </p:cBhvr>
                                    </p:animEffect>
                                    <p:anim calcmode="lin" valueType="num">
                                      <p:cBhvr>
                                        <p:cTn id="15" dur="1822" tmFilter="0,0; 0.14,0.36; 0.43,0.73; 0.71,0.91; 1.0,1.0">
                                          <p:stCondLst>
                                            <p:cond delay="0"/>
                                          </p:stCondLst>
                                        </p:cTn>
                                        <p:tgtEl>
                                          <p:spTgt spid="9">
                                            <p:txEl>
                                              <p:pRg st="0" end="0"/>
                                            </p:txEl>
                                          </p:spTgt>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9">
                                            <p:txEl>
                                              <p:pRg st="0" end="0"/>
                                            </p:txEl>
                                          </p:spTgt>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9">
                                            <p:txEl>
                                              <p:pRg st="0" end="0"/>
                                            </p:txEl>
                                          </p:spTgt>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9">
                                            <p:txEl>
                                              <p:pRg st="0" end="0"/>
                                            </p:txEl>
                                          </p:spTgt>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9">
                                            <p:txEl>
                                              <p:pRg st="0" end="0"/>
                                            </p:txEl>
                                          </p:spTgt>
                                        </p:tgtEl>
                                        <p:attrNameLst>
                                          <p:attrName>ppt_y</p:attrName>
                                        </p:attrNameLst>
                                      </p:cBhvr>
                                      <p:tavLst>
                                        <p:tav tm="0" fmla="#ppt_y-sin(pi*$)/81">
                                          <p:val>
                                            <p:fltVal val="0"/>
                                          </p:val>
                                        </p:tav>
                                        <p:tav tm="100000">
                                          <p:val>
                                            <p:fltVal val="1"/>
                                          </p:val>
                                        </p:tav>
                                      </p:tavLst>
                                    </p:anim>
                                    <p:animScale>
                                      <p:cBhvr>
                                        <p:cTn id="20" dur="26">
                                          <p:stCondLst>
                                            <p:cond delay="650"/>
                                          </p:stCondLst>
                                        </p:cTn>
                                        <p:tgtEl>
                                          <p:spTgt spid="9">
                                            <p:txEl>
                                              <p:pRg st="0" end="0"/>
                                            </p:txEl>
                                          </p:spTgt>
                                        </p:tgtEl>
                                      </p:cBhvr>
                                      <p:to x="100000" y="60000"/>
                                    </p:animScale>
                                    <p:animScale>
                                      <p:cBhvr>
                                        <p:cTn id="21" dur="166" decel="50000">
                                          <p:stCondLst>
                                            <p:cond delay="676"/>
                                          </p:stCondLst>
                                        </p:cTn>
                                        <p:tgtEl>
                                          <p:spTgt spid="9">
                                            <p:txEl>
                                              <p:pRg st="0" end="0"/>
                                            </p:txEl>
                                          </p:spTgt>
                                        </p:tgtEl>
                                      </p:cBhvr>
                                      <p:to x="100000" y="100000"/>
                                    </p:animScale>
                                    <p:animScale>
                                      <p:cBhvr>
                                        <p:cTn id="22" dur="26">
                                          <p:stCondLst>
                                            <p:cond delay="1312"/>
                                          </p:stCondLst>
                                        </p:cTn>
                                        <p:tgtEl>
                                          <p:spTgt spid="9">
                                            <p:txEl>
                                              <p:pRg st="0" end="0"/>
                                            </p:txEl>
                                          </p:spTgt>
                                        </p:tgtEl>
                                      </p:cBhvr>
                                      <p:to x="100000" y="80000"/>
                                    </p:animScale>
                                    <p:animScale>
                                      <p:cBhvr>
                                        <p:cTn id="23" dur="166" decel="50000">
                                          <p:stCondLst>
                                            <p:cond delay="1338"/>
                                          </p:stCondLst>
                                        </p:cTn>
                                        <p:tgtEl>
                                          <p:spTgt spid="9">
                                            <p:txEl>
                                              <p:pRg st="0" end="0"/>
                                            </p:txEl>
                                          </p:spTgt>
                                        </p:tgtEl>
                                      </p:cBhvr>
                                      <p:to x="100000" y="100000"/>
                                    </p:animScale>
                                    <p:animScale>
                                      <p:cBhvr>
                                        <p:cTn id="24" dur="26">
                                          <p:stCondLst>
                                            <p:cond delay="1642"/>
                                          </p:stCondLst>
                                        </p:cTn>
                                        <p:tgtEl>
                                          <p:spTgt spid="9">
                                            <p:txEl>
                                              <p:pRg st="0" end="0"/>
                                            </p:txEl>
                                          </p:spTgt>
                                        </p:tgtEl>
                                      </p:cBhvr>
                                      <p:to x="100000" y="90000"/>
                                    </p:animScale>
                                    <p:animScale>
                                      <p:cBhvr>
                                        <p:cTn id="25" dur="166" decel="50000">
                                          <p:stCondLst>
                                            <p:cond delay="1668"/>
                                          </p:stCondLst>
                                        </p:cTn>
                                        <p:tgtEl>
                                          <p:spTgt spid="9">
                                            <p:txEl>
                                              <p:pRg st="0" end="0"/>
                                            </p:txEl>
                                          </p:spTgt>
                                        </p:tgtEl>
                                      </p:cBhvr>
                                      <p:to x="100000" y="100000"/>
                                    </p:animScale>
                                    <p:animScale>
                                      <p:cBhvr>
                                        <p:cTn id="26" dur="26">
                                          <p:stCondLst>
                                            <p:cond delay="1808"/>
                                          </p:stCondLst>
                                        </p:cTn>
                                        <p:tgtEl>
                                          <p:spTgt spid="9">
                                            <p:txEl>
                                              <p:pRg st="0" end="0"/>
                                            </p:txEl>
                                          </p:spTgt>
                                        </p:tgtEl>
                                      </p:cBhvr>
                                      <p:to x="100000" y="95000"/>
                                    </p:animScale>
                                    <p:animScale>
                                      <p:cBhvr>
                                        <p:cTn id="27" dur="166" decel="50000">
                                          <p:stCondLst>
                                            <p:cond delay="1834"/>
                                          </p:stCondLst>
                                        </p:cTn>
                                        <p:tgtEl>
                                          <p:spTgt spid="9">
                                            <p:txEl>
                                              <p:pRg st="0" end="0"/>
                                            </p:txEl>
                                          </p:spTgt>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4">
                                            <p:txEl>
                                              <p:pRg st="0" end="0"/>
                                            </p:txEl>
                                          </p:spTgt>
                                        </p:tgtEl>
                                        <p:attrNameLst>
                                          <p:attrName>style.visibility</p:attrName>
                                        </p:attrNameLst>
                                      </p:cBhvr>
                                      <p:to>
                                        <p:strVal val="visible"/>
                                      </p:to>
                                    </p:set>
                                    <p:animEffect transition="in" filter="fade">
                                      <p:cBhvr>
                                        <p:cTn id="32" dur="1000"/>
                                        <p:tgtEl>
                                          <p:spTgt spid="14">
                                            <p:txEl>
                                              <p:pRg st="0" end="0"/>
                                            </p:txEl>
                                          </p:spTgt>
                                        </p:tgtEl>
                                      </p:cBhvr>
                                    </p:animEffect>
                                    <p:anim calcmode="lin" valueType="num">
                                      <p:cBhvr>
                                        <p:cTn id="33" dur="1000" fill="hold"/>
                                        <p:tgtEl>
                                          <p:spTgt spid="14">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entr" presetSubtype="0" fill="hold" nodeType="clickEffect">
                                  <p:stCondLst>
                                    <p:cond delay="0"/>
                                  </p:stCondLst>
                                  <p:childTnLst>
                                    <p:set>
                                      <p:cBhvr>
                                        <p:cTn id="38" dur="1" fill="hold">
                                          <p:stCondLst>
                                            <p:cond delay="0"/>
                                          </p:stCondLst>
                                        </p:cTn>
                                        <p:tgtEl>
                                          <p:spTgt spid="14">
                                            <p:txEl>
                                              <p:pRg st="1" end="1"/>
                                            </p:txEl>
                                          </p:spTgt>
                                        </p:tgtEl>
                                        <p:attrNameLst>
                                          <p:attrName>style.visibility</p:attrName>
                                        </p:attrNameLst>
                                      </p:cBhvr>
                                      <p:to>
                                        <p:strVal val="visible"/>
                                      </p:to>
                                    </p:set>
                                    <p:animEffect transition="in" filter="fade">
                                      <p:cBhvr>
                                        <p:cTn id="39" dur="1000"/>
                                        <p:tgtEl>
                                          <p:spTgt spid="14">
                                            <p:txEl>
                                              <p:pRg st="1" end="1"/>
                                            </p:txEl>
                                          </p:spTgt>
                                        </p:tgtEl>
                                      </p:cBhvr>
                                    </p:animEffect>
                                    <p:anim calcmode="lin" valueType="num">
                                      <p:cBhvr>
                                        <p:cTn id="40" dur="1000" fill="hold"/>
                                        <p:tgtEl>
                                          <p:spTgt spid="14">
                                            <p:txEl>
                                              <p:pRg st="1" end="1"/>
                                            </p:txEl>
                                          </p:spTgt>
                                        </p:tgtEl>
                                        <p:attrNameLst>
                                          <p:attrName>ppt_x</p:attrName>
                                        </p:attrNameLst>
                                      </p:cBhvr>
                                      <p:tavLst>
                                        <p:tav tm="0">
                                          <p:val>
                                            <p:strVal val="#ppt_x"/>
                                          </p:val>
                                        </p:tav>
                                        <p:tav tm="100000">
                                          <p:val>
                                            <p:strVal val="#ppt_x"/>
                                          </p:val>
                                        </p:tav>
                                      </p:tavLst>
                                    </p:anim>
                                    <p:anim calcmode="lin" valueType="num">
                                      <p:cBhvr>
                                        <p:cTn id="41" dur="1000" fill="hold"/>
                                        <p:tgtEl>
                                          <p:spTgt spid="1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14">
                                            <p:txEl>
                                              <p:pRg st="2" end="2"/>
                                            </p:txEl>
                                          </p:spTgt>
                                        </p:tgtEl>
                                        <p:attrNameLst>
                                          <p:attrName>style.visibility</p:attrName>
                                        </p:attrNameLst>
                                      </p:cBhvr>
                                      <p:to>
                                        <p:strVal val="visible"/>
                                      </p:to>
                                    </p:set>
                                    <p:animEffect transition="in" filter="fade">
                                      <p:cBhvr>
                                        <p:cTn id="46" dur="1000"/>
                                        <p:tgtEl>
                                          <p:spTgt spid="14">
                                            <p:txEl>
                                              <p:pRg st="2" end="2"/>
                                            </p:txEl>
                                          </p:spTgt>
                                        </p:tgtEl>
                                      </p:cBhvr>
                                    </p:animEffect>
                                    <p:anim calcmode="lin" valueType="num">
                                      <p:cBhvr>
                                        <p:cTn id="47" dur="1000" fill="hold"/>
                                        <p:tgtEl>
                                          <p:spTgt spid="14">
                                            <p:txEl>
                                              <p:pRg st="2" end="2"/>
                                            </p:txEl>
                                          </p:spTgt>
                                        </p:tgtEl>
                                        <p:attrNameLst>
                                          <p:attrName>ppt_x</p:attrName>
                                        </p:attrNameLst>
                                      </p:cBhvr>
                                      <p:tavLst>
                                        <p:tav tm="0">
                                          <p:val>
                                            <p:strVal val="#ppt_x"/>
                                          </p:val>
                                        </p:tav>
                                        <p:tav tm="100000">
                                          <p:val>
                                            <p:strVal val="#ppt_x"/>
                                          </p:val>
                                        </p:tav>
                                      </p:tavLst>
                                    </p:anim>
                                    <p:anim calcmode="lin" valueType="num">
                                      <p:cBhvr>
                                        <p:cTn id="48" dur="1000" fill="hold"/>
                                        <p:tgtEl>
                                          <p:spTgt spid="1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53" presetClass="entr" presetSubtype="16"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p:cTn id="53" dur="500" fill="hold"/>
                                        <p:tgtEl>
                                          <p:spTgt spid="21"/>
                                        </p:tgtEl>
                                        <p:attrNameLst>
                                          <p:attrName>ppt_w</p:attrName>
                                        </p:attrNameLst>
                                      </p:cBhvr>
                                      <p:tavLst>
                                        <p:tav tm="0">
                                          <p:val>
                                            <p:fltVal val="0"/>
                                          </p:val>
                                        </p:tav>
                                        <p:tav tm="100000">
                                          <p:val>
                                            <p:strVal val="#ppt_w"/>
                                          </p:val>
                                        </p:tav>
                                      </p:tavLst>
                                    </p:anim>
                                    <p:anim calcmode="lin" valueType="num">
                                      <p:cBhvr>
                                        <p:cTn id="54" dur="500" fill="hold"/>
                                        <p:tgtEl>
                                          <p:spTgt spid="21"/>
                                        </p:tgtEl>
                                        <p:attrNameLst>
                                          <p:attrName>ppt_h</p:attrName>
                                        </p:attrNameLst>
                                      </p:cBhvr>
                                      <p:tavLst>
                                        <p:tav tm="0">
                                          <p:val>
                                            <p:fltVal val="0"/>
                                          </p:val>
                                        </p:tav>
                                        <p:tav tm="100000">
                                          <p:val>
                                            <p:strVal val="#ppt_h"/>
                                          </p:val>
                                        </p:tav>
                                      </p:tavLst>
                                    </p:anim>
                                    <p:animEffect transition="in" filter="fade">
                                      <p:cBhvr>
                                        <p:cTn id="55"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1"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281AF5-8193-441A-984F-896527D9BB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82549" y="2070776"/>
            <a:ext cx="2653259" cy="1788450"/>
          </a:xfrm>
          <a:prstGeom prst="rect">
            <a:avLst/>
          </a:prstGeom>
        </p:spPr>
      </p:pic>
      <p:pic>
        <p:nvPicPr>
          <p:cNvPr id="13" name="图片 12">
            <a:extLst>
              <a:ext uri="{FF2B5EF4-FFF2-40B4-BE49-F238E27FC236}">
                <a16:creationId xmlns:a16="http://schemas.microsoft.com/office/drawing/2014/main" id="{38A6855A-0AC1-4B93-9ED0-E7DA94756B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25403" y="2117319"/>
            <a:ext cx="3516922" cy="2470637"/>
          </a:xfrm>
          <a:prstGeom prst="rect">
            <a:avLst/>
          </a:prstGeom>
        </p:spPr>
      </p:pic>
      <p:sp>
        <p:nvSpPr>
          <p:cNvPr id="10" name="圆角矩形 3">
            <a:extLst>
              <a:ext uri="{FF2B5EF4-FFF2-40B4-BE49-F238E27FC236}">
                <a16:creationId xmlns:a16="http://schemas.microsoft.com/office/drawing/2014/main" id="{8D3AD265-30C0-4827-9391-97BF6C386938}"/>
              </a:ext>
            </a:extLst>
          </p:cNvPr>
          <p:cNvSpPr/>
          <p:nvPr/>
        </p:nvSpPr>
        <p:spPr>
          <a:xfrm>
            <a:off x="6138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6" name="文本框 5">
            <a:extLst>
              <a:ext uri="{FF2B5EF4-FFF2-40B4-BE49-F238E27FC236}">
                <a16:creationId xmlns:a16="http://schemas.microsoft.com/office/drawing/2014/main" id="{457E84EE-FB89-4F1B-BC60-3BB5CCDF1ED1}"/>
              </a:ext>
            </a:extLst>
          </p:cNvPr>
          <p:cNvSpPr txBox="1"/>
          <p:nvPr/>
        </p:nvSpPr>
        <p:spPr>
          <a:xfrm>
            <a:off x="7668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第七节     液压泵中的气穴现象</a:t>
            </a:r>
          </a:p>
        </p:txBody>
      </p:sp>
      <p:sp>
        <p:nvSpPr>
          <p:cNvPr id="5" name="矩形 4">
            <a:extLst>
              <a:ext uri="{FF2B5EF4-FFF2-40B4-BE49-F238E27FC236}">
                <a16:creationId xmlns:a16="http://schemas.microsoft.com/office/drawing/2014/main" id="{78E394AF-B9D0-4185-81A8-063957BFAD75}"/>
              </a:ext>
            </a:extLst>
          </p:cNvPr>
          <p:cNvSpPr/>
          <p:nvPr/>
        </p:nvSpPr>
        <p:spPr>
          <a:xfrm>
            <a:off x="23179" y="870447"/>
            <a:ext cx="4572000" cy="1200329"/>
          </a:xfrm>
          <a:prstGeom prst="rect">
            <a:avLst/>
          </a:prstGeom>
        </p:spPr>
        <p:txBody>
          <a:bodyPr>
            <a:spAutoFit/>
          </a:bodyPr>
          <a:lstStyle/>
          <a:p>
            <a:pPr algn="ctr">
              <a:lnSpc>
                <a:spcPct val="150000"/>
              </a:lnSpc>
            </a:pPr>
            <a:r>
              <a:rPr lang="zh-CN" altLang="zh-CN" sz="1200" dirty="0">
                <a:solidFill>
                  <a:srgbClr val="000000"/>
                </a:solidFill>
                <a:latin typeface="NEU-BZ-S92"/>
                <a:ea typeface="方正书宋_GBK"/>
                <a:cs typeface="Times New Roman" panose="02020603050405020304" pitchFamily="18" charset="0"/>
              </a:rPr>
              <a:t>为了</a:t>
            </a:r>
            <a:r>
              <a:rPr lang="zh-CN" altLang="zh-CN" sz="1200" b="1" dirty="0">
                <a:solidFill>
                  <a:srgbClr val="FF0000"/>
                </a:solidFill>
                <a:latin typeface="NEU-BZ-S92"/>
                <a:ea typeface="方正书宋_GBK"/>
                <a:cs typeface="Times New Roman" panose="02020603050405020304" pitchFamily="18" charset="0"/>
              </a:rPr>
              <a:t>避免在泵内产生气穴现象</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应尽量降低吸入高度</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采用通径较大的吸油管并尽量少用弯头</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吸油管端采用容量较大的过滤器</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以减小吸油阻力。</a:t>
            </a:r>
            <a:endParaRPr lang="zh-CN" altLang="en-US" sz="2400" dirty="0"/>
          </a:p>
        </p:txBody>
      </p:sp>
      <p:sp>
        <p:nvSpPr>
          <p:cNvPr id="11" name="矩形 10">
            <a:extLst>
              <a:ext uri="{FF2B5EF4-FFF2-40B4-BE49-F238E27FC236}">
                <a16:creationId xmlns:a16="http://schemas.microsoft.com/office/drawing/2014/main" id="{7E040C00-9E4E-45A9-8835-52D22133646B}"/>
              </a:ext>
            </a:extLst>
          </p:cNvPr>
          <p:cNvSpPr/>
          <p:nvPr/>
        </p:nvSpPr>
        <p:spPr>
          <a:xfrm>
            <a:off x="-260597" y="3925126"/>
            <a:ext cx="5358121" cy="1107996"/>
          </a:xfrm>
          <a:prstGeom prst="rect">
            <a:avLst/>
          </a:prstGeom>
        </p:spPr>
        <p:txBody>
          <a:bodyPr wrap="square">
            <a:spAutoFit/>
          </a:bodyPr>
          <a:lstStyle/>
          <a:p>
            <a:pPr algn="ctr">
              <a:lnSpc>
                <a:spcPct val="150000"/>
              </a:lnSpc>
            </a:pPr>
            <a:r>
              <a:rPr lang="zh-CN" altLang="zh-CN" sz="1100" dirty="0">
                <a:solidFill>
                  <a:srgbClr val="000000"/>
                </a:solidFill>
                <a:latin typeface="NEU-BZ-S92"/>
                <a:ea typeface="方正书宋_GBK"/>
                <a:cs typeface="Times New Roman" panose="02020603050405020304" pitchFamily="18" charset="0"/>
              </a:rPr>
              <a:t>也可将液压泵浸在油中以利吸油</a:t>
            </a:r>
            <a:r>
              <a:rPr lang="en-US" altLang="zh-CN" sz="1100" dirty="0">
                <a:solidFill>
                  <a:srgbClr val="000000"/>
                </a:solidFill>
                <a:latin typeface="方正书宋_GBK"/>
                <a:cs typeface="Times New Roman" panose="02020603050405020304" pitchFamily="18" charset="0"/>
              </a:rPr>
              <a:t>,</a:t>
            </a:r>
          </a:p>
          <a:p>
            <a:pPr algn="ctr">
              <a:lnSpc>
                <a:spcPct val="150000"/>
              </a:lnSpc>
            </a:pPr>
            <a:r>
              <a:rPr lang="zh-CN" altLang="zh-CN" sz="1100" dirty="0">
                <a:solidFill>
                  <a:srgbClr val="000000"/>
                </a:solidFill>
                <a:latin typeface="NEU-BZ-S92"/>
                <a:ea typeface="方正书宋_GBK"/>
                <a:cs typeface="Times New Roman" panose="02020603050405020304" pitchFamily="18" charset="0"/>
              </a:rPr>
              <a:t>或采用油箱高置</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放在泵的上面</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的方式</a:t>
            </a:r>
            <a:r>
              <a:rPr lang="en-US" altLang="zh-CN" sz="1100" dirty="0">
                <a:solidFill>
                  <a:srgbClr val="000000"/>
                </a:solidFill>
                <a:latin typeface="方正书宋_GBK"/>
                <a:cs typeface="Times New Roman" panose="02020603050405020304" pitchFamily="18" charset="0"/>
              </a:rPr>
              <a:t>,</a:t>
            </a:r>
          </a:p>
          <a:p>
            <a:pPr algn="ctr">
              <a:lnSpc>
                <a:spcPct val="150000"/>
              </a:lnSpc>
            </a:pPr>
            <a:r>
              <a:rPr lang="zh-CN" altLang="zh-CN" sz="1100" dirty="0">
                <a:solidFill>
                  <a:srgbClr val="000000"/>
                </a:solidFill>
                <a:latin typeface="NEU-BZ-S92"/>
                <a:ea typeface="方正书宋_GBK"/>
                <a:cs typeface="Times New Roman" panose="02020603050405020304" pitchFamily="18" charset="0"/>
              </a:rPr>
              <a:t>必要时还可增加辅助泵</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将低压油输入到液压泵的吸油口</a:t>
            </a:r>
            <a:r>
              <a:rPr lang="en-US" altLang="zh-CN" sz="1100" dirty="0">
                <a:solidFill>
                  <a:srgbClr val="000000"/>
                </a:solidFill>
                <a:latin typeface="方正书宋_GBK"/>
                <a:cs typeface="Times New Roman" panose="02020603050405020304" pitchFamily="18" charset="0"/>
              </a:rPr>
              <a:t>,</a:t>
            </a:r>
          </a:p>
          <a:p>
            <a:pPr algn="ctr">
              <a:lnSpc>
                <a:spcPct val="150000"/>
              </a:lnSpc>
            </a:pPr>
            <a:r>
              <a:rPr lang="zh-CN" altLang="zh-CN" sz="1100" dirty="0">
                <a:solidFill>
                  <a:srgbClr val="000000"/>
                </a:solidFill>
                <a:latin typeface="NEU-BZ-S92"/>
                <a:ea typeface="方正书宋_GBK"/>
                <a:cs typeface="Times New Roman" panose="02020603050405020304" pitchFamily="18" charset="0"/>
              </a:rPr>
              <a:t>也可采用加压油箱</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将油箱密封</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在油箱内通入低压压缩空气</a:t>
            </a:r>
            <a:r>
              <a:rPr lang="en-US" altLang="zh-CN" sz="1100" dirty="0">
                <a:solidFill>
                  <a:srgbClr val="000000"/>
                </a:solidFill>
                <a:latin typeface="方正书宋_GBK"/>
                <a:cs typeface="Times New Roman" panose="02020603050405020304" pitchFamily="18" charset="0"/>
              </a:rPr>
              <a:t>)</a:t>
            </a:r>
            <a:r>
              <a:rPr lang="zh-CN" altLang="zh-CN" sz="1100" dirty="0">
                <a:solidFill>
                  <a:srgbClr val="000000"/>
                </a:solidFill>
                <a:latin typeface="NEU-BZ-S92"/>
                <a:ea typeface="方正书宋_GBK"/>
                <a:cs typeface="Times New Roman" panose="02020603050405020304" pitchFamily="18" charset="0"/>
              </a:rPr>
              <a:t>等。</a:t>
            </a:r>
            <a:endParaRPr lang="zh-CN" altLang="en-US" sz="2000" dirty="0"/>
          </a:p>
        </p:txBody>
      </p:sp>
      <p:sp>
        <p:nvSpPr>
          <p:cNvPr id="15" name="矩形 14">
            <a:extLst>
              <a:ext uri="{FF2B5EF4-FFF2-40B4-BE49-F238E27FC236}">
                <a16:creationId xmlns:a16="http://schemas.microsoft.com/office/drawing/2014/main" id="{ABEC5526-759B-435F-B61F-875260368CF8}"/>
              </a:ext>
            </a:extLst>
          </p:cNvPr>
          <p:cNvSpPr/>
          <p:nvPr/>
        </p:nvSpPr>
        <p:spPr>
          <a:xfrm>
            <a:off x="4492611" y="831189"/>
            <a:ext cx="4572000" cy="1444563"/>
          </a:xfrm>
          <a:prstGeom prst="rect">
            <a:avLst/>
          </a:prstGeom>
        </p:spPr>
        <p:txBody>
          <a:bodyPr>
            <a:spAutoFit/>
          </a:bodyPr>
          <a:lstStyle/>
          <a:p>
            <a:pPr algn="ctr">
              <a:lnSpc>
                <a:spcPct val="150000"/>
              </a:lnSpc>
            </a:pPr>
            <a:r>
              <a:rPr lang="zh-CN" altLang="zh-CN" sz="1200" dirty="0">
                <a:solidFill>
                  <a:srgbClr val="000000"/>
                </a:solidFill>
                <a:latin typeface="NEU-BZ-S92"/>
                <a:ea typeface="方正书宋_GBK"/>
                <a:cs typeface="Times New Roman" panose="02020603050405020304" pitchFamily="18" charset="0"/>
              </a:rPr>
              <a:t>液压泵使用中的另一种常见的现象是油中掺混空气。</a:t>
            </a:r>
            <a:endParaRPr lang="en-US" altLang="zh-CN" sz="12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当回油使油箱中混入一些空气泡时</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当吸油管和泵接头处密封不严时</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以及当吸油管插入油面太浅时</a:t>
            </a:r>
            <a:r>
              <a:rPr lang="en-US" altLang="zh-CN" sz="1200" dirty="0">
                <a:solidFill>
                  <a:srgbClr val="000000"/>
                </a:solidFill>
                <a:latin typeface="方正书宋_GBK"/>
                <a:cs typeface="Times New Roman" panose="02020603050405020304" pitchFamily="18" charset="0"/>
              </a:rPr>
              <a:t>,</a:t>
            </a:r>
          </a:p>
          <a:p>
            <a:pPr algn="ctr">
              <a:lnSpc>
                <a:spcPct val="150000"/>
              </a:lnSpc>
            </a:pPr>
            <a:r>
              <a:rPr lang="zh-CN" altLang="zh-CN" sz="1200" dirty="0">
                <a:solidFill>
                  <a:srgbClr val="000000"/>
                </a:solidFill>
                <a:latin typeface="NEU-BZ-S92"/>
                <a:ea typeface="方正书宋_GBK"/>
                <a:cs typeface="Times New Roman" panose="02020603050405020304" pitchFamily="18" charset="0"/>
              </a:rPr>
              <a:t>都会使泵吸入的油液中含有很多空气泡。</a:t>
            </a:r>
            <a:endParaRPr lang="zh-CN" altLang="en-US" sz="2400" dirty="0"/>
          </a:p>
        </p:txBody>
      </p:sp>
      <p:sp>
        <p:nvSpPr>
          <p:cNvPr id="17" name="矩形 16">
            <a:extLst>
              <a:ext uri="{FF2B5EF4-FFF2-40B4-BE49-F238E27FC236}">
                <a16:creationId xmlns:a16="http://schemas.microsoft.com/office/drawing/2014/main" id="{0CBAD296-BAA5-4E1D-8BD0-2B0EFD378095}"/>
              </a:ext>
            </a:extLst>
          </p:cNvPr>
          <p:cNvSpPr/>
          <p:nvPr/>
        </p:nvSpPr>
        <p:spPr>
          <a:xfrm>
            <a:off x="5402529" y="4400188"/>
            <a:ext cx="2962670" cy="646331"/>
          </a:xfrm>
          <a:prstGeom prst="rect">
            <a:avLst/>
          </a:prstGeom>
        </p:spPr>
        <p:txBody>
          <a:bodyPr wrap="none">
            <a:spAutoFit/>
          </a:bodyPr>
          <a:lstStyle/>
          <a:p>
            <a:pPr algn="ctr">
              <a:lnSpc>
                <a:spcPct val="150000"/>
              </a:lnSpc>
            </a:pPr>
            <a:r>
              <a:rPr lang="zh-CN" altLang="zh-CN" sz="1200" b="1" dirty="0">
                <a:solidFill>
                  <a:srgbClr val="FF0000"/>
                </a:solidFill>
                <a:latin typeface="NEU-BZ-S92"/>
                <a:ea typeface="方正书宋_GBK"/>
                <a:cs typeface="Times New Roman" panose="02020603050405020304" pitchFamily="18" charset="0"/>
              </a:rPr>
              <a:t>因此</a:t>
            </a:r>
            <a:r>
              <a:rPr lang="en-US" altLang="zh-CN" sz="1200" b="1" dirty="0">
                <a:solidFill>
                  <a:srgbClr val="FF0000"/>
                </a:solidFill>
                <a:latin typeface="方正书宋_GBK"/>
                <a:cs typeface="Times New Roman" panose="02020603050405020304" pitchFamily="18" charset="0"/>
              </a:rPr>
              <a:t>,</a:t>
            </a:r>
            <a:r>
              <a:rPr lang="zh-CN" altLang="zh-CN" sz="1200" b="1" dirty="0">
                <a:solidFill>
                  <a:srgbClr val="FF0000"/>
                </a:solidFill>
                <a:latin typeface="NEU-BZ-S92"/>
                <a:ea typeface="方正书宋_GBK"/>
                <a:cs typeface="Times New Roman" panose="02020603050405020304" pitchFamily="18" charset="0"/>
              </a:rPr>
              <a:t>要采取相应措施</a:t>
            </a:r>
            <a:r>
              <a:rPr lang="en-US" altLang="zh-CN" sz="1200" b="1" dirty="0">
                <a:solidFill>
                  <a:srgbClr val="FF0000"/>
                </a:solidFill>
                <a:latin typeface="方正书宋_GBK"/>
                <a:cs typeface="Times New Roman" panose="02020603050405020304" pitchFamily="18" charset="0"/>
              </a:rPr>
              <a:t>(</a:t>
            </a:r>
            <a:r>
              <a:rPr lang="zh-CN" altLang="zh-CN" sz="1200" b="1" dirty="0">
                <a:solidFill>
                  <a:srgbClr val="FF0000"/>
                </a:solidFill>
                <a:latin typeface="NEU-BZ-S92"/>
                <a:ea typeface="方正书宋_GBK"/>
                <a:cs typeface="Times New Roman" panose="02020603050405020304" pitchFamily="18" charset="0"/>
              </a:rPr>
              <a:t>详见第七章第三节</a:t>
            </a:r>
            <a:r>
              <a:rPr lang="en-US" altLang="zh-CN" sz="1200" b="1" dirty="0">
                <a:solidFill>
                  <a:srgbClr val="FF0000"/>
                </a:solidFill>
                <a:latin typeface="方正书宋_GBK"/>
                <a:cs typeface="Times New Roman" panose="02020603050405020304" pitchFamily="18" charset="0"/>
              </a:rPr>
              <a:t>)</a:t>
            </a:r>
          </a:p>
          <a:p>
            <a:pPr algn="ctr">
              <a:lnSpc>
                <a:spcPct val="150000"/>
              </a:lnSpc>
            </a:pPr>
            <a:r>
              <a:rPr lang="zh-CN" altLang="zh-CN" sz="1200" b="1" dirty="0">
                <a:solidFill>
                  <a:srgbClr val="FF0000"/>
                </a:solidFill>
                <a:latin typeface="NEU-BZ-S92"/>
                <a:ea typeface="方正书宋_GBK"/>
                <a:cs typeface="Times New Roman" panose="02020603050405020304" pitchFamily="18" charset="0"/>
              </a:rPr>
              <a:t>避免掺混气泡现象发生。</a:t>
            </a:r>
            <a:endParaRPr lang="zh-CN" altLang="en-US" sz="2400" b="1" dirty="0">
              <a:solidFill>
                <a:srgbClr val="FF0000"/>
              </a:solidFill>
            </a:endParaRPr>
          </a:p>
        </p:txBody>
      </p:sp>
      <p:sp>
        <p:nvSpPr>
          <p:cNvPr id="18" name="圆角矩形 6">
            <a:extLst>
              <a:ext uri="{FF2B5EF4-FFF2-40B4-BE49-F238E27FC236}">
                <a16:creationId xmlns:a16="http://schemas.microsoft.com/office/drawing/2014/main" id="{CEF6C920-8BBA-4744-A8B5-B3029457C12E}"/>
              </a:ext>
            </a:extLst>
          </p:cNvPr>
          <p:cNvSpPr/>
          <p:nvPr/>
        </p:nvSpPr>
        <p:spPr>
          <a:xfrm>
            <a:off x="173879" y="844135"/>
            <a:ext cx="4487081" cy="4235274"/>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ea typeface="黑体" panose="02010609060101010101" pitchFamily="49" charset="-122"/>
              </a:rPr>
              <a:t> </a:t>
            </a:r>
            <a:endParaRPr lang="zh-CN" altLang="en-US" dirty="0">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120206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1000"/>
                                        <p:tgtEl>
                                          <p:spTgt spid="18"/>
                                        </p:tgtEl>
                                      </p:cBhvr>
                                    </p:animEffect>
                                    <p:anim calcmode="lin" valueType="num">
                                      <p:cBhvr>
                                        <p:cTn id="8" dur="1000" fill="hold"/>
                                        <p:tgtEl>
                                          <p:spTgt spid="18"/>
                                        </p:tgtEl>
                                        <p:attrNameLst>
                                          <p:attrName>ppt_x</p:attrName>
                                        </p:attrNameLst>
                                      </p:cBhvr>
                                      <p:tavLst>
                                        <p:tav tm="0">
                                          <p:val>
                                            <p:strVal val="#ppt_x"/>
                                          </p:val>
                                        </p:tav>
                                        <p:tav tm="100000">
                                          <p:val>
                                            <p:strVal val="#ppt_x"/>
                                          </p:val>
                                        </p:tav>
                                      </p:tavLst>
                                    </p:anim>
                                    <p:anim calcmode="lin" valueType="num">
                                      <p:cBhvr>
                                        <p:cTn id="9" dur="1000" fill="hold"/>
                                        <p:tgtEl>
                                          <p:spTgt spid="1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1000"/>
                                        <p:tgtEl>
                                          <p:spTgt spid="15"/>
                                        </p:tgtEl>
                                      </p:cBhvr>
                                    </p:animEffect>
                                    <p:anim calcmode="lin" valueType="num">
                                      <p:cBhvr>
                                        <p:cTn id="30" dur="1000" fill="hold"/>
                                        <p:tgtEl>
                                          <p:spTgt spid="15"/>
                                        </p:tgtEl>
                                        <p:attrNameLst>
                                          <p:attrName>ppt_x</p:attrName>
                                        </p:attrNameLst>
                                      </p:cBhvr>
                                      <p:tavLst>
                                        <p:tav tm="0">
                                          <p:val>
                                            <p:strVal val="#ppt_x"/>
                                          </p:val>
                                        </p:tav>
                                        <p:tav tm="100000">
                                          <p:val>
                                            <p:strVal val="#ppt_x"/>
                                          </p:val>
                                        </p:tav>
                                      </p:tavLst>
                                    </p:anim>
                                    <p:anim calcmode="lin" valueType="num">
                                      <p:cBhvr>
                                        <p:cTn id="31" dur="1000" fill="hold"/>
                                        <p:tgtEl>
                                          <p:spTgt spid="15"/>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1000"/>
                                        <p:tgtEl>
                                          <p:spTgt spid="13"/>
                                        </p:tgtEl>
                                      </p:cBhvr>
                                    </p:animEffect>
                                    <p:anim calcmode="lin" valueType="num">
                                      <p:cBhvr>
                                        <p:cTn id="35" dur="1000" fill="hold"/>
                                        <p:tgtEl>
                                          <p:spTgt spid="13"/>
                                        </p:tgtEl>
                                        <p:attrNameLst>
                                          <p:attrName>ppt_x</p:attrName>
                                        </p:attrNameLst>
                                      </p:cBhvr>
                                      <p:tavLst>
                                        <p:tav tm="0">
                                          <p:val>
                                            <p:strVal val="#ppt_x"/>
                                          </p:val>
                                        </p:tav>
                                        <p:tav tm="100000">
                                          <p:val>
                                            <p:strVal val="#ppt_x"/>
                                          </p:val>
                                        </p:tav>
                                      </p:tavLst>
                                    </p:anim>
                                    <p:anim calcmode="lin" valueType="num">
                                      <p:cBhvr>
                                        <p:cTn id="36"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6"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animEffect transition="in" filter="wipe(down)">
                                      <p:cBhvr>
                                        <p:cTn id="41" dur="580">
                                          <p:stCondLst>
                                            <p:cond delay="0"/>
                                          </p:stCondLst>
                                        </p:cTn>
                                        <p:tgtEl>
                                          <p:spTgt spid="17"/>
                                        </p:tgtEl>
                                      </p:cBhvr>
                                    </p:animEffect>
                                    <p:anim calcmode="lin" valueType="num">
                                      <p:cBhvr>
                                        <p:cTn id="42" dur="1822" tmFilter="0,0; 0.14,0.36; 0.43,0.73; 0.71,0.91; 1.0,1.0">
                                          <p:stCondLst>
                                            <p:cond delay="0"/>
                                          </p:stCondLst>
                                        </p:cTn>
                                        <p:tgtEl>
                                          <p:spTgt spid="17"/>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17"/>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17"/>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17"/>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17"/>
                                        </p:tgtEl>
                                        <p:attrNameLst>
                                          <p:attrName>ppt_y</p:attrName>
                                        </p:attrNameLst>
                                      </p:cBhvr>
                                      <p:tavLst>
                                        <p:tav tm="0" fmla="#ppt_y-sin(pi*$)/81">
                                          <p:val>
                                            <p:fltVal val="0"/>
                                          </p:val>
                                        </p:tav>
                                        <p:tav tm="100000">
                                          <p:val>
                                            <p:fltVal val="1"/>
                                          </p:val>
                                        </p:tav>
                                      </p:tavLst>
                                    </p:anim>
                                    <p:animScale>
                                      <p:cBhvr>
                                        <p:cTn id="47" dur="26">
                                          <p:stCondLst>
                                            <p:cond delay="650"/>
                                          </p:stCondLst>
                                        </p:cTn>
                                        <p:tgtEl>
                                          <p:spTgt spid="17"/>
                                        </p:tgtEl>
                                      </p:cBhvr>
                                      <p:to x="100000" y="60000"/>
                                    </p:animScale>
                                    <p:animScale>
                                      <p:cBhvr>
                                        <p:cTn id="48" dur="166" decel="50000">
                                          <p:stCondLst>
                                            <p:cond delay="676"/>
                                          </p:stCondLst>
                                        </p:cTn>
                                        <p:tgtEl>
                                          <p:spTgt spid="17"/>
                                        </p:tgtEl>
                                      </p:cBhvr>
                                      <p:to x="100000" y="100000"/>
                                    </p:animScale>
                                    <p:animScale>
                                      <p:cBhvr>
                                        <p:cTn id="49" dur="26">
                                          <p:stCondLst>
                                            <p:cond delay="1312"/>
                                          </p:stCondLst>
                                        </p:cTn>
                                        <p:tgtEl>
                                          <p:spTgt spid="17"/>
                                        </p:tgtEl>
                                      </p:cBhvr>
                                      <p:to x="100000" y="80000"/>
                                    </p:animScale>
                                    <p:animScale>
                                      <p:cBhvr>
                                        <p:cTn id="50" dur="166" decel="50000">
                                          <p:stCondLst>
                                            <p:cond delay="1338"/>
                                          </p:stCondLst>
                                        </p:cTn>
                                        <p:tgtEl>
                                          <p:spTgt spid="17"/>
                                        </p:tgtEl>
                                      </p:cBhvr>
                                      <p:to x="100000" y="100000"/>
                                    </p:animScale>
                                    <p:animScale>
                                      <p:cBhvr>
                                        <p:cTn id="51" dur="26">
                                          <p:stCondLst>
                                            <p:cond delay="1642"/>
                                          </p:stCondLst>
                                        </p:cTn>
                                        <p:tgtEl>
                                          <p:spTgt spid="17"/>
                                        </p:tgtEl>
                                      </p:cBhvr>
                                      <p:to x="100000" y="90000"/>
                                    </p:animScale>
                                    <p:animScale>
                                      <p:cBhvr>
                                        <p:cTn id="52" dur="166" decel="50000">
                                          <p:stCondLst>
                                            <p:cond delay="1668"/>
                                          </p:stCondLst>
                                        </p:cTn>
                                        <p:tgtEl>
                                          <p:spTgt spid="17"/>
                                        </p:tgtEl>
                                      </p:cBhvr>
                                      <p:to x="100000" y="100000"/>
                                    </p:animScale>
                                    <p:animScale>
                                      <p:cBhvr>
                                        <p:cTn id="53" dur="26">
                                          <p:stCondLst>
                                            <p:cond delay="1808"/>
                                          </p:stCondLst>
                                        </p:cTn>
                                        <p:tgtEl>
                                          <p:spTgt spid="17"/>
                                        </p:tgtEl>
                                      </p:cBhvr>
                                      <p:to x="100000" y="95000"/>
                                    </p:animScale>
                                    <p:animScale>
                                      <p:cBhvr>
                                        <p:cTn id="54" dur="166" decel="50000">
                                          <p:stCondLst>
                                            <p:cond delay="1834"/>
                                          </p:stCondLst>
                                        </p:cTn>
                                        <p:tgtEl>
                                          <p:spTgt spid="17"/>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1" grpId="0"/>
      <p:bldP spid="15" grpId="0"/>
      <p:bldP spid="17" grpId="0"/>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E13F842-6108-4A45-9123-D321C7161E83}"/>
              </a:ext>
            </a:extLst>
          </p:cNvPr>
          <p:cNvSpPr txBox="1">
            <a:spLocks noChangeArrowheads="1"/>
          </p:cNvSpPr>
          <p:nvPr/>
        </p:nvSpPr>
        <p:spPr bwMode="auto">
          <a:xfrm>
            <a:off x="832735" y="11649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八、</a:t>
            </a:r>
          </a:p>
        </p:txBody>
      </p:sp>
      <p:sp>
        <p:nvSpPr>
          <p:cNvPr id="3" name="矩形 2">
            <a:extLst>
              <a:ext uri="{FF2B5EF4-FFF2-40B4-BE49-F238E27FC236}">
                <a16:creationId xmlns:a16="http://schemas.microsoft.com/office/drawing/2014/main" id="{E5A02066-956D-4BA6-984A-35CFCDACC662}"/>
              </a:ext>
            </a:extLst>
          </p:cNvPr>
          <p:cNvSpPr/>
          <p:nvPr/>
        </p:nvSpPr>
        <p:spPr>
          <a:xfrm>
            <a:off x="3037375" y="1521620"/>
            <a:ext cx="3244429" cy="2123658"/>
          </a:xfrm>
          <a:prstGeom prst="rect">
            <a:avLst/>
          </a:prstGeom>
        </p:spPr>
        <p:txBody>
          <a:bodyPr wrap="square">
            <a:spAutoFit/>
          </a:bodyPr>
          <a:lstStyle/>
          <a:p>
            <a:pPr algn="ctr"/>
            <a:r>
              <a:rPr lang="zh-CN" altLang="en-US" sz="6000" dirty="0">
                <a:solidFill>
                  <a:schemeClr val="bg1"/>
                </a:solidFill>
                <a:latin typeface="Times New Roman" panose="02020603050405020304" pitchFamily="18" charset="0"/>
                <a:ea typeface="黑体" panose="02010609060101010101" pitchFamily="49" charset="-122"/>
              </a:rPr>
              <a:t>液压泵</a:t>
            </a:r>
            <a:endParaRPr lang="en-US" altLang="zh-CN" sz="6000" dirty="0">
              <a:solidFill>
                <a:schemeClr val="bg1"/>
              </a:solidFill>
              <a:latin typeface="Times New Roman" panose="02020603050405020304" pitchFamily="18" charset="0"/>
              <a:ea typeface="黑体" panose="02010609060101010101" pitchFamily="49" charset="-122"/>
            </a:endParaRPr>
          </a:p>
          <a:p>
            <a:pPr algn="ctr"/>
            <a:r>
              <a:rPr lang="zh-CN" altLang="en-US" sz="6000" dirty="0">
                <a:solidFill>
                  <a:schemeClr val="bg1"/>
                </a:solidFill>
                <a:latin typeface="Times New Roman" panose="02020603050405020304" pitchFamily="18" charset="0"/>
                <a:ea typeface="黑体" panose="02010609060101010101" pitchFamily="49" charset="-122"/>
              </a:rPr>
              <a:t>的</a:t>
            </a:r>
            <a:r>
              <a:rPr lang="zh-CN" altLang="en-US" sz="7200" dirty="0">
                <a:solidFill>
                  <a:srgbClr val="CAA51A"/>
                </a:solidFill>
                <a:latin typeface="Times New Roman" panose="02020603050405020304" pitchFamily="18" charset="0"/>
                <a:ea typeface="黑体" panose="02010609060101010101" pitchFamily="49" charset="-122"/>
              </a:rPr>
              <a:t>噪声</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460184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3"/>
                                        </p:tgtEl>
                                      </p:cBhvr>
                                    </p:animEffect>
                                    <p:animScale>
                                      <p:cBhvr>
                                        <p:cTn id="10"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172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第八节     液压泵的噪声</a:t>
            </a:r>
          </a:p>
        </p:txBody>
      </p:sp>
      <p:sp>
        <p:nvSpPr>
          <p:cNvPr id="5" name="矩形 4">
            <a:extLst>
              <a:ext uri="{FF2B5EF4-FFF2-40B4-BE49-F238E27FC236}">
                <a16:creationId xmlns:a16="http://schemas.microsoft.com/office/drawing/2014/main" id="{B859FE4C-3963-4338-B865-8DBC73AEAAEA}"/>
              </a:ext>
            </a:extLst>
          </p:cNvPr>
          <p:cNvSpPr/>
          <p:nvPr/>
        </p:nvSpPr>
        <p:spPr>
          <a:xfrm>
            <a:off x="360540" y="1388927"/>
            <a:ext cx="8206576" cy="3046988"/>
          </a:xfrm>
          <a:prstGeom prst="rect">
            <a:avLst/>
          </a:prstGeom>
        </p:spPr>
        <p:txBody>
          <a:bodyPr wrap="square">
            <a:spAutoFit/>
          </a:bodyPr>
          <a:lstStyle/>
          <a:p>
            <a:pPr indent="266700" algn="ctr">
              <a:lnSpc>
                <a:spcPct val="200000"/>
              </a:lnSpc>
              <a:spcAft>
                <a:spcPts val="0"/>
              </a:spcAft>
            </a:pPr>
            <a:r>
              <a:rPr lang="zh-CN" altLang="zh-CN" sz="2400" dirty="0">
                <a:solidFill>
                  <a:srgbClr val="000000"/>
                </a:solidFill>
                <a:latin typeface="NEU-BZ-S92"/>
                <a:ea typeface="方正书宋_GBK"/>
                <a:cs typeface="Times New Roman" panose="02020603050405020304" pitchFamily="18" charset="0"/>
              </a:rPr>
              <a:t>液压泵的噪声在液压系统的噪声中占有很大的比重</a:t>
            </a:r>
            <a:r>
              <a:rPr lang="en-US" altLang="zh-CN" sz="2400" dirty="0">
                <a:solidFill>
                  <a:srgbClr val="000000"/>
                </a:solidFill>
                <a:latin typeface="方正书宋_GBK"/>
                <a:ea typeface="方正书宋_GBK"/>
                <a:cs typeface="Times New Roman" panose="02020603050405020304" pitchFamily="18" charset="0"/>
              </a:rPr>
              <a:t>,</a:t>
            </a:r>
          </a:p>
          <a:p>
            <a:pPr indent="266700" algn="ctr">
              <a:lnSpc>
                <a:spcPct val="200000"/>
              </a:lnSpc>
              <a:spcAft>
                <a:spcPts val="0"/>
              </a:spcAft>
            </a:pPr>
            <a:r>
              <a:rPr lang="zh-CN" altLang="zh-CN" sz="2400" b="1" dirty="0">
                <a:solidFill>
                  <a:srgbClr val="FF0000"/>
                </a:solidFill>
                <a:latin typeface="NEU-BZ-S92"/>
                <a:ea typeface="方正书宋_GBK"/>
                <a:cs typeface="Times New Roman" panose="02020603050405020304" pitchFamily="18" charset="0"/>
              </a:rPr>
              <a:t>减小液压泵的噪声</a:t>
            </a:r>
            <a:r>
              <a:rPr lang="zh-CN" altLang="zh-CN" sz="2400" dirty="0">
                <a:solidFill>
                  <a:srgbClr val="000000"/>
                </a:solidFill>
                <a:latin typeface="NEU-BZ-S92"/>
                <a:ea typeface="方正书宋_GBK"/>
                <a:cs typeface="Times New Roman" panose="02020603050405020304" pitchFamily="18" charset="0"/>
              </a:rPr>
              <a:t>是液压系统降噪处理中的重要组成部分。</a:t>
            </a:r>
            <a:endParaRPr lang="en-US" altLang="zh-CN" sz="2400" dirty="0">
              <a:solidFill>
                <a:srgbClr val="000000"/>
              </a:solidFill>
              <a:latin typeface="NEU-BZ-S92"/>
              <a:ea typeface="方正书宋_GBK"/>
              <a:cs typeface="Times New Roman" panose="02020603050405020304" pitchFamily="18" charset="0"/>
            </a:endParaRPr>
          </a:p>
          <a:p>
            <a:pPr indent="266700" algn="ctr">
              <a:lnSpc>
                <a:spcPct val="200000"/>
              </a:lnSpc>
              <a:spcAft>
                <a:spcPts val="0"/>
              </a:spcAft>
            </a:pPr>
            <a:r>
              <a:rPr lang="zh-CN" altLang="zh-CN" sz="2400" dirty="0">
                <a:solidFill>
                  <a:srgbClr val="000000"/>
                </a:solidFill>
                <a:latin typeface="NEU-BZ-S92"/>
                <a:ea typeface="方正书宋_GBK"/>
                <a:cs typeface="Times New Roman" panose="02020603050405020304" pitchFamily="18" charset="0"/>
              </a:rPr>
              <a:t>因此</a:t>
            </a:r>
            <a:r>
              <a:rPr lang="en-US" altLang="zh-CN" sz="2400" dirty="0">
                <a:solidFill>
                  <a:srgbClr val="000000"/>
                </a:solidFill>
                <a:latin typeface="方正书宋_GBK"/>
                <a:ea typeface="方正书宋_GBK"/>
                <a:cs typeface="Times New Roman" panose="02020603050405020304" pitchFamily="18" charset="0"/>
              </a:rPr>
              <a:t>,</a:t>
            </a:r>
            <a:r>
              <a:rPr lang="zh-CN" altLang="zh-CN" sz="2400" dirty="0">
                <a:solidFill>
                  <a:srgbClr val="000000"/>
                </a:solidFill>
                <a:latin typeface="NEU-BZ-S92"/>
                <a:ea typeface="方正书宋_GBK"/>
                <a:cs typeface="Times New Roman" panose="02020603050405020304" pitchFamily="18" charset="0"/>
              </a:rPr>
              <a:t>应</a:t>
            </a:r>
            <a:r>
              <a:rPr lang="zh-CN" altLang="zh-CN" sz="2400" b="1" dirty="0">
                <a:solidFill>
                  <a:srgbClr val="FF0000"/>
                </a:solidFill>
                <a:latin typeface="NEU-BZ-S92"/>
                <a:ea typeface="方正书宋_GBK"/>
                <a:cs typeface="Times New Roman" panose="02020603050405020304" pitchFamily="18" charset="0"/>
              </a:rPr>
              <a:t>了解液压泵产生噪声的原因</a:t>
            </a:r>
            <a:r>
              <a:rPr lang="en-US" altLang="zh-CN" sz="2400" dirty="0">
                <a:solidFill>
                  <a:srgbClr val="000000"/>
                </a:solidFill>
                <a:latin typeface="方正书宋_GBK"/>
                <a:ea typeface="方正书宋_GBK"/>
                <a:cs typeface="Times New Roman" panose="02020603050405020304" pitchFamily="18" charset="0"/>
              </a:rPr>
              <a:t>,</a:t>
            </a:r>
          </a:p>
          <a:p>
            <a:pPr indent="266700" algn="ctr">
              <a:lnSpc>
                <a:spcPct val="200000"/>
              </a:lnSpc>
              <a:spcAft>
                <a:spcPts val="0"/>
              </a:spcAft>
            </a:pPr>
            <a:r>
              <a:rPr lang="zh-CN" altLang="zh-CN" sz="2400" dirty="0">
                <a:solidFill>
                  <a:srgbClr val="000000"/>
                </a:solidFill>
                <a:latin typeface="NEU-BZ-S92"/>
                <a:ea typeface="方正书宋_GBK"/>
                <a:cs typeface="Times New Roman" panose="02020603050405020304" pitchFamily="18" charset="0"/>
              </a:rPr>
              <a:t>以便采取相应的措施来降低泵的噪声。</a:t>
            </a:r>
            <a:endParaRPr lang="zh-CN" altLang="zh-CN" sz="2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4266137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32"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circle(out)">
                                      <p:cBhvr>
                                        <p:cTn id="7"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一、作用和分类</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519603"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a:extLst>
              <a:ext uri="{FF2B5EF4-FFF2-40B4-BE49-F238E27FC236}">
                <a16:creationId xmlns:a16="http://schemas.microsoft.com/office/drawing/2014/main" id="{070609DF-EF61-416C-8849-CDCD71A667F0}"/>
              </a:ext>
            </a:extLst>
          </p:cNvPr>
          <p:cNvSpPr/>
          <p:nvPr/>
        </p:nvSpPr>
        <p:spPr>
          <a:xfrm>
            <a:off x="657015" y="1739743"/>
            <a:ext cx="7499883" cy="2769989"/>
          </a:xfrm>
          <a:prstGeom prst="rect">
            <a:avLst/>
          </a:prstGeom>
        </p:spPr>
        <p:txBody>
          <a:bodyPr wrap="square">
            <a:spAutoFit/>
          </a:bodyPr>
          <a:lstStyle/>
          <a:p>
            <a:pPr indent="360000"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液压马达是产生连续旋转运动的执行元件。从原理上说</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向容积式泵中输入压力油</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使其轴转动</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就成为液压马达。大部分容积式泵都可作液压马达使用</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但在结构细节上有一些不同。</a:t>
            </a:r>
            <a:endParaRPr lang="en-US" altLang="zh-CN" sz="1400" dirty="0">
              <a:solidFill>
                <a:srgbClr val="000000"/>
              </a:solidFill>
              <a:latin typeface="NEU-BZ-S92"/>
              <a:ea typeface="黑体" panose="02010609060101010101" pitchFamily="49" charset="-122"/>
              <a:cs typeface="Times New Roman" panose="02020603050405020304" pitchFamily="18" charset="0"/>
            </a:endParaRPr>
          </a:p>
          <a:p>
            <a:pPr indent="360000" algn="just">
              <a:lnSpc>
                <a:spcPct val="150000"/>
              </a:lnSpc>
              <a:spcAft>
                <a:spcPts val="0"/>
              </a:spcAft>
            </a:pPr>
            <a:endParaRPr lang="zh-CN" altLang="zh-CN" sz="1400" dirty="0">
              <a:solidFill>
                <a:srgbClr val="000000"/>
              </a:solidFill>
              <a:latin typeface="NEU-BZ-S92"/>
              <a:ea typeface="方正书宋_GBK"/>
              <a:cs typeface="Times New Roman" panose="02020603050405020304" pitchFamily="18" charset="0"/>
            </a:endParaRPr>
          </a:p>
          <a:p>
            <a:pPr indent="360000"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摆动液压马达是一种产生往复回转运动</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摆动</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的执行元件</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往复摆动的角度因结构而异。摆动液压马达在结构上与连续旋转的液压马达有较大的区别。</a:t>
            </a:r>
            <a:endParaRPr lang="en-US" altLang="zh-CN" sz="1400" dirty="0">
              <a:solidFill>
                <a:srgbClr val="000000"/>
              </a:solidFill>
              <a:latin typeface="NEU-BZ-S92"/>
              <a:ea typeface="黑体" panose="02010609060101010101" pitchFamily="49" charset="-122"/>
              <a:cs typeface="Times New Roman" panose="02020603050405020304" pitchFamily="18" charset="0"/>
            </a:endParaRPr>
          </a:p>
          <a:p>
            <a:pPr indent="360000" algn="just">
              <a:lnSpc>
                <a:spcPct val="150000"/>
              </a:lnSpc>
              <a:spcAft>
                <a:spcPts val="0"/>
              </a:spcAft>
            </a:pPr>
            <a:endParaRPr lang="zh-CN" altLang="zh-CN" sz="1400" dirty="0">
              <a:solidFill>
                <a:srgbClr val="000000"/>
              </a:solidFill>
              <a:latin typeface="NEU-BZ-S92"/>
              <a:ea typeface="方正书宋_GBK"/>
              <a:cs typeface="Times New Roman" panose="02020603050405020304" pitchFamily="18" charset="0"/>
            </a:endParaRPr>
          </a:p>
          <a:p>
            <a:pPr indent="360000" algn="just">
              <a:lnSpc>
                <a:spcPct val="150000"/>
              </a:lnSpc>
              <a:spcAft>
                <a:spcPts val="0"/>
              </a:spcAft>
            </a:pPr>
            <a:r>
              <a:rPr lang="zh-CN" altLang="zh-CN" sz="1400" dirty="0">
                <a:solidFill>
                  <a:srgbClr val="000000"/>
                </a:solidFill>
                <a:latin typeface="NEU-BZ-S92"/>
                <a:ea typeface="黑体" panose="02010609060101010101" pitchFamily="49" charset="-122"/>
                <a:cs typeface="Times New Roman" panose="02020603050405020304" pitchFamily="18" charset="0"/>
              </a:rPr>
              <a:t>液压泵</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液压马达</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按其</a:t>
            </a:r>
            <a:r>
              <a:rPr lang="zh-CN" altLang="zh-CN" sz="1400" b="1" dirty="0">
                <a:solidFill>
                  <a:srgbClr val="FF0000"/>
                </a:solidFill>
                <a:latin typeface="NEU-BZ-S92"/>
                <a:ea typeface="黑体" panose="02010609060101010101" pitchFamily="49" charset="-122"/>
                <a:cs typeface="Times New Roman" panose="02020603050405020304" pitchFamily="18" charset="0"/>
              </a:rPr>
              <a:t>在单位时间内所能输出</a:t>
            </a:r>
            <a:r>
              <a:rPr lang="en-US" altLang="zh-CN" sz="1400" b="1" dirty="0">
                <a:solidFill>
                  <a:srgbClr val="FF0000"/>
                </a:solidFill>
                <a:latin typeface="NEU-BZ-S92"/>
                <a:ea typeface="黑体" panose="02010609060101010101" pitchFamily="49" charset="-122"/>
                <a:cs typeface="Times New Roman" panose="02020603050405020304" pitchFamily="18" charset="0"/>
              </a:rPr>
              <a:t>(</a:t>
            </a:r>
            <a:r>
              <a:rPr lang="zh-CN" altLang="zh-CN" sz="1400" b="1" dirty="0">
                <a:solidFill>
                  <a:srgbClr val="FF0000"/>
                </a:solidFill>
                <a:latin typeface="NEU-BZ-S92"/>
                <a:ea typeface="黑体" panose="02010609060101010101" pitchFamily="49" charset="-122"/>
                <a:cs typeface="Times New Roman" panose="02020603050405020304" pitchFamily="18" charset="0"/>
              </a:rPr>
              <a:t>所需输入</a:t>
            </a:r>
            <a:r>
              <a:rPr lang="en-US" altLang="zh-CN" sz="1400" b="1" dirty="0">
                <a:solidFill>
                  <a:srgbClr val="FF0000"/>
                </a:solidFill>
                <a:latin typeface="NEU-BZ-S92"/>
                <a:ea typeface="黑体" panose="02010609060101010101" pitchFamily="49" charset="-122"/>
                <a:cs typeface="Times New Roman" panose="02020603050405020304" pitchFamily="18" charset="0"/>
              </a:rPr>
              <a:t>)</a:t>
            </a:r>
            <a:r>
              <a:rPr lang="zh-CN" altLang="zh-CN" sz="1400" b="1" dirty="0">
                <a:solidFill>
                  <a:srgbClr val="FF0000"/>
                </a:solidFill>
                <a:latin typeface="NEU-BZ-S92"/>
                <a:ea typeface="黑体" panose="02010609060101010101" pitchFamily="49" charset="-122"/>
                <a:cs typeface="Times New Roman" panose="02020603050405020304" pitchFamily="18" charset="0"/>
              </a:rPr>
              <a:t>油液体积可否调节</a:t>
            </a:r>
            <a:r>
              <a:rPr lang="zh-CN" altLang="zh-CN" sz="1400" dirty="0">
                <a:solidFill>
                  <a:srgbClr val="000000"/>
                </a:solidFill>
                <a:latin typeface="NEU-BZ-S92"/>
                <a:ea typeface="黑体" panose="02010609060101010101" pitchFamily="49" charset="-122"/>
                <a:cs typeface="Times New Roman" panose="02020603050405020304" pitchFamily="18" charset="0"/>
              </a:rPr>
              <a:t>而分为</a:t>
            </a:r>
            <a:r>
              <a:rPr lang="zh-CN" altLang="zh-CN" sz="1600" b="1" dirty="0">
                <a:solidFill>
                  <a:srgbClr val="000000"/>
                </a:solidFill>
                <a:latin typeface="NEU-BZ-S92"/>
                <a:ea typeface="黑体" panose="02010609060101010101" pitchFamily="49" charset="-122"/>
                <a:cs typeface="Times New Roman" panose="02020603050405020304" pitchFamily="18" charset="0"/>
              </a:rPr>
              <a:t>定量泵</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定量马达</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和</a:t>
            </a:r>
            <a:r>
              <a:rPr lang="zh-CN" altLang="zh-CN" sz="1600" b="1" dirty="0">
                <a:solidFill>
                  <a:srgbClr val="000000"/>
                </a:solidFill>
                <a:latin typeface="NEU-BZ-S92"/>
                <a:ea typeface="黑体" panose="02010609060101010101" pitchFamily="49" charset="-122"/>
                <a:cs typeface="Times New Roman" panose="02020603050405020304" pitchFamily="18" charset="0"/>
              </a:rPr>
              <a:t>变量泵</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变量马达</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两类</a:t>
            </a:r>
            <a:r>
              <a:rPr lang="en-US"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400" dirty="0">
                <a:solidFill>
                  <a:srgbClr val="000000"/>
                </a:solidFill>
                <a:latin typeface="NEU-BZ-S92"/>
                <a:ea typeface="黑体" panose="02010609060101010101" pitchFamily="49" charset="-122"/>
                <a:cs typeface="Times New Roman" panose="02020603050405020304" pitchFamily="18" charset="0"/>
              </a:rPr>
              <a:t>按</a:t>
            </a:r>
            <a:r>
              <a:rPr lang="zh-CN" altLang="zh-CN" sz="1400" b="1" dirty="0">
                <a:solidFill>
                  <a:srgbClr val="FF0000"/>
                </a:solidFill>
                <a:latin typeface="NEU-BZ-S92"/>
                <a:ea typeface="黑体" panose="02010609060101010101" pitchFamily="49" charset="-122"/>
                <a:cs typeface="Times New Roman" panose="02020603050405020304" pitchFamily="18" charset="0"/>
              </a:rPr>
              <a:t>结构形式</a:t>
            </a:r>
            <a:r>
              <a:rPr lang="zh-CN" altLang="zh-CN" sz="1400" dirty="0">
                <a:solidFill>
                  <a:srgbClr val="000000"/>
                </a:solidFill>
                <a:latin typeface="NEU-BZ-S92"/>
                <a:ea typeface="黑体" panose="02010609060101010101" pitchFamily="49" charset="-122"/>
                <a:cs typeface="Times New Roman" panose="02020603050405020304" pitchFamily="18" charset="0"/>
              </a:rPr>
              <a:t>可以分为</a:t>
            </a:r>
            <a:r>
              <a:rPr lang="zh-CN" altLang="zh-CN" sz="1600" b="1" dirty="0">
                <a:solidFill>
                  <a:srgbClr val="000000"/>
                </a:solidFill>
                <a:latin typeface="NEU-BZ-S92"/>
                <a:ea typeface="黑体" panose="02010609060101010101" pitchFamily="49" charset="-122"/>
                <a:cs typeface="Times New Roman" panose="02020603050405020304" pitchFamily="18" charset="0"/>
              </a:rPr>
              <a:t>齿轮式</a:t>
            </a:r>
            <a:r>
              <a:rPr lang="zh-CN" altLang="zh-CN" sz="1400" dirty="0">
                <a:solidFill>
                  <a:srgbClr val="000000"/>
                </a:solidFill>
                <a:latin typeface="NEU-BZ-S92"/>
                <a:ea typeface="黑体" panose="02010609060101010101" pitchFamily="49" charset="-122"/>
                <a:cs typeface="Times New Roman" panose="02020603050405020304" pitchFamily="18" charset="0"/>
              </a:rPr>
              <a:t>、</a:t>
            </a:r>
            <a:r>
              <a:rPr lang="zh-CN" altLang="zh-CN" sz="1600" b="1" dirty="0">
                <a:solidFill>
                  <a:srgbClr val="000000"/>
                </a:solidFill>
                <a:latin typeface="NEU-BZ-S92"/>
                <a:ea typeface="黑体" panose="02010609060101010101" pitchFamily="49" charset="-122"/>
                <a:cs typeface="Times New Roman" panose="02020603050405020304" pitchFamily="18" charset="0"/>
              </a:rPr>
              <a:t>叶片式</a:t>
            </a:r>
            <a:r>
              <a:rPr lang="zh-CN" altLang="zh-CN" sz="1400" dirty="0">
                <a:solidFill>
                  <a:srgbClr val="000000"/>
                </a:solidFill>
                <a:latin typeface="NEU-BZ-S92"/>
                <a:ea typeface="黑体" panose="02010609060101010101" pitchFamily="49" charset="-122"/>
                <a:cs typeface="Times New Roman" panose="02020603050405020304" pitchFamily="18" charset="0"/>
              </a:rPr>
              <a:t>和</a:t>
            </a:r>
            <a:r>
              <a:rPr lang="zh-CN" altLang="zh-CN" sz="1600" b="1" dirty="0">
                <a:solidFill>
                  <a:srgbClr val="000000"/>
                </a:solidFill>
                <a:latin typeface="NEU-BZ-S92"/>
                <a:ea typeface="黑体" panose="02010609060101010101" pitchFamily="49" charset="-122"/>
                <a:cs typeface="Times New Roman" panose="02020603050405020304" pitchFamily="18" charset="0"/>
              </a:rPr>
              <a:t>柱塞式</a:t>
            </a:r>
            <a:r>
              <a:rPr lang="zh-CN" altLang="zh-CN" sz="1400" dirty="0">
                <a:solidFill>
                  <a:srgbClr val="000000"/>
                </a:solidFill>
                <a:latin typeface="NEU-BZ-S92"/>
                <a:ea typeface="黑体" panose="02010609060101010101" pitchFamily="49" charset="-122"/>
                <a:cs typeface="Times New Roman" panose="02020603050405020304" pitchFamily="18" charset="0"/>
              </a:rPr>
              <a:t>三大类。</a:t>
            </a:r>
            <a:endParaRPr lang="zh-CN" altLang="zh-CN" sz="14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407855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up)">
                                      <p:cBhvr>
                                        <p:cTn id="7"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172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第八节     液压泵的噪声</a:t>
            </a:r>
          </a:p>
        </p:txBody>
      </p:sp>
      <p:sp>
        <p:nvSpPr>
          <p:cNvPr id="6" name="文本框 19">
            <a:extLst>
              <a:ext uri="{FF2B5EF4-FFF2-40B4-BE49-F238E27FC236}">
                <a16:creationId xmlns:a16="http://schemas.microsoft.com/office/drawing/2014/main" id="{87AB4A07-362D-4C21-A8A1-C29A3497BAF0}"/>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一、产生噪声的原因</a:t>
            </a:r>
          </a:p>
        </p:txBody>
      </p:sp>
      <p:sp>
        <p:nvSpPr>
          <p:cNvPr id="7" name="直角三角形 6">
            <a:extLst>
              <a:ext uri="{FF2B5EF4-FFF2-40B4-BE49-F238E27FC236}">
                <a16:creationId xmlns:a16="http://schemas.microsoft.com/office/drawing/2014/main" id="{F481945B-BEFB-48BD-93A5-590E945EFFC8}"/>
              </a:ext>
            </a:extLst>
          </p:cNvPr>
          <p:cNvSpPr/>
          <p:nvPr/>
        </p:nvSpPr>
        <p:spPr>
          <a:xfrm rot="18962245" flipV="1">
            <a:off x="2382427"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直角三角形 7">
            <a:extLst>
              <a:ext uri="{FF2B5EF4-FFF2-40B4-BE49-F238E27FC236}">
                <a16:creationId xmlns:a16="http://schemas.microsoft.com/office/drawing/2014/main" id="{49162D38-5491-4000-9476-CEAD8E9172F9}"/>
              </a:ext>
            </a:extLst>
          </p:cNvPr>
          <p:cNvSpPr/>
          <p:nvPr/>
        </p:nvSpPr>
        <p:spPr>
          <a:xfrm rot="18962245" flipV="1">
            <a:off x="2532674" y="93008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A6ABEAE5-22C7-494E-9EC8-7F4F083763E4}"/>
              </a:ext>
            </a:extLst>
          </p:cNvPr>
          <p:cNvSpPr/>
          <p:nvPr/>
        </p:nvSpPr>
        <p:spPr>
          <a:xfrm rot="2637755" flipH="1" flipV="1">
            <a:off x="5859506"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CC39188D-DFBF-4238-A8E0-1E6AB0FFE095}"/>
              </a:ext>
            </a:extLst>
          </p:cNvPr>
          <p:cNvSpPr/>
          <p:nvPr/>
        </p:nvSpPr>
        <p:spPr>
          <a:xfrm rot="2637755" flipH="1" flipV="1">
            <a:off x="6009753" y="93007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3" name="圆角矩形 5">
            <a:extLst>
              <a:ext uri="{FF2B5EF4-FFF2-40B4-BE49-F238E27FC236}">
                <a16:creationId xmlns:a16="http://schemas.microsoft.com/office/drawing/2014/main" id="{059261D7-40F6-4260-8D06-D43B97E63889}"/>
              </a:ext>
            </a:extLst>
          </p:cNvPr>
          <p:cNvSpPr/>
          <p:nvPr/>
        </p:nvSpPr>
        <p:spPr>
          <a:xfrm>
            <a:off x="860425" y="1575717"/>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19" name="圆角矩形 5">
            <a:extLst>
              <a:ext uri="{FF2B5EF4-FFF2-40B4-BE49-F238E27FC236}">
                <a16:creationId xmlns:a16="http://schemas.microsoft.com/office/drawing/2014/main" id="{5D09FB4A-CF30-4595-BE6D-D1C44DC2748B}"/>
              </a:ext>
            </a:extLst>
          </p:cNvPr>
          <p:cNvSpPr/>
          <p:nvPr/>
        </p:nvSpPr>
        <p:spPr>
          <a:xfrm>
            <a:off x="860423" y="2806429"/>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0" name="圆角矩形 5">
            <a:extLst>
              <a:ext uri="{FF2B5EF4-FFF2-40B4-BE49-F238E27FC236}">
                <a16:creationId xmlns:a16="http://schemas.microsoft.com/office/drawing/2014/main" id="{8F3B3B32-5439-4328-9A0D-C0FEC2A4C126}"/>
              </a:ext>
            </a:extLst>
          </p:cNvPr>
          <p:cNvSpPr/>
          <p:nvPr/>
        </p:nvSpPr>
        <p:spPr>
          <a:xfrm>
            <a:off x="860424" y="4037141"/>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1" name="圆角矩形 5">
            <a:extLst>
              <a:ext uri="{FF2B5EF4-FFF2-40B4-BE49-F238E27FC236}">
                <a16:creationId xmlns:a16="http://schemas.microsoft.com/office/drawing/2014/main" id="{8A6B20C6-F788-41E9-8A34-0E94835EE652}"/>
              </a:ext>
            </a:extLst>
          </p:cNvPr>
          <p:cNvSpPr/>
          <p:nvPr/>
        </p:nvSpPr>
        <p:spPr>
          <a:xfrm>
            <a:off x="5306836" y="1543105"/>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2" name="圆角矩形 5">
            <a:extLst>
              <a:ext uri="{FF2B5EF4-FFF2-40B4-BE49-F238E27FC236}">
                <a16:creationId xmlns:a16="http://schemas.microsoft.com/office/drawing/2014/main" id="{E994F691-C2BD-4D29-B5B8-D66DCE054C91}"/>
              </a:ext>
            </a:extLst>
          </p:cNvPr>
          <p:cNvSpPr/>
          <p:nvPr/>
        </p:nvSpPr>
        <p:spPr>
          <a:xfrm>
            <a:off x="5306835" y="2811552"/>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23" name="圆角矩形 5">
            <a:extLst>
              <a:ext uri="{FF2B5EF4-FFF2-40B4-BE49-F238E27FC236}">
                <a16:creationId xmlns:a16="http://schemas.microsoft.com/office/drawing/2014/main" id="{1902AF53-6C18-4177-9765-42B20032CC6F}"/>
              </a:ext>
            </a:extLst>
          </p:cNvPr>
          <p:cNvSpPr/>
          <p:nvPr/>
        </p:nvSpPr>
        <p:spPr>
          <a:xfrm>
            <a:off x="5306835" y="4035610"/>
            <a:ext cx="3312907" cy="956973"/>
          </a:xfrm>
          <a:prstGeom prst="roundRect">
            <a:avLst/>
          </a:prstGeom>
          <a:solidFill>
            <a:srgbClr val="184972">
              <a:alpha val="80000"/>
            </a:srgbClr>
          </a:solidFill>
          <a:ln w="9525" cap="flat" cmpd="sng" algn="ctr">
            <a:noFill/>
            <a:prstDash val="solid"/>
            <a:round/>
            <a:headEnd type="none" w="med" len="med"/>
            <a:tailEnd type="none" w="med" len="med"/>
          </a:ln>
          <a:effectLst>
            <a:outerShdw blurRad="50800" dist="38100" dir="5400000" algn="t" rotWithShape="0">
              <a:prstClr val="black">
                <a:alpha val="40000"/>
              </a:prstClr>
            </a:outerShdw>
          </a:effectLst>
        </p:spPr>
        <p:txBody>
          <a:bodyPr vert="horz" wrap="square" lIns="91440" tIns="45720" rIns="91440" bIns="45720" numCol="1"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es-ES" altLang="en-US" sz="20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grpSp>
        <p:nvGrpSpPr>
          <p:cNvPr id="24" name="组合 5">
            <a:extLst>
              <a:ext uri="{FF2B5EF4-FFF2-40B4-BE49-F238E27FC236}">
                <a16:creationId xmlns:a16="http://schemas.microsoft.com/office/drawing/2014/main" id="{6F9B6FBF-A932-42EE-BB38-45D05D5D4900}"/>
              </a:ext>
            </a:extLst>
          </p:cNvPr>
          <p:cNvGrpSpPr>
            <a:grpSpLocks/>
          </p:cNvGrpSpPr>
          <p:nvPr/>
        </p:nvGrpSpPr>
        <p:grpSpPr bwMode="auto">
          <a:xfrm rot="16200000">
            <a:off x="4566437" y="1850054"/>
            <a:ext cx="347294" cy="347229"/>
            <a:chOff x="5398306" y="552049"/>
            <a:chExt cx="835710" cy="731456"/>
          </a:xfrm>
        </p:grpSpPr>
        <p:sp>
          <p:nvSpPr>
            <p:cNvPr id="25" name="等腰三角形 24">
              <a:extLst>
                <a:ext uri="{FF2B5EF4-FFF2-40B4-BE49-F238E27FC236}">
                  <a16:creationId xmlns:a16="http://schemas.microsoft.com/office/drawing/2014/main" id="{B1D1954F-09DA-424B-AC39-C5F31FCC9F2C}"/>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等腰三角形 25">
              <a:extLst>
                <a:ext uri="{FF2B5EF4-FFF2-40B4-BE49-F238E27FC236}">
                  <a16:creationId xmlns:a16="http://schemas.microsoft.com/office/drawing/2014/main" id="{457872DB-C158-4AAE-8A41-36A810F1DDD4}"/>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27" name="组合 5">
            <a:extLst>
              <a:ext uri="{FF2B5EF4-FFF2-40B4-BE49-F238E27FC236}">
                <a16:creationId xmlns:a16="http://schemas.microsoft.com/office/drawing/2014/main" id="{1A043836-057F-4784-8EFD-48197DA6119C}"/>
              </a:ext>
            </a:extLst>
          </p:cNvPr>
          <p:cNvGrpSpPr>
            <a:grpSpLocks/>
          </p:cNvGrpSpPr>
          <p:nvPr/>
        </p:nvGrpSpPr>
        <p:grpSpPr bwMode="auto">
          <a:xfrm>
            <a:off x="231942" y="3103171"/>
            <a:ext cx="402575" cy="363487"/>
            <a:chOff x="5398306" y="552049"/>
            <a:chExt cx="835710" cy="731456"/>
          </a:xfrm>
        </p:grpSpPr>
        <p:sp>
          <p:nvSpPr>
            <p:cNvPr id="28" name="等腰三角形 27">
              <a:extLst>
                <a:ext uri="{FF2B5EF4-FFF2-40B4-BE49-F238E27FC236}">
                  <a16:creationId xmlns:a16="http://schemas.microsoft.com/office/drawing/2014/main" id="{3475F718-524A-434B-9598-B9324E449C2E}"/>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9" name="等腰三角形 28">
              <a:extLst>
                <a:ext uri="{FF2B5EF4-FFF2-40B4-BE49-F238E27FC236}">
                  <a16:creationId xmlns:a16="http://schemas.microsoft.com/office/drawing/2014/main" id="{031C0B45-C35F-4C1B-8300-99BB290358E9}"/>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0" name="组合 8">
            <a:extLst>
              <a:ext uri="{FF2B5EF4-FFF2-40B4-BE49-F238E27FC236}">
                <a16:creationId xmlns:a16="http://schemas.microsoft.com/office/drawing/2014/main" id="{36E4C5CD-26CC-4D95-B5B2-8A693957387B}"/>
              </a:ext>
            </a:extLst>
          </p:cNvPr>
          <p:cNvGrpSpPr>
            <a:grpSpLocks/>
          </p:cNvGrpSpPr>
          <p:nvPr/>
        </p:nvGrpSpPr>
        <p:grpSpPr bwMode="auto">
          <a:xfrm>
            <a:off x="153964" y="1806845"/>
            <a:ext cx="552496" cy="390471"/>
            <a:chOff x="5975131" y="413090"/>
            <a:chExt cx="1303171" cy="777765"/>
          </a:xfrm>
        </p:grpSpPr>
        <p:sp>
          <p:nvSpPr>
            <p:cNvPr id="31" name="等腰三角形 30">
              <a:extLst>
                <a:ext uri="{FF2B5EF4-FFF2-40B4-BE49-F238E27FC236}">
                  <a16:creationId xmlns:a16="http://schemas.microsoft.com/office/drawing/2014/main" id="{89E420B0-8E9B-43A3-B9C3-8CA5775B6DBA}"/>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2" name="等腰三角形 31">
              <a:extLst>
                <a:ext uri="{FF2B5EF4-FFF2-40B4-BE49-F238E27FC236}">
                  <a16:creationId xmlns:a16="http://schemas.microsoft.com/office/drawing/2014/main" id="{705E1AE2-7551-4A09-ADFF-6053F869DCBB}"/>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3" name="等腰三角形 32">
              <a:extLst>
                <a:ext uri="{FF2B5EF4-FFF2-40B4-BE49-F238E27FC236}">
                  <a16:creationId xmlns:a16="http://schemas.microsoft.com/office/drawing/2014/main" id="{A2075CE8-0D54-447E-A6DF-6463A2D4DA8E}"/>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4" name="组合 9">
            <a:extLst>
              <a:ext uri="{FF2B5EF4-FFF2-40B4-BE49-F238E27FC236}">
                <a16:creationId xmlns:a16="http://schemas.microsoft.com/office/drawing/2014/main" id="{B1B945C4-C089-4FD7-995C-505C4B1DF1C1}"/>
              </a:ext>
            </a:extLst>
          </p:cNvPr>
          <p:cNvGrpSpPr>
            <a:grpSpLocks/>
          </p:cNvGrpSpPr>
          <p:nvPr/>
        </p:nvGrpSpPr>
        <p:grpSpPr bwMode="auto">
          <a:xfrm>
            <a:off x="188036" y="4372512"/>
            <a:ext cx="535340" cy="321698"/>
            <a:chOff x="5798020" y="3988475"/>
            <a:chExt cx="1659130" cy="776059"/>
          </a:xfrm>
        </p:grpSpPr>
        <p:sp>
          <p:nvSpPr>
            <p:cNvPr id="35" name="等腰三角形 34">
              <a:extLst>
                <a:ext uri="{FF2B5EF4-FFF2-40B4-BE49-F238E27FC236}">
                  <a16:creationId xmlns:a16="http://schemas.microsoft.com/office/drawing/2014/main" id="{A5176FA0-C648-4DE3-821A-5A78770FD988}"/>
                </a:ext>
              </a:extLst>
            </p:cNvPr>
            <p:cNvSpPr/>
            <p:nvPr/>
          </p:nvSpPr>
          <p:spPr>
            <a:xfrm>
              <a:off x="5798020" y="3988475"/>
              <a:ext cx="812669" cy="749006"/>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6" name="等腰三角形 35">
              <a:extLst>
                <a:ext uri="{FF2B5EF4-FFF2-40B4-BE49-F238E27FC236}">
                  <a16:creationId xmlns:a16="http://schemas.microsoft.com/office/drawing/2014/main" id="{5F30A47F-C65C-4BF6-9A84-83EF7BB8D826}"/>
                </a:ext>
              </a:extLst>
            </p:cNvPr>
            <p:cNvSpPr/>
            <p:nvPr/>
          </p:nvSpPr>
          <p:spPr>
            <a:xfrm>
              <a:off x="6644480" y="3988475"/>
              <a:ext cx="812670" cy="74900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等腰三角形 36">
              <a:extLst>
                <a:ext uri="{FF2B5EF4-FFF2-40B4-BE49-F238E27FC236}">
                  <a16:creationId xmlns:a16="http://schemas.microsoft.com/office/drawing/2014/main" id="{18120D12-90D2-4C92-A805-A2DB89C03781}"/>
                </a:ext>
              </a:extLst>
            </p:cNvPr>
            <p:cNvSpPr/>
            <p:nvPr/>
          </p:nvSpPr>
          <p:spPr>
            <a:xfrm flipV="1">
              <a:off x="6221249" y="4015527"/>
              <a:ext cx="812670" cy="749007"/>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38" name="组合 8">
            <a:extLst>
              <a:ext uri="{FF2B5EF4-FFF2-40B4-BE49-F238E27FC236}">
                <a16:creationId xmlns:a16="http://schemas.microsoft.com/office/drawing/2014/main" id="{E4F3C288-0704-4159-90DC-B3319911C2E0}"/>
              </a:ext>
            </a:extLst>
          </p:cNvPr>
          <p:cNvGrpSpPr>
            <a:grpSpLocks/>
          </p:cNvGrpSpPr>
          <p:nvPr/>
        </p:nvGrpSpPr>
        <p:grpSpPr bwMode="auto">
          <a:xfrm flipH="1">
            <a:off x="4432359" y="3052730"/>
            <a:ext cx="610656" cy="392137"/>
            <a:chOff x="5975131" y="413090"/>
            <a:chExt cx="1303171" cy="777765"/>
          </a:xfrm>
        </p:grpSpPr>
        <p:sp>
          <p:nvSpPr>
            <p:cNvPr id="39" name="等腰三角形 38">
              <a:extLst>
                <a:ext uri="{FF2B5EF4-FFF2-40B4-BE49-F238E27FC236}">
                  <a16:creationId xmlns:a16="http://schemas.microsoft.com/office/drawing/2014/main" id="{E02C67B1-AA02-4026-8E76-4B3BC808E979}"/>
                </a:ext>
              </a:extLst>
            </p:cNvPr>
            <p:cNvSpPr/>
            <p:nvPr/>
          </p:nvSpPr>
          <p:spPr>
            <a:xfrm>
              <a:off x="5975131" y="533380"/>
              <a:ext cx="711719" cy="657475"/>
            </a:xfrm>
            <a:prstGeom prst="triangle">
              <a:avLst/>
            </a:prstGeom>
            <a:solidFill>
              <a:srgbClr val="F49F14">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0" name="等腰三角形 39">
              <a:extLst>
                <a:ext uri="{FF2B5EF4-FFF2-40B4-BE49-F238E27FC236}">
                  <a16:creationId xmlns:a16="http://schemas.microsoft.com/office/drawing/2014/main" id="{87F7109C-AFA4-4769-8CEF-F796F510370A}"/>
                </a:ext>
              </a:extLst>
            </p:cNvPr>
            <p:cNvSpPr/>
            <p:nvPr/>
          </p:nvSpPr>
          <p:spPr>
            <a:xfrm>
              <a:off x="6265091" y="413090"/>
              <a:ext cx="843519" cy="777765"/>
            </a:xfrm>
            <a:prstGeom prst="triangle">
              <a:avLst/>
            </a:prstGeom>
            <a:solidFill>
              <a:srgbClr val="184972">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等腰三角形 40">
              <a:extLst>
                <a:ext uri="{FF2B5EF4-FFF2-40B4-BE49-F238E27FC236}">
                  <a16:creationId xmlns:a16="http://schemas.microsoft.com/office/drawing/2014/main" id="{1E3E3EAC-583F-4215-A52D-176D4E9C0A39}"/>
                </a:ext>
              </a:extLst>
            </p:cNvPr>
            <p:cNvSpPr/>
            <p:nvPr/>
          </p:nvSpPr>
          <p:spPr>
            <a:xfrm>
              <a:off x="6752750" y="661909"/>
              <a:ext cx="525552" cy="528946"/>
            </a:xfrm>
            <a:prstGeom prst="triangle">
              <a:avLst/>
            </a:prstGeom>
            <a:solidFill>
              <a:srgbClr val="E8646B">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grpSp>
        <p:nvGrpSpPr>
          <p:cNvPr id="42" name="组合 5">
            <a:extLst>
              <a:ext uri="{FF2B5EF4-FFF2-40B4-BE49-F238E27FC236}">
                <a16:creationId xmlns:a16="http://schemas.microsoft.com/office/drawing/2014/main" id="{4F91D3D5-D7C0-4ABA-8C09-A99105A6053B}"/>
              </a:ext>
            </a:extLst>
          </p:cNvPr>
          <p:cNvGrpSpPr>
            <a:grpSpLocks/>
          </p:cNvGrpSpPr>
          <p:nvPr/>
        </p:nvGrpSpPr>
        <p:grpSpPr bwMode="auto">
          <a:xfrm>
            <a:off x="4547886" y="4319799"/>
            <a:ext cx="395853" cy="388593"/>
            <a:chOff x="5398306" y="552049"/>
            <a:chExt cx="835710" cy="731456"/>
          </a:xfrm>
        </p:grpSpPr>
        <p:sp>
          <p:nvSpPr>
            <p:cNvPr id="43" name="等腰三角形 42">
              <a:extLst>
                <a:ext uri="{FF2B5EF4-FFF2-40B4-BE49-F238E27FC236}">
                  <a16:creationId xmlns:a16="http://schemas.microsoft.com/office/drawing/2014/main" id="{E1AC2521-9729-43AD-81A7-8B4DE9991AB1}"/>
                </a:ext>
              </a:extLst>
            </p:cNvPr>
            <p:cNvSpPr/>
            <p:nvPr/>
          </p:nvSpPr>
          <p:spPr>
            <a:xfrm>
              <a:off x="5398306" y="570889"/>
              <a:ext cx="825721" cy="712616"/>
            </a:xfrm>
            <a:prstGeom prst="triangle">
              <a:avLst>
                <a:gd name="adj" fmla="val 0"/>
              </a:avLst>
            </a:prstGeom>
            <a:solidFill>
              <a:srgbClr val="184972">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4" name="等腰三角形 43">
              <a:extLst>
                <a:ext uri="{FF2B5EF4-FFF2-40B4-BE49-F238E27FC236}">
                  <a16:creationId xmlns:a16="http://schemas.microsoft.com/office/drawing/2014/main" id="{E3BA71FB-5463-4B21-BBF2-BCA83FBC2E04}"/>
                </a:ext>
              </a:extLst>
            </p:cNvPr>
            <p:cNvSpPr/>
            <p:nvPr/>
          </p:nvSpPr>
          <p:spPr>
            <a:xfrm flipH="1" flipV="1">
              <a:off x="5408295" y="552049"/>
              <a:ext cx="825721" cy="712615"/>
            </a:xfrm>
            <a:prstGeom prst="triangle">
              <a:avLst>
                <a:gd name="adj" fmla="val 0"/>
              </a:avLst>
            </a:prstGeom>
            <a:solidFill>
              <a:srgbClr val="FFC000">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5" name="矩形 4">
            <a:extLst>
              <a:ext uri="{FF2B5EF4-FFF2-40B4-BE49-F238E27FC236}">
                <a16:creationId xmlns:a16="http://schemas.microsoft.com/office/drawing/2014/main" id="{B8A5D5D8-F76F-4B6B-8527-0A0CA924040F}"/>
              </a:ext>
            </a:extLst>
          </p:cNvPr>
          <p:cNvSpPr/>
          <p:nvPr/>
        </p:nvSpPr>
        <p:spPr>
          <a:xfrm>
            <a:off x="1099598" y="1745691"/>
            <a:ext cx="2569934" cy="573170"/>
          </a:xfrm>
          <a:prstGeom prst="rect">
            <a:avLst/>
          </a:prstGeom>
        </p:spPr>
        <p:txBody>
          <a:bodyPr wrap="none">
            <a:spAutoFit/>
          </a:bodyPr>
          <a:lstStyle/>
          <a:p>
            <a:pPr indent="266700" algn="ctr">
              <a:lnSpc>
                <a:spcPct val="150000"/>
              </a:lnSpc>
              <a:spcAft>
                <a:spcPts val="0"/>
              </a:spcAft>
            </a:pPr>
            <a:r>
              <a:rPr lang="zh-CN" altLang="zh-CN" sz="1100" dirty="0">
                <a:solidFill>
                  <a:schemeClr val="bg1"/>
                </a:solidFill>
                <a:latin typeface="NEU-BZ-S92"/>
                <a:ea typeface="方正书宋_GBK"/>
                <a:cs typeface="Times New Roman" panose="02020603050405020304" pitchFamily="18" charset="0"/>
              </a:rPr>
              <a:t>泵的流量脉动引起压力脉动</a:t>
            </a:r>
            <a:r>
              <a:rPr lang="en-US" altLang="zh-CN" sz="1100" dirty="0">
                <a:solidFill>
                  <a:schemeClr val="bg1"/>
                </a:solidFill>
                <a:latin typeface="方正书宋_GBK"/>
                <a:ea typeface="方正书宋_GBK"/>
                <a:cs typeface="Times New Roman" panose="02020603050405020304" pitchFamily="18" charset="0"/>
              </a:rPr>
              <a:t>,</a:t>
            </a:r>
          </a:p>
          <a:p>
            <a:pPr indent="266700" algn="ctr">
              <a:lnSpc>
                <a:spcPct val="150000"/>
              </a:lnSpc>
              <a:spcAft>
                <a:spcPts val="0"/>
              </a:spcAft>
            </a:pPr>
            <a:r>
              <a:rPr lang="zh-CN" altLang="zh-CN" sz="1100" dirty="0">
                <a:solidFill>
                  <a:schemeClr val="bg1"/>
                </a:solidFill>
                <a:latin typeface="NEU-BZ-S92"/>
                <a:ea typeface="方正书宋_GBK"/>
                <a:cs typeface="Times New Roman" panose="02020603050405020304" pitchFamily="18" charset="0"/>
              </a:rPr>
              <a:t>这是造成泵振动和噪声的动力源。</a:t>
            </a:r>
          </a:p>
        </p:txBody>
      </p:sp>
      <p:sp>
        <p:nvSpPr>
          <p:cNvPr id="46" name="矩形 45">
            <a:extLst>
              <a:ext uri="{FF2B5EF4-FFF2-40B4-BE49-F238E27FC236}">
                <a16:creationId xmlns:a16="http://schemas.microsoft.com/office/drawing/2014/main" id="{01DEC387-6D23-471D-B5A3-9CCEBA72D657}"/>
              </a:ext>
            </a:extLst>
          </p:cNvPr>
          <p:cNvSpPr/>
          <p:nvPr/>
        </p:nvSpPr>
        <p:spPr>
          <a:xfrm>
            <a:off x="253995" y="2795215"/>
            <a:ext cx="4572000" cy="964367"/>
          </a:xfrm>
          <a:prstGeom prst="rect">
            <a:avLst/>
          </a:prstGeom>
        </p:spPr>
        <p:txBody>
          <a:bodyPr>
            <a:spAutoFit/>
          </a:bodyPr>
          <a:lstStyle/>
          <a:p>
            <a:pPr algn="ctr">
              <a:lnSpc>
                <a:spcPts val="1700"/>
              </a:lnSpc>
            </a:pPr>
            <a:r>
              <a:rPr lang="zh-CN" altLang="zh-CN" sz="1100" dirty="0">
                <a:solidFill>
                  <a:schemeClr val="bg1"/>
                </a:solidFill>
                <a:latin typeface="NEU-BZ-S92"/>
                <a:ea typeface="方正书宋_GBK"/>
                <a:cs typeface="Times New Roman" panose="02020603050405020304" pitchFamily="18" charset="0"/>
              </a:rPr>
              <a:t>液压泵在其工作过程中</a:t>
            </a:r>
            <a:r>
              <a:rPr lang="en-US" altLang="zh-CN" sz="1100" dirty="0">
                <a:solidFill>
                  <a:schemeClr val="bg1"/>
                </a:solidFill>
                <a:latin typeface="方正书宋_GBK"/>
                <a:cs typeface="Times New Roman" panose="02020603050405020304" pitchFamily="18" charset="0"/>
              </a:rPr>
              <a:t>,</a:t>
            </a:r>
          </a:p>
          <a:p>
            <a:pPr algn="ctr">
              <a:lnSpc>
                <a:spcPts val="1700"/>
              </a:lnSpc>
            </a:pPr>
            <a:r>
              <a:rPr lang="zh-CN" altLang="zh-CN" sz="1100" dirty="0">
                <a:solidFill>
                  <a:schemeClr val="bg1"/>
                </a:solidFill>
                <a:latin typeface="NEU-BZ-S92"/>
                <a:ea typeface="方正书宋_GBK"/>
                <a:cs typeface="Times New Roman" panose="02020603050405020304" pitchFamily="18" charset="0"/>
              </a:rPr>
              <a:t>当吸油容积突然和压油腔接通</a:t>
            </a:r>
            <a:r>
              <a:rPr lang="en-US" altLang="zh-CN" sz="1100" dirty="0">
                <a:solidFill>
                  <a:schemeClr val="bg1"/>
                </a:solidFill>
                <a:latin typeface="方正书宋_GBK"/>
                <a:cs typeface="Times New Roman" panose="02020603050405020304" pitchFamily="18" charset="0"/>
              </a:rPr>
              <a:t>,</a:t>
            </a:r>
          </a:p>
          <a:p>
            <a:pPr algn="ctr">
              <a:lnSpc>
                <a:spcPts val="1700"/>
              </a:lnSpc>
            </a:pPr>
            <a:r>
              <a:rPr lang="zh-CN" altLang="zh-CN" sz="1100" dirty="0">
                <a:solidFill>
                  <a:schemeClr val="bg1"/>
                </a:solidFill>
                <a:latin typeface="NEU-BZ-S92"/>
                <a:ea typeface="方正书宋_GBK"/>
                <a:cs typeface="Times New Roman" panose="02020603050405020304" pitchFamily="18" charset="0"/>
              </a:rPr>
              <a:t>或压油容积突然和吸油腔接通时</a:t>
            </a:r>
            <a:r>
              <a:rPr lang="en-US" altLang="zh-CN" sz="1100" dirty="0">
                <a:solidFill>
                  <a:schemeClr val="bg1"/>
                </a:solidFill>
                <a:latin typeface="方正书宋_GBK"/>
                <a:cs typeface="Times New Roman" panose="02020603050405020304" pitchFamily="18" charset="0"/>
              </a:rPr>
              <a:t>,</a:t>
            </a:r>
          </a:p>
          <a:p>
            <a:pPr algn="ctr">
              <a:lnSpc>
                <a:spcPts val="1700"/>
              </a:lnSpc>
            </a:pPr>
            <a:r>
              <a:rPr lang="zh-CN" altLang="zh-CN" sz="1100" dirty="0">
                <a:solidFill>
                  <a:schemeClr val="bg1"/>
                </a:solidFill>
                <a:latin typeface="NEU-BZ-S92"/>
                <a:ea typeface="方正书宋_GBK"/>
                <a:cs typeface="Times New Roman" panose="02020603050405020304" pitchFamily="18" charset="0"/>
              </a:rPr>
              <a:t>会产生流量和压力的突变而产生噪声。</a:t>
            </a:r>
            <a:endParaRPr lang="zh-CN" altLang="en-US" sz="2000" dirty="0">
              <a:solidFill>
                <a:schemeClr val="bg1"/>
              </a:solidFill>
            </a:endParaRPr>
          </a:p>
        </p:txBody>
      </p:sp>
      <p:sp>
        <p:nvSpPr>
          <p:cNvPr id="48" name="矩形 47">
            <a:extLst>
              <a:ext uri="{FF2B5EF4-FFF2-40B4-BE49-F238E27FC236}">
                <a16:creationId xmlns:a16="http://schemas.microsoft.com/office/drawing/2014/main" id="{8208685D-3050-432E-BB70-41DF8D3D8C1A}"/>
              </a:ext>
            </a:extLst>
          </p:cNvPr>
          <p:cNvSpPr/>
          <p:nvPr/>
        </p:nvSpPr>
        <p:spPr>
          <a:xfrm>
            <a:off x="2013084" y="4405997"/>
            <a:ext cx="954107" cy="276999"/>
          </a:xfrm>
          <a:prstGeom prst="rect">
            <a:avLst/>
          </a:prstGeom>
        </p:spPr>
        <p:txBody>
          <a:bodyPr wrap="none">
            <a:spAutoFit/>
          </a:bodyPr>
          <a:lstStyle/>
          <a:p>
            <a:r>
              <a:rPr lang="zh-CN" altLang="zh-CN" sz="1200" dirty="0">
                <a:solidFill>
                  <a:schemeClr val="bg1"/>
                </a:solidFill>
                <a:latin typeface="NEU-BZ-S92"/>
                <a:ea typeface="方正书宋_GBK"/>
                <a:cs typeface="Times New Roman" panose="02020603050405020304" pitchFamily="18" charset="0"/>
              </a:rPr>
              <a:t>气穴现象。</a:t>
            </a:r>
            <a:endParaRPr lang="zh-CN" altLang="en-US" sz="2400" dirty="0">
              <a:solidFill>
                <a:schemeClr val="bg1"/>
              </a:solidFill>
            </a:endParaRPr>
          </a:p>
        </p:txBody>
      </p:sp>
      <p:sp>
        <p:nvSpPr>
          <p:cNvPr id="50" name="矩形 49">
            <a:extLst>
              <a:ext uri="{FF2B5EF4-FFF2-40B4-BE49-F238E27FC236}">
                <a16:creationId xmlns:a16="http://schemas.microsoft.com/office/drawing/2014/main" id="{6B3C014E-C304-4AB9-A4EF-FAA33C7D83B5}"/>
              </a:ext>
            </a:extLst>
          </p:cNvPr>
          <p:cNvSpPr/>
          <p:nvPr/>
        </p:nvSpPr>
        <p:spPr>
          <a:xfrm>
            <a:off x="4720548" y="1713539"/>
            <a:ext cx="4572000" cy="577081"/>
          </a:xfrm>
          <a:prstGeom prst="rect">
            <a:avLst/>
          </a:prstGeom>
        </p:spPr>
        <p:txBody>
          <a:bodyPr>
            <a:spAutoFit/>
          </a:bodyPr>
          <a:lstStyle/>
          <a:p>
            <a:pPr algn="ctr">
              <a:lnSpc>
                <a:spcPct val="150000"/>
              </a:lnSpc>
            </a:pPr>
            <a:r>
              <a:rPr lang="zh-CN" altLang="zh-CN" sz="1100" dirty="0">
                <a:solidFill>
                  <a:schemeClr val="bg1"/>
                </a:solidFill>
                <a:latin typeface="NEU-BZ-S92"/>
                <a:ea typeface="方正书宋_GBK"/>
                <a:cs typeface="Times New Roman" panose="02020603050405020304" pitchFamily="18" charset="0"/>
              </a:rPr>
              <a:t>泵内流道具有突然扩大或收缩、急拐弯、</a:t>
            </a:r>
            <a:endParaRPr lang="en-US" altLang="zh-CN" sz="1100" dirty="0">
              <a:solidFill>
                <a:schemeClr val="bg1"/>
              </a:solidFill>
              <a:latin typeface="NEU-BZ-S92"/>
              <a:ea typeface="方正书宋_GBK"/>
              <a:cs typeface="Times New Roman" panose="02020603050405020304" pitchFamily="18" charset="0"/>
            </a:endParaRPr>
          </a:p>
          <a:p>
            <a:pPr algn="ctr">
              <a:lnSpc>
                <a:spcPct val="150000"/>
              </a:lnSpc>
            </a:pPr>
            <a:r>
              <a:rPr lang="zh-CN" altLang="zh-CN" sz="1100" dirty="0">
                <a:solidFill>
                  <a:schemeClr val="bg1"/>
                </a:solidFill>
                <a:latin typeface="NEU-BZ-S92"/>
                <a:ea typeface="方正书宋_GBK"/>
                <a:cs typeface="Times New Roman" panose="02020603050405020304" pitchFamily="18" charset="0"/>
              </a:rPr>
              <a:t>通道面积过小等而导致油液湍流、旋涡而产生噪声。</a:t>
            </a:r>
            <a:endParaRPr lang="zh-CN" altLang="en-US" sz="2000" dirty="0">
              <a:solidFill>
                <a:schemeClr val="bg1"/>
              </a:solidFill>
            </a:endParaRPr>
          </a:p>
        </p:txBody>
      </p:sp>
      <p:sp>
        <p:nvSpPr>
          <p:cNvPr id="52" name="矩形 51">
            <a:extLst>
              <a:ext uri="{FF2B5EF4-FFF2-40B4-BE49-F238E27FC236}">
                <a16:creationId xmlns:a16="http://schemas.microsoft.com/office/drawing/2014/main" id="{6DF663AE-E277-4C41-9131-84BAC9459E85}"/>
              </a:ext>
            </a:extLst>
          </p:cNvPr>
          <p:cNvSpPr/>
          <p:nvPr/>
        </p:nvSpPr>
        <p:spPr>
          <a:xfrm>
            <a:off x="6067829" y="2944678"/>
            <a:ext cx="1877437" cy="646331"/>
          </a:xfrm>
          <a:prstGeom prst="rect">
            <a:avLst/>
          </a:prstGeom>
        </p:spPr>
        <p:txBody>
          <a:bodyPr wrap="none">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泵转动部分不平衡、</a:t>
            </a:r>
            <a:endParaRPr lang="en-US" altLang="zh-CN" sz="1200" dirty="0">
              <a:solidFill>
                <a:schemeClr val="bg1"/>
              </a:solidFill>
              <a:latin typeface="NEU-BZ-S92"/>
              <a:ea typeface="方正书宋_GBK"/>
              <a:cs typeface="Times New Roman" panose="02020603050405020304" pitchFamily="18" charset="0"/>
            </a:endParaRPr>
          </a:p>
          <a:p>
            <a:pPr algn="ctr">
              <a:lnSpc>
                <a:spcPct val="150000"/>
              </a:lnSpc>
            </a:pPr>
            <a:r>
              <a:rPr lang="zh-CN" altLang="zh-CN" sz="1200" dirty="0">
                <a:solidFill>
                  <a:schemeClr val="bg1"/>
                </a:solidFill>
                <a:latin typeface="NEU-BZ-S92"/>
                <a:ea typeface="方正书宋_GBK"/>
                <a:cs typeface="Times New Roman" panose="02020603050405020304" pitchFamily="18" charset="0"/>
              </a:rPr>
              <a:t>轴承振动等引起的噪声。</a:t>
            </a:r>
            <a:endParaRPr lang="zh-CN" altLang="en-US" sz="2400" dirty="0">
              <a:solidFill>
                <a:schemeClr val="bg1"/>
              </a:solidFill>
            </a:endParaRPr>
          </a:p>
        </p:txBody>
      </p:sp>
      <p:sp>
        <p:nvSpPr>
          <p:cNvPr id="54" name="矩形 53">
            <a:extLst>
              <a:ext uri="{FF2B5EF4-FFF2-40B4-BE49-F238E27FC236}">
                <a16:creationId xmlns:a16="http://schemas.microsoft.com/office/drawing/2014/main" id="{43BCA208-4576-4238-9EAD-E7875915D734}"/>
              </a:ext>
            </a:extLst>
          </p:cNvPr>
          <p:cNvSpPr/>
          <p:nvPr/>
        </p:nvSpPr>
        <p:spPr>
          <a:xfrm>
            <a:off x="5859460" y="4184854"/>
            <a:ext cx="2207656" cy="646331"/>
          </a:xfrm>
          <a:prstGeom prst="rect">
            <a:avLst/>
          </a:prstGeom>
        </p:spPr>
        <p:txBody>
          <a:bodyPr wrap="none">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管道、支架等机械连接</a:t>
            </a:r>
            <a:endParaRPr lang="en-US" altLang="zh-CN" sz="1200" dirty="0">
              <a:solidFill>
                <a:schemeClr val="bg1"/>
              </a:solidFill>
              <a:latin typeface="NEU-BZ-S92"/>
              <a:ea typeface="方正书宋_GBK"/>
              <a:cs typeface="Times New Roman" panose="02020603050405020304" pitchFamily="18" charset="0"/>
            </a:endParaRPr>
          </a:p>
          <a:p>
            <a:pPr algn="ctr">
              <a:lnSpc>
                <a:spcPct val="150000"/>
              </a:lnSpc>
            </a:pPr>
            <a:r>
              <a:rPr lang="en-US" altLang="zh-CN" sz="1200" dirty="0">
                <a:solidFill>
                  <a:schemeClr val="bg1"/>
                </a:solidFill>
                <a:latin typeface="NEU-BZ-S92"/>
                <a:ea typeface="方正书宋_GBK"/>
                <a:cs typeface="Times New Roman" panose="02020603050405020304" pitchFamily="18" charset="0"/>
              </a:rPr>
              <a:t>     </a:t>
            </a:r>
            <a:r>
              <a:rPr lang="zh-CN" altLang="zh-CN" sz="1200" dirty="0">
                <a:solidFill>
                  <a:schemeClr val="bg1"/>
                </a:solidFill>
                <a:latin typeface="NEU-BZ-S92"/>
                <a:ea typeface="方正书宋_GBK"/>
                <a:cs typeface="Times New Roman" panose="02020603050405020304" pitchFamily="18" charset="0"/>
              </a:rPr>
              <a:t>部分因谐振而产生的噪声。</a:t>
            </a:r>
            <a:endParaRPr lang="zh-CN" altLang="en-US" sz="2400" dirty="0">
              <a:solidFill>
                <a:schemeClr val="bg1"/>
              </a:solidFill>
            </a:endParaRPr>
          </a:p>
        </p:txBody>
      </p:sp>
    </p:spTree>
    <p:extLst>
      <p:ext uri="{BB962C8B-B14F-4D97-AF65-F5344CB8AC3E}">
        <p14:creationId xmlns:p14="http://schemas.microsoft.com/office/powerpoint/2010/main" val="3458060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6"/>
                                        </p:tgtEl>
                                        <p:attrNameLst>
                                          <p:attrName>style.visibility</p:attrName>
                                        </p:attrNameLst>
                                      </p:cBhvr>
                                      <p:to>
                                        <p:strVal val="visible"/>
                                      </p:to>
                                    </p:set>
                                    <p:animEffect transition="in" filter="fade">
                                      <p:cBhvr>
                                        <p:cTn id="12" dur="500"/>
                                        <p:tgtEl>
                                          <p:spTgt spid="4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
                                        </p:tgtEl>
                                        <p:attrNameLst>
                                          <p:attrName>style.visibility</p:attrName>
                                        </p:attrNameLst>
                                      </p:cBhvr>
                                      <p:to>
                                        <p:strVal val="visible"/>
                                      </p:to>
                                    </p:set>
                                    <p:animEffect transition="in" filter="fade">
                                      <p:cBhvr>
                                        <p:cTn id="17" dur="500"/>
                                        <p:tgtEl>
                                          <p:spTgt spid="4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2"/>
                                        </p:tgtEl>
                                        <p:attrNameLst>
                                          <p:attrName>style.visibility</p:attrName>
                                        </p:attrNameLst>
                                      </p:cBhvr>
                                      <p:to>
                                        <p:strVal val="visible"/>
                                      </p:to>
                                    </p:set>
                                    <p:animEffect transition="in" filter="fade">
                                      <p:cBhvr>
                                        <p:cTn id="27" dur="500"/>
                                        <p:tgtEl>
                                          <p:spTgt spid="5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54"/>
                                        </p:tgtEl>
                                        <p:attrNameLst>
                                          <p:attrName>style.visibility</p:attrName>
                                        </p:attrNameLst>
                                      </p:cBhvr>
                                      <p:to>
                                        <p:strVal val="visible"/>
                                      </p:to>
                                    </p:set>
                                    <p:animEffect transition="in" filter="fade">
                                      <p:cBhvr>
                                        <p:cTn id="32"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6" grpId="0"/>
      <p:bldP spid="48" grpId="0"/>
      <p:bldP spid="50" grpId="0"/>
      <p:bldP spid="52" grpId="0"/>
      <p:bldP spid="54"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172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第八节     液压泵的噪声</a:t>
            </a:r>
          </a:p>
        </p:txBody>
      </p:sp>
      <p:sp>
        <p:nvSpPr>
          <p:cNvPr id="6" name="文本框 19">
            <a:extLst>
              <a:ext uri="{FF2B5EF4-FFF2-40B4-BE49-F238E27FC236}">
                <a16:creationId xmlns:a16="http://schemas.microsoft.com/office/drawing/2014/main" id="{87AB4A07-362D-4C21-A8A1-C29A3497BAF0}"/>
              </a:ext>
            </a:extLst>
          </p:cNvPr>
          <p:cNvSpPr txBox="1">
            <a:spLocks noChangeArrowheads="1"/>
          </p:cNvSpPr>
          <p:nvPr/>
        </p:nvSpPr>
        <p:spPr bwMode="auto">
          <a:xfrm>
            <a:off x="-355762" y="99071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二、降低噪声的措施</a:t>
            </a:r>
          </a:p>
        </p:txBody>
      </p:sp>
      <p:sp>
        <p:nvSpPr>
          <p:cNvPr id="7" name="直角三角形 6">
            <a:extLst>
              <a:ext uri="{FF2B5EF4-FFF2-40B4-BE49-F238E27FC236}">
                <a16:creationId xmlns:a16="http://schemas.microsoft.com/office/drawing/2014/main" id="{F481945B-BEFB-48BD-93A5-590E945EFFC8}"/>
              </a:ext>
            </a:extLst>
          </p:cNvPr>
          <p:cNvSpPr/>
          <p:nvPr/>
        </p:nvSpPr>
        <p:spPr>
          <a:xfrm rot="18962245" flipV="1">
            <a:off x="540470" y="10550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直角三角形 7">
            <a:extLst>
              <a:ext uri="{FF2B5EF4-FFF2-40B4-BE49-F238E27FC236}">
                <a16:creationId xmlns:a16="http://schemas.microsoft.com/office/drawing/2014/main" id="{49162D38-5491-4000-9476-CEAD8E9172F9}"/>
              </a:ext>
            </a:extLst>
          </p:cNvPr>
          <p:cNvSpPr/>
          <p:nvPr/>
        </p:nvSpPr>
        <p:spPr>
          <a:xfrm rot="18962245" flipV="1">
            <a:off x="690717" y="1055070"/>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9" name="直角三角形 8">
            <a:extLst>
              <a:ext uri="{FF2B5EF4-FFF2-40B4-BE49-F238E27FC236}">
                <a16:creationId xmlns:a16="http://schemas.microsoft.com/office/drawing/2014/main" id="{A6ABEAE5-22C7-494E-9EC8-7F4F083763E4}"/>
              </a:ext>
            </a:extLst>
          </p:cNvPr>
          <p:cNvSpPr/>
          <p:nvPr/>
        </p:nvSpPr>
        <p:spPr>
          <a:xfrm rot="2637755" flipH="1" flipV="1">
            <a:off x="4017549" y="105506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CC39188D-DFBF-4238-A8E0-1E6AB0FFE095}"/>
              </a:ext>
            </a:extLst>
          </p:cNvPr>
          <p:cNvSpPr/>
          <p:nvPr/>
        </p:nvSpPr>
        <p:spPr>
          <a:xfrm rot="2637755" flipH="1" flipV="1">
            <a:off x="4167796" y="1055069"/>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5" name="矩形 4">
            <a:extLst>
              <a:ext uri="{FF2B5EF4-FFF2-40B4-BE49-F238E27FC236}">
                <a16:creationId xmlns:a16="http://schemas.microsoft.com/office/drawing/2014/main" id="{D7FA1F9A-2060-4FE1-9E57-E4DBEA705D10}"/>
              </a:ext>
            </a:extLst>
          </p:cNvPr>
          <p:cNvSpPr/>
          <p:nvPr/>
        </p:nvSpPr>
        <p:spPr>
          <a:xfrm>
            <a:off x="1296154" y="2129028"/>
            <a:ext cx="2646878" cy="646331"/>
          </a:xfrm>
          <a:prstGeom prst="rect">
            <a:avLst/>
          </a:prstGeom>
        </p:spPr>
        <p:txBody>
          <a:bodyPr wrap="none">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吸收泵的流量和压力脉动</a:t>
            </a:r>
            <a:r>
              <a:rPr lang="en-US" altLang="zh-CN" sz="1200" dirty="0">
                <a:solidFill>
                  <a:schemeClr val="bg1"/>
                </a:solidFill>
                <a:latin typeface="方正书宋_GBK"/>
                <a:cs typeface="Times New Roman" panose="02020603050405020304" pitchFamily="18" charset="0"/>
              </a:rPr>
              <a:t>,</a:t>
            </a:r>
          </a:p>
          <a:p>
            <a:pPr algn="ctr">
              <a:lnSpc>
                <a:spcPct val="150000"/>
              </a:lnSpc>
            </a:pPr>
            <a:r>
              <a:rPr lang="zh-CN" altLang="zh-CN" sz="1200" dirty="0">
                <a:solidFill>
                  <a:schemeClr val="bg1"/>
                </a:solidFill>
                <a:latin typeface="NEU-BZ-S92"/>
                <a:ea typeface="方正书宋_GBK"/>
                <a:cs typeface="Times New Roman" panose="02020603050405020304" pitchFamily="18" charset="0"/>
              </a:rPr>
              <a:t>在泵的出口处安装蓄能器或消声器。</a:t>
            </a:r>
            <a:endParaRPr lang="zh-CN" altLang="en-US" sz="2400" dirty="0">
              <a:solidFill>
                <a:schemeClr val="bg1"/>
              </a:solidFill>
            </a:endParaRPr>
          </a:p>
        </p:txBody>
      </p:sp>
      <p:sp>
        <p:nvSpPr>
          <p:cNvPr id="14" name="矩形 13">
            <a:extLst>
              <a:ext uri="{FF2B5EF4-FFF2-40B4-BE49-F238E27FC236}">
                <a16:creationId xmlns:a16="http://schemas.microsoft.com/office/drawing/2014/main" id="{9C29ADD8-B2E4-4438-A4B3-F0A23E51C845}"/>
              </a:ext>
            </a:extLst>
          </p:cNvPr>
          <p:cNvSpPr/>
          <p:nvPr/>
        </p:nvSpPr>
        <p:spPr>
          <a:xfrm>
            <a:off x="1065321" y="3622329"/>
            <a:ext cx="3108543" cy="613566"/>
          </a:xfrm>
          <a:prstGeom prst="rect">
            <a:avLst/>
          </a:prstGeom>
        </p:spPr>
        <p:txBody>
          <a:bodyPr wrap="none">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消除泵内液压急剧变化</a:t>
            </a:r>
            <a:r>
              <a:rPr lang="en-US" altLang="zh-CN" sz="1200" dirty="0">
                <a:solidFill>
                  <a:schemeClr val="bg1"/>
                </a:solidFill>
                <a:latin typeface="方正书宋_GBK"/>
                <a:cs typeface="Times New Roman" panose="02020603050405020304" pitchFamily="18" charset="0"/>
              </a:rPr>
              <a:t>,</a:t>
            </a:r>
          </a:p>
          <a:p>
            <a:pPr algn="ctr">
              <a:lnSpc>
                <a:spcPct val="150000"/>
              </a:lnSpc>
            </a:pPr>
            <a:r>
              <a:rPr lang="zh-CN" altLang="zh-CN" sz="1200" dirty="0">
                <a:solidFill>
                  <a:schemeClr val="bg1"/>
                </a:solidFill>
                <a:latin typeface="NEU-BZ-S92"/>
                <a:ea typeface="方正书宋_GBK"/>
                <a:cs typeface="Times New Roman" panose="02020603050405020304" pitchFamily="18" charset="0"/>
              </a:rPr>
              <a:t>如在配油盘吸、压油窗口开三角形阻尼槽。</a:t>
            </a:r>
            <a:endParaRPr lang="zh-CN" altLang="en-US" sz="2400" dirty="0">
              <a:solidFill>
                <a:schemeClr val="bg1"/>
              </a:solidFill>
            </a:endParaRPr>
          </a:p>
        </p:txBody>
      </p:sp>
      <p:sp>
        <p:nvSpPr>
          <p:cNvPr id="16" name="矩形 15">
            <a:extLst>
              <a:ext uri="{FF2B5EF4-FFF2-40B4-BE49-F238E27FC236}">
                <a16:creationId xmlns:a16="http://schemas.microsoft.com/office/drawing/2014/main" id="{B48AAFFF-DF23-479C-813F-FA8B5CB62F02}"/>
              </a:ext>
            </a:extLst>
          </p:cNvPr>
          <p:cNvSpPr/>
          <p:nvPr/>
        </p:nvSpPr>
        <p:spPr>
          <a:xfrm>
            <a:off x="4813671" y="1232010"/>
            <a:ext cx="4572000" cy="923330"/>
          </a:xfrm>
          <a:prstGeom prst="rect">
            <a:avLst/>
          </a:prstGeom>
        </p:spPr>
        <p:txBody>
          <a:bodyPr>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装在油箱上的电动机和泵使用橡胶垫减振</a:t>
            </a:r>
            <a:r>
              <a:rPr lang="en-US" altLang="zh-CN" sz="1200" dirty="0">
                <a:solidFill>
                  <a:schemeClr val="bg1"/>
                </a:solidFill>
                <a:latin typeface="方正书宋_GBK"/>
                <a:cs typeface="Times New Roman" panose="02020603050405020304" pitchFamily="18" charset="0"/>
              </a:rPr>
              <a:t>,</a:t>
            </a:r>
          </a:p>
          <a:p>
            <a:pPr algn="ctr">
              <a:lnSpc>
                <a:spcPct val="150000"/>
              </a:lnSpc>
            </a:pPr>
            <a:r>
              <a:rPr lang="zh-CN" altLang="zh-CN" sz="1200" dirty="0">
                <a:solidFill>
                  <a:schemeClr val="bg1"/>
                </a:solidFill>
                <a:latin typeface="NEU-BZ-S92"/>
                <a:ea typeface="方正书宋_GBK"/>
                <a:cs typeface="Times New Roman" panose="02020603050405020304" pitchFamily="18" charset="0"/>
              </a:rPr>
              <a:t>安装时电动机轴和泵轴的同轴度要好</a:t>
            </a:r>
            <a:r>
              <a:rPr lang="en-US" altLang="zh-CN" sz="1200" dirty="0">
                <a:solidFill>
                  <a:schemeClr val="bg1"/>
                </a:solidFill>
                <a:latin typeface="方正书宋_GBK"/>
                <a:cs typeface="Times New Roman" panose="02020603050405020304" pitchFamily="18" charset="0"/>
              </a:rPr>
              <a:t>,</a:t>
            </a:r>
          </a:p>
          <a:p>
            <a:pPr algn="ctr">
              <a:lnSpc>
                <a:spcPct val="150000"/>
              </a:lnSpc>
            </a:pPr>
            <a:r>
              <a:rPr lang="zh-CN" altLang="zh-CN" sz="1200" dirty="0">
                <a:solidFill>
                  <a:schemeClr val="bg1"/>
                </a:solidFill>
                <a:latin typeface="NEU-BZ-S92"/>
                <a:ea typeface="方正书宋_GBK"/>
                <a:cs typeface="Times New Roman" panose="02020603050405020304" pitchFamily="18" charset="0"/>
              </a:rPr>
              <a:t>要采用弹性联轴器</a:t>
            </a:r>
            <a:r>
              <a:rPr lang="en-US" altLang="zh-CN" sz="1200" dirty="0">
                <a:solidFill>
                  <a:schemeClr val="bg1"/>
                </a:solidFill>
                <a:latin typeface="方正书宋_GBK"/>
                <a:cs typeface="Times New Roman" panose="02020603050405020304" pitchFamily="18" charset="0"/>
              </a:rPr>
              <a:t>;</a:t>
            </a:r>
            <a:r>
              <a:rPr lang="zh-CN" altLang="zh-CN" sz="1200" dirty="0">
                <a:solidFill>
                  <a:schemeClr val="bg1"/>
                </a:solidFill>
                <a:latin typeface="NEU-BZ-S92"/>
                <a:ea typeface="方正书宋_GBK"/>
                <a:cs typeface="Times New Roman" panose="02020603050405020304" pitchFamily="18" charset="0"/>
              </a:rPr>
              <a:t>或采用泵电动机组件。</a:t>
            </a:r>
            <a:endParaRPr lang="zh-CN" altLang="en-US" sz="2400" dirty="0">
              <a:solidFill>
                <a:schemeClr val="bg1"/>
              </a:solidFill>
            </a:endParaRPr>
          </a:p>
        </p:txBody>
      </p:sp>
      <p:sp>
        <p:nvSpPr>
          <p:cNvPr id="18" name="矩形 17">
            <a:extLst>
              <a:ext uri="{FF2B5EF4-FFF2-40B4-BE49-F238E27FC236}">
                <a16:creationId xmlns:a16="http://schemas.microsoft.com/office/drawing/2014/main" id="{1791F72A-D1B9-49B1-94B4-EE8D12FBBDA7}"/>
              </a:ext>
            </a:extLst>
          </p:cNvPr>
          <p:cNvSpPr/>
          <p:nvPr/>
        </p:nvSpPr>
        <p:spPr>
          <a:xfrm>
            <a:off x="5988629" y="2634250"/>
            <a:ext cx="2222083" cy="613566"/>
          </a:xfrm>
          <a:prstGeom prst="rect">
            <a:avLst/>
          </a:prstGeom>
        </p:spPr>
        <p:txBody>
          <a:bodyPr wrap="none">
            <a:spAutoFit/>
          </a:bodyPr>
          <a:lstStyle/>
          <a:p>
            <a:pPr algn="ctr">
              <a:lnSpc>
                <a:spcPct val="150000"/>
              </a:lnSpc>
            </a:pPr>
            <a:r>
              <a:rPr lang="zh-CN" altLang="zh-CN" sz="1200" dirty="0">
                <a:solidFill>
                  <a:schemeClr val="bg1"/>
                </a:solidFill>
                <a:latin typeface="NEU-BZ-S92"/>
                <a:ea typeface="方正书宋_GBK"/>
                <a:cs typeface="Times New Roman" panose="02020603050405020304" pitchFamily="18" charset="0"/>
              </a:rPr>
              <a:t>压油管的某一段采用橡胶软管</a:t>
            </a:r>
            <a:r>
              <a:rPr lang="en-US" altLang="zh-CN" sz="1200" dirty="0">
                <a:solidFill>
                  <a:schemeClr val="bg1"/>
                </a:solidFill>
                <a:latin typeface="方正书宋_GBK"/>
                <a:cs typeface="Times New Roman" panose="02020603050405020304" pitchFamily="18" charset="0"/>
              </a:rPr>
              <a:t>,</a:t>
            </a:r>
          </a:p>
          <a:p>
            <a:pPr algn="ctr">
              <a:lnSpc>
                <a:spcPct val="150000"/>
              </a:lnSpc>
            </a:pPr>
            <a:r>
              <a:rPr lang="zh-CN" altLang="zh-CN" sz="1200" dirty="0">
                <a:solidFill>
                  <a:schemeClr val="bg1"/>
                </a:solidFill>
                <a:latin typeface="NEU-BZ-S92"/>
                <a:ea typeface="方正书宋_GBK"/>
                <a:cs typeface="Times New Roman" panose="02020603050405020304" pitchFamily="18" charset="0"/>
              </a:rPr>
              <a:t>对泵和管路的连接进行隔振。</a:t>
            </a:r>
            <a:endParaRPr lang="zh-CN" altLang="en-US" sz="2400" dirty="0">
              <a:solidFill>
                <a:schemeClr val="bg1"/>
              </a:solidFill>
            </a:endParaRPr>
          </a:p>
        </p:txBody>
      </p:sp>
      <p:sp>
        <p:nvSpPr>
          <p:cNvPr id="20" name="矩形 19">
            <a:extLst>
              <a:ext uri="{FF2B5EF4-FFF2-40B4-BE49-F238E27FC236}">
                <a16:creationId xmlns:a16="http://schemas.microsoft.com/office/drawing/2014/main" id="{D52E8BC4-C518-4AAD-A4BD-1D0296DFF307}"/>
              </a:ext>
            </a:extLst>
          </p:cNvPr>
          <p:cNvSpPr/>
          <p:nvPr/>
        </p:nvSpPr>
        <p:spPr>
          <a:xfrm>
            <a:off x="5776230" y="4078791"/>
            <a:ext cx="2646879" cy="276999"/>
          </a:xfrm>
          <a:prstGeom prst="rect">
            <a:avLst/>
          </a:prstGeom>
        </p:spPr>
        <p:txBody>
          <a:bodyPr wrap="none">
            <a:spAutoFit/>
          </a:bodyPr>
          <a:lstStyle/>
          <a:p>
            <a:pPr algn="ctr"/>
            <a:r>
              <a:rPr lang="zh-CN" altLang="zh-CN" sz="1200" dirty="0">
                <a:solidFill>
                  <a:schemeClr val="bg1"/>
                </a:solidFill>
                <a:latin typeface="NEU-BZ-S92"/>
                <a:ea typeface="方正书宋_GBK"/>
                <a:cs typeface="Times New Roman" panose="02020603050405020304" pitchFamily="18" charset="0"/>
              </a:rPr>
              <a:t>防止气穴现象和油中掺混空气现象。</a:t>
            </a:r>
            <a:endParaRPr lang="zh-CN" altLang="en-US" sz="2400" dirty="0">
              <a:solidFill>
                <a:schemeClr val="bg1"/>
              </a:solidFill>
            </a:endParaRPr>
          </a:p>
        </p:txBody>
      </p:sp>
    </p:spTree>
    <p:extLst>
      <p:ext uri="{BB962C8B-B14F-4D97-AF65-F5344CB8AC3E}">
        <p14:creationId xmlns:p14="http://schemas.microsoft.com/office/powerpoint/2010/main" val="2711158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1000"/>
                                        <p:tgtEl>
                                          <p:spTgt spid="16"/>
                                        </p:tgtEl>
                                      </p:cBhvr>
                                    </p:animEffect>
                                    <p:anim calcmode="lin" valueType="num">
                                      <p:cBhvr>
                                        <p:cTn id="18" dur="1000" fill="hold"/>
                                        <p:tgtEl>
                                          <p:spTgt spid="16"/>
                                        </p:tgtEl>
                                        <p:attrNameLst>
                                          <p:attrName>ppt_x</p:attrName>
                                        </p:attrNameLst>
                                      </p:cBhvr>
                                      <p:tavLst>
                                        <p:tav tm="0">
                                          <p:val>
                                            <p:strVal val="#ppt_x"/>
                                          </p:val>
                                        </p:tav>
                                        <p:tav tm="100000">
                                          <p:val>
                                            <p:strVal val="#ppt_x"/>
                                          </p:val>
                                        </p:tav>
                                      </p:tavLst>
                                    </p:anim>
                                    <p:anim calcmode="lin" valueType="num">
                                      <p:cBhvr>
                                        <p:cTn id="1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1000"/>
                                        <p:tgtEl>
                                          <p:spTgt spid="18"/>
                                        </p:tgtEl>
                                      </p:cBhvr>
                                    </p:animEffect>
                                    <p:anim calcmode="lin" valueType="num">
                                      <p:cBhvr>
                                        <p:cTn id="25" dur="1000" fill="hold"/>
                                        <p:tgtEl>
                                          <p:spTgt spid="18"/>
                                        </p:tgtEl>
                                        <p:attrNameLst>
                                          <p:attrName>ppt_x</p:attrName>
                                        </p:attrNameLst>
                                      </p:cBhvr>
                                      <p:tavLst>
                                        <p:tav tm="0">
                                          <p:val>
                                            <p:strVal val="#ppt_x"/>
                                          </p:val>
                                        </p:tav>
                                        <p:tav tm="100000">
                                          <p:val>
                                            <p:strVal val="#ppt_x"/>
                                          </p:val>
                                        </p:tav>
                                      </p:tavLst>
                                    </p:anim>
                                    <p:anim calcmode="lin" valueType="num">
                                      <p:cBhvr>
                                        <p:cTn id="26"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1000"/>
                                        <p:tgtEl>
                                          <p:spTgt spid="20"/>
                                        </p:tgtEl>
                                      </p:cBhvr>
                                    </p:animEffect>
                                    <p:anim calcmode="lin" valueType="num">
                                      <p:cBhvr>
                                        <p:cTn id="32" dur="1000" fill="hold"/>
                                        <p:tgtEl>
                                          <p:spTgt spid="20"/>
                                        </p:tgtEl>
                                        <p:attrNameLst>
                                          <p:attrName>ppt_x</p:attrName>
                                        </p:attrNameLst>
                                      </p:cBhvr>
                                      <p:tavLst>
                                        <p:tav tm="0">
                                          <p:val>
                                            <p:strVal val="#ppt_x"/>
                                          </p:val>
                                        </p:tav>
                                        <p:tav tm="100000">
                                          <p:val>
                                            <p:strVal val="#ppt_x"/>
                                          </p:val>
                                        </p:tav>
                                      </p:tavLst>
                                    </p:anim>
                                    <p:anim calcmode="lin" valueType="num">
                                      <p:cBhvr>
                                        <p:cTn id="33"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4" grpId="0"/>
      <p:bldP spid="16" grpId="0"/>
      <p:bldP spid="18" grpId="0"/>
      <p:bldP spid="20"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3B77B0C-4D6B-4E83-AF4A-D82791AD20F4}"/>
              </a:ext>
            </a:extLst>
          </p:cNvPr>
          <p:cNvSpPr txBox="1">
            <a:spLocks noChangeArrowheads="1"/>
          </p:cNvSpPr>
          <p:nvPr/>
        </p:nvSpPr>
        <p:spPr bwMode="auto">
          <a:xfrm>
            <a:off x="1711135" y="1625735"/>
            <a:ext cx="23774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8000" dirty="0">
                <a:solidFill>
                  <a:srgbClr val="FFFFFF"/>
                </a:solidFill>
                <a:latin typeface="Times New Roman" panose="02020603050405020304" pitchFamily="18" charset="0"/>
                <a:ea typeface="黑体" panose="02010609060101010101" pitchFamily="49" charset="-122"/>
                <a:cs typeface="Open Sans" panose="020B0604020202020204" charset="0"/>
              </a:rPr>
              <a:t>九、</a:t>
            </a:r>
          </a:p>
        </p:txBody>
      </p:sp>
      <p:sp>
        <p:nvSpPr>
          <p:cNvPr id="4" name="矩形 3">
            <a:extLst>
              <a:ext uri="{FF2B5EF4-FFF2-40B4-BE49-F238E27FC236}">
                <a16:creationId xmlns:a16="http://schemas.microsoft.com/office/drawing/2014/main" id="{DB9C9472-8176-4395-82E0-CEB963851B91}"/>
              </a:ext>
            </a:extLst>
          </p:cNvPr>
          <p:cNvSpPr/>
          <p:nvPr/>
        </p:nvSpPr>
        <p:spPr>
          <a:xfrm>
            <a:off x="3037375" y="1521620"/>
            <a:ext cx="3244429" cy="2123658"/>
          </a:xfrm>
          <a:prstGeom prst="rect">
            <a:avLst/>
          </a:prstGeom>
        </p:spPr>
        <p:txBody>
          <a:bodyPr wrap="square">
            <a:spAutoFit/>
          </a:bodyPr>
          <a:lstStyle/>
          <a:p>
            <a:pPr algn="ctr"/>
            <a:r>
              <a:rPr lang="zh-CN" altLang="en-US" sz="6000" dirty="0">
                <a:solidFill>
                  <a:schemeClr val="bg1"/>
                </a:solidFill>
                <a:latin typeface="Times New Roman" panose="02020603050405020304" pitchFamily="18" charset="0"/>
                <a:ea typeface="黑体" panose="02010609060101010101" pitchFamily="49" charset="-122"/>
              </a:rPr>
              <a:t>液压泵</a:t>
            </a:r>
            <a:endParaRPr lang="en-US" altLang="zh-CN" sz="6000" dirty="0">
              <a:solidFill>
                <a:schemeClr val="bg1"/>
              </a:solidFill>
              <a:latin typeface="Times New Roman" panose="02020603050405020304" pitchFamily="18" charset="0"/>
              <a:ea typeface="黑体" panose="02010609060101010101" pitchFamily="49" charset="-122"/>
            </a:endParaRPr>
          </a:p>
          <a:p>
            <a:pPr algn="ctr"/>
            <a:r>
              <a:rPr lang="zh-CN" altLang="en-US" sz="6000" dirty="0">
                <a:solidFill>
                  <a:schemeClr val="bg1"/>
                </a:solidFill>
                <a:latin typeface="Times New Roman" panose="02020603050405020304" pitchFamily="18" charset="0"/>
                <a:ea typeface="黑体" panose="02010609060101010101" pitchFamily="49" charset="-122"/>
              </a:rPr>
              <a:t>的</a:t>
            </a:r>
            <a:r>
              <a:rPr lang="zh-CN" altLang="en-US" sz="7200" dirty="0">
                <a:solidFill>
                  <a:srgbClr val="CAA51A"/>
                </a:solidFill>
                <a:latin typeface="Times New Roman" panose="02020603050405020304" pitchFamily="18" charset="0"/>
                <a:ea typeface="黑体" panose="02010609060101010101" pitchFamily="49" charset="-122"/>
              </a:rPr>
              <a:t>选用</a:t>
            </a:r>
            <a:endParaRPr lang="zh-CN" altLang="en-US" sz="6000" dirty="0">
              <a:solidFill>
                <a:srgbClr val="CAA51A"/>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534098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par>
                                <p:cTn id="8" presetID="26" presetClass="emph" presetSubtype="0" fill="hold" grpId="0" nodeType="withEffect">
                                  <p:stCondLst>
                                    <p:cond delay="0"/>
                                  </p:stCondLst>
                                  <p:childTnLst>
                                    <p:animEffect transition="out" filter="fade">
                                      <p:cBhvr>
                                        <p:cTn id="9" dur="500" tmFilter="0, 0; .2, .5; .8, .5; 1, 0"/>
                                        <p:tgtEl>
                                          <p:spTgt spid="4"/>
                                        </p:tgtEl>
                                      </p:cBhvr>
                                    </p:animEffect>
                                    <p:animScale>
                                      <p:cBhvr>
                                        <p:cTn id="10"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第九节     液压泵的选用</a:t>
            </a:r>
          </a:p>
        </p:txBody>
      </p:sp>
      <p:sp>
        <p:nvSpPr>
          <p:cNvPr id="4" name="矩形 3">
            <a:extLst>
              <a:ext uri="{FF2B5EF4-FFF2-40B4-BE49-F238E27FC236}">
                <a16:creationId xmlns:a16="http://schemas.microsoft.com/office/drawing/2014/main" id="{BB961810-AC33-4B03-A717-16FAC25043DA}"/>
              </a:ext>
            </a:extLst>
          </p:cNvPr>
          <p:cNvSpPr/>
          <p:nvPr/>
        </p:nvSpPr>
        <p:spPr>
          <a:xfrm>
            <a:off x="945944" y="826147"/>
            <a:ext cx="6542236" cy="1200329"/>
          </a:xfrm>
          <a:prstGeom prst="rect">
            <a:avLst/>
          </a:prstGeom>
        </p:spPr>
        <p:txBody>
          <a:bodyPr wrap="square">
            <a:spAutoFit/>
          </a:bodyPr>
          <a:lstStyle/>
          <a:p>
            <a:pPr indent="266700" algn="ctr">
              <a:lnSpc>
                <a:spcPct val="200000"/>
              </a:lnSpc>
              <a:spcAft>
                <a:spcPts val="0"/>
              </a:spcAft>
            </a:pPr>
            <a:r>
              <a:rPr lang="zh-CN" altLang="zh-CN" dirty="0">
                <a:solidFill>
                  <a:srgbClr val="000000"/>
                </a:solidFill>
                <a:latin typeface="NEU-BZ-S92"/>
                <a:ea typeface="方正书宋_GBK"/>
                <a:cs typeface="Times New Roman" panose="02020603050405020304" pitchFamily="18" charset="0"/>
              </a:rPr>
              <a:t>设计液压系统时</a:t>
            </a:r>
            <a:r>
              <a:rPr lang="en-US" altLang="zh-CN" dirty="0">
                <a:solidFill>
                  <a:srgbClr val="000000"/>
                </a:solidFill>
                <a:latin typeface="方正书宋_GBK"/>
                <a:ea typeface="方正书宋_GBK"/>
                <a:cs typeface="Times New Roman" panose="02020603050405020304" pitchFamily="18" charset="0"/>
              </a:rPr>
              <a:t>,</a:t>
            </a:r>
            <a:r>
              <a:rPr lang="zh-CN" altLang="zh-CN" dirty="0">
                <a:solidFill>
                  <a:srgbClr val="000000"/>
                </a:solidFill>
                <a:latin typeface="NEU-BZ-S92"/>
                <a:ea typeface="方正书宋_GBK"/>
                <a:cs typeface="Times New Roman" panose="02020603050405020304" pitchFamily="18" charset="0"/>
              </a:rPr>
              <a:t>应</a:t>
            </a:r>
            <a:r>
              <a:rPr lang="zh-CN" altLang="zh-CN" dirty="0">
                <a:solidFill>
                  <a:srgbClr val="FF0000"/>
                </a:solidFill>
                <a:latin typeface="NEU-BZ-S92"/>
                <a:ea typeface="方正书宋_GBK"/>
                <a:cs typeface="Times New Roman" panose="02020603050405020304" pitchFamily="18" charset="0"/>
              </a:rPr>
              <a:t>根据所要求的工作情况合理选择液压泵</a:t>
            </a:r>
            <a:r>
              <a:rPr lang="en-US" altLang="zh-CN" dirty="0">
                <a:solidFill>
                  <a:srgbClr val="000000"/>
                </a:solidFill>
                <a:latin typeface="方正书宋_GBK"/>
                <a:ea typeface="方正书宋_GBK"/>
                <a:cs typeface="Times New Roman" panose="02020603050405020304" pitchFamily="18" charset="0"/>
              </a:rPr>
              <a:t>,</a:t>
            </a:r>
          </a:p>
          <a:p>
            <a:pPr indent="266700" algn="ctr">
              <a:lnSpc>
                <a:spcPct val="200000"/>
              </a:lnSpc>
              <a:spcAft>
                <a:spcPts val="0"/>
              </a:spcAft>
            </a:pPr>
            <a:r>
              <a:rPr lang="zh-CN" altLang="zh-CN" dirty="0">
                <a:solidFill>
                  <a:srgbClr val="000000"/>
                </a:solidFill>
                <a:latin typeface="NEU-BZ-S92"/>
                <a:ea typeface="方正书宋_GBK"/>
                <a:cs typeface="Times New Roman" panose="02020603050405020304" pitchFamily="18" charset="0"/>
              </a:rPr>
              <a:t>表</a:t>
            </a:r>
            <a:r>
              <a:rPr lang="en-US" altLang="zh-CN" dirty="0">
                <a:solidFill>
                  <a:srgbClr val="000000"/>
                </a:solidFill>
                <a:latin typeface="NEU-BZ-S92"/>
                <a:ea typeface="方正书宋_GBK"/>
                <a:cs typeface="Times New Roman" panose="02020603050405020304" pitchFamily="18" charset="0"/>
              </a:rPr>
              <a:t>4-2</a:t>
            </a:r>
            <a:r>
              <a:rPr lang="zh-CN" altLang="zh-CN" dirty="0">
                <a:solidFill>
                  <a:srgbClr val="000000"/>
                </a:solidFill>
                <a:latin typeface="NEU-BZ-S92"/>
                <a:ea typeface="方正书宋_GBK"/>
                <a:cs typeface="Times New Roman" panose="02020603050405020304" pitchFamily="18" charset="0"/>
              </a:rPr>
              <a:t>所示为液压系统中常用液压泵的一些性能。</a:t>
            </a:r>
          </a:p>
        </p:txBody>
      </p:sp>
      <p:graphicFrame>
        <p:nvGraphicFramePr>
          <p:cNvPr id="5" name="表格 4">
            <a:extLst>
              <a:ext uri="{FF2B5EF4-FFF2-40B4-BE49-F238E27FC236}">
                <a16:creationId xmlns:a16="http://schemas.microsoft.com/office/drawing/2014/main" id="{752E6BC5-A200-4FFD-8905-9C749531EA4E}"/>
              </a:ext>
            </a:extLst>
          </p:cNvPr>
          <p:cNvGraphicFramePr>
            <a:graphicFrameLocks noGrp="1"/>
          </p:cNvGraphicFramePr>
          <p:nvPr>
            <p:extLst>
              <p:ext uri="{D42A27DB-BD31-4B8C-83A1-F6EECF244321}">
                <p14:modId xmlns:p14="http://schemas.microsoft.com/office/powerpoint/2010/main" val="2885220629"/>
              </p:ext>
            </p:extLst>
          </p:nvPr>
        </p:nvGraphicFramePr>
        <p:xfrm>
          <a:off x="531413" y="2138327"/>
          <a:ext cx="8081174" cy="2257282"/>
        </p:xfrm>
        <a:graphic>
          <a:graphicData uri="http://schemas.openxmlformats.org/drawingml/2006/table">
            <a:tbl>
              <a:tblPr firstRow="1" firstCol="1" bandRow="1">
                <a:tableStyleId>{5C22544A-7EE6-4342-B048-85BDC9FD1C3A}</a:tableStyleId>
              </a:tblPr>
              <a:tblGrid>
                <a:gridCol w="1229024">
                  <a:extLst>
                    <a:ext uri="{9D8B030D-6E8A-4147-A177-3AD203B41FA5}">
                      <a16:colId xmlns:a16="http://schemas.microsoft.com/office/drawing/2014/main" val="4012278962"/>
                    </a:ext>
                  </a:extLst>
                </a:gridCol>
                <a:gridCol w="1390232">
                  <a:extLst>
                    <a:ext uri="{9D8B030D-6E8A-4147-A177-3AD203B41FA5}">
                      <a16:colId xmlns:a16="http://schemas.microsoft.com/office/drawing/2014/main" val="860250816"/>
                    </a:ext>
                  </a:extLst>
                </a:gridCol>
                <a:gridCol w="1078517">
                  <a:extLst>
                    <a:ext uri="{9D8B030D-6E8A-4147-A177-3AD203B41FA5}">
                      <a16:colId xmlns:a16="http://schemas.microsoft.com/office/drawing/2014/main" val="2425569104"/>
                    </a:ext>
                  </a:extLst>
                </a:gridCol>
                <a:gridCol w="1078517">
                  <a:extLst>
                    <a:ext uri="{9D8B030D-6E8A-4147-A177-3AD203B41FA5}">
                      <a16:colId xmlns:a16="http://schemas.microsoft.com/office/drawing/2014/main" val="401421725"/>
                    </a:ext>
                  </a:extLst>
                </a:gridCol>
                <a:gridCol w="1078517">
                  <a:extLst>
                    <a:ext uri="{9D8B030D-6E8A-4147-A177-3AD203B41FA5}">
                      <a16:colId xmlns:a16="http://schemas.microsoft.com/office/drawing/2014/main" val="2089482363"/>
                    </a:ext>
                  </a:extLst>
                </a:gridCol>
                <a:gridCol w="1078517">
                  <a:extLst>
                    <a:ext uri="{9D8B030D-6E8A-4147-A177-3AD203B41FA5}">
                      <a16:colId xmlns:a16="http://schemas.microsoft.com/office/drawing/2014/main" val="3909159220"/>
                    </a:ext>
                  </a:extLst>
                </a:gridCol>
                <a:gridCol w="1147850">
                  <a:extLst>
                    <a:ext uri="{9D8B030D-6E8A-4147-A177-3AD203B41FA5}">
                      <a16:colId xmlns:a16="http://schemas.microsoft.com/office/drawing/2014/main" val="4220742047"/>
                    </a:ext>
                  </a:extLst>
                </a:gridCol>
              </a:tblGrid>
              <a:tr h="464069">
                <a:tc>
                  <a:txBody>
                    <a:bodyPr/>
                    <a:lstStyle/>
                    <a:p>
                      <a:pPr algn="ctr">
                        <a:lnSpc>
                          <a:spcPts val="1200"/>
                        </a:lnSpc>
                        <a:spcAft>
                          <a:spcPts val="0"/>
                        </a:spcAft>
                      </a:pPr>
                      <a:r>
                        <a:rPr lang="zh-CN" sz="1100" dirty="0">
                          <a:solidFill>
                            <a:srgbClr val="184972"/>
                          </a:solidFill>
                          <a:effectLst/>
                        </a:rPr>
                        <a:t>性　　能</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外啮合齿轮泵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双作用叶片泵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100" dirty="0">
                          <a:solidFill>
                            <a:srgbClr val="184972"/>
                          </a:solidFill>
                          <a:effectLst/>
                        </a:rPr>
                        <a:t>限压式变量</a:t>
                      </a:r>
                      <a:endParaRPr lang="zh-CN" sz="1600" dirty="0">
                        <a:solidFill>
                          <a:srgbClr val="184972"/>
                        </a:solidFill>
                        <a:effectLst/>
                      </a:endParaRPr>
                    </a:p>
                    <a:p>
                      <a:pPr algn="ctr">
                        <a:lnSpc>
                          <a:spcPts val="1200"/>
                        </a:lnSpc>
                        <a:spcAft>
                          <a:spcPts val="0"/>
                        </a:spcAft>
                      </a:pPr>
                      <a:r>
                        <a:rPr lang="zh-CN" sz="1100" dirty="0">
                          <a:solidFill>
                            <a:srgbClr val="184972"/>
                          </a:solidFill>
                          <a:effectLst/>
                        </a:rPr>
                        <a:t>叶片泵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径向柱塞泵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轴向柱塞泵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螺　杆　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669566911"/>
                  </a:ext>
                </a:extLst>
              </a:tr>
              <a:tr h="464069">
                <a:tc>
                  <a:txBody>
                    <a:bodyPr/>
                    <a:lstStyle/>
                    <a:p>
                      <a:pPr algn="ctr">
                        <a:lnSpc>
                          <a:spcPts val="1200"/>
                        </a:lnSpc>
                        <a:spcAft>
                          <a:spcPts val="0"/>
                        </a:spcAft>
                      </a:pPr>
                      <a:r>
                        <a:rPr lang="zh-CN" sz="800" b="0" dirty="0">
                          <a:solidFill>
                            <a:schemeClr val="tx1"/>
                          </a:solidFill>
                          <a:effectLst/>
                        </a:rPr>
                        <a:t>输出压力</a:t>
                      </a:r>
                      <a:endParaRPr lang="zh-CN" sz="1050" b="0" dirty="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低压、中高压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中压、中高压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中压、中高压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高压、超高压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高压、超高压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低压、中高压</a:t>
                      </a:r>
                      <a:endParaRPr lang="zh-CN" sz="1050">
                        <a:effectLst/>
                      </a:endParaRPr>
                    </a:p>
                    <a:p>
                      <a:pPr algn="ctr">
                        <a:lnSpc>
                          <a:spcPts val="1200"/>
                        </a:lnSpc>
                        <a:spcAft>
                          <a:spcPts val="0"/>
                        </a:spcAft>
                      </a:pPr>
                      <a:r>
                        <a:rPr lang="zh-CN" sz="800">
                          <a:effectLst/>
                        </a:rPr>
                        <a:t>超高压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772800590"/>
                  </a:ext>
                </a:extLst>
              </a:tr>
              <a:tr h="221524">
                <a:tc>
                  <a:txBody>
                    <a:bodyPr/>
                    <a:lstStyle/>
                    <a:p>
                      <a:pPr algn="ctr">
                        <a:lnSpc>
                          <a:spcPts val="1200"/>
                        </a:lnSpc>
                        <a:spcAft>
                          <a:spcPts val="0"/>
                        </a:spcAft>
                      </a:pPr>
                      <a:r>
                        <a:rPr lang="zh-CN" sz="800" b="0">
                          <a:solidFill>
                            <a:schemeClr val="tx1"/>
                          </a:solidFill>
                          <a:effectLst/>
                        </a:rPr>
                        <a:t>流量调节</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651875274"/>
                  </a:ext>
                </a:extLst>
              </a:tr>
              <a:tr h="221524">
                <a:tc>
                  <a:txBody>
                    <a:bodyPr/>
                    <a:lstStyle/>
                    <a:p>
                      <a:pPr algn="ctr">
                        <a:lnSpc>
                          <a:spcPts val="1200"/>
                        </a:lnSpc>
                        <a:spcAft>
                          <a:spcPts val="0"/>
                        </a:spcAft>
                      </a:pPr>
                      <a:r>
                        <a:rPr lang="zh-CN" sz="800" b="0">
                          <a:solidFill>
                            <a:schemeClr val="tx1"/>
                          </a:solidFill>
                          <a:effectLst/>
                        </a:rPr>
                        <a:t>效率</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62646828"/>
                  </a:ext>
                </a:extLst>
              </a:tr>
              <a:tr h="221524">
                <a:tc>
                  <a:txBody>
                    <a:bodyPr/>
                    <a:lstStyle/>
                    <a:p>
                      <a:pPr algn="ctr">
                        <a:lnSpc>
                          <a:spcPts val="1200"/>
                        </a:lnSpc>
                        <a:spcAft>
                          <a:spcPts val="0"/>
                        </a:spcAft>
                      </a:pPr>
                      <a:r>
                        <a:rPr lang="zh-CN" sz="800" b="0">
                          <a:solidFill>
                            <a:schemeClr val="tx1"/>
                          </a:solidFill>
                          <a:effectLst/>
                        </a:rPr>
                        <a:t>输出流量脉动</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很大</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最小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46715345"/>
                  </a:ext>
                </a:extLst>
              </a:tr>
              <a:tr h="221524">
                <a:tc>
                  <a:txBody>
                    <a:bodyPr/>
                    <a:lstStyle/>
                    <a:p>
                      <a:pPr algn="ctr">
                        <a:lnSpc>
                          <a:spcPts val="1200"/>
                        </a:lnSpc>
                        <a:spcAft>
                          <a:spcPts val="0"/>
                        </a:spcAft>
                      </a:pPr>
                      <a:r>
                        <a:rPr lang="zh-CN" sz="800" b="0">
                          <a:solidFill>
                            <a:schemeClr val="tx1"/>
                          </a:solidFill>
                          <a:effectLst/>
                        </a:rPr>
                        <a:t>自吸特性</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829704287"/>
                  </a:ext>
                </a:extLst>
              </a:tr>
              <a:tr h="221524">
                <a:tc>
                  <a:txBody>
                    <a:bodyPr/>
                    <a:lstStyle/>
                    <a:p>
                      <a:pPr algn="ctr">
                        <a:lnSpc>
                          <a:spcPts val="1200"/>
                        </a:lnSpc>
                        <a:spcAft>
                          <a:spcPts val="0"/>
                        </a:spcAft>
                      </a:pPr>
                      <a:r>
                        <a:rPr lang="zh-CN" sz="800" b="0">
                          <a:solidFill>
                            <a:schemeClr val="tx1"/>
                          </a:solidFill>
                          <a:effectLst/>
                        </a:rPr>
                        <a:t>对油的污染敏感性</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993886683"/>
                  </a:ext>
                </a:extLst>
              </a:tr>
              <a:tr h="221524">
                <a:tc>
                  <a:txBody>
                    <a:bodyPr/>
                    <a:lstStyle/>
                    <a:p>
                      <a:pPr algn="ctr">
                        <a:lnSpc>
                          <a:spcPts val="1200"/>
                        </a:lnSpc>
                        <a:spcAft>
                          <a:spcPts val="0"/>
                        </a:spcAft>
                      </a:pPr>
                      <a:r>
                        <a:rPr lang="zh-CN" sz="800" b="0" dirty="0">
                          <a:solidFill>
                            <a:schemeClr val="tx1"/>
                          </a:solidFill>
                          <a:effectLst/>
                        </a:rPr>
                        <a:t>噪声</a:t>
                      </a:r>
                      <a:endParaRPr lang="zh-CN" sz="1050" b="0" dirty="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较大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大</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最小</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166697739"/>
                  </a:ext>
                </a:extLst>
              </a:tr>
            </a:tbl>
          </a:graphicData>
        </a:graphic>
      </p:graphicFrame>
      <p:sp>
        <p:nvSpPr>
          <p:cNvPr id="6" name="矩形 5">
            <a:extLst>
              <a:ext uri="{FF2B5EF4-FFF2-40B4-BE49-F238E27FC236}">
                <a16:creationId xmlns:a16="http://schemas.microsoft.com/office/drawing/2014/main" id="{79876F1A-8F55-49FF-90CF-6F1421F7D349}"/>
              </a:ext>
            </a:extLst>
          </p:cNvPr>
          <p:cNvSpPr/>
          <p:nvPr/>
        </p:nvSpPr>
        <p:spPr>
          <a:xfrm>
            <a:off x="2957743" y="4586329"/>
            <a:ext cx="2518638" cy="253916"/>
          </a:xfrm>
          <a:prstGeom prst="rect">
            <a:avLst/>
          </a:prstGeom>
        </p:spPr>
        <p:txBody>
          <a:bodyPr wrap="none">
            <a:spAutoFit/>
          </a:bodyPr>
          <a:lstStyle/>
          <a:p>
            <a:r>
              <a:rPr lang="zh-CN" altLang="zh-CN" sz="1050" dirty="0">
                <a:solidFill>
                  <a:srgbClr val="000000"/>
                </a:solidFill>
                <a:latin typeface="NEU-BZ-S92"/>
                <a:ea typeface="方正黑体_GBK"/>
                <a:cs typeface="Times New Roman" panose="02020603050405020304" pitchFamily="18" charset="0"/>
              </a:rPr>
              <a:t>表</a:t>
            </a:r>
            <a:r>
              <a:rPr lang="en-US" altLang="zh-CN" sz="1050" dirty="0">
                <a:solidFill>
                  <a:srgbClr val="000000"/>
                </a:solidFill>
                <a:latin typeface="NEU-HZ-S92"/>
                <a:ea typeface="方正书宋_GBK"/>
                <a:cs typeface="Times New Roman" panose="02020603050405020304" pitchFamily="18" charset="0"/>
              </a:rPr>
              <a:t>4</a:t>
            </a:r>
            <a:r>
              <a:rPr lang="en-US" altLang="zh-CN" sz="1050" dirty="0">
                <a:solidFill>
                  <a:srgbClr val="000000"/>
                </a:solidFill>
                <a:latin typeface="NEU-BZ-S92"/>
                <a:ea typeface="方正书宋_GBK"/>
                <a:cs typeface="Times New Roman" panose="02020603050405020304" pitchFamily="18" charset="0"/>
              </a:rPr>
              <a:t>-</a:t>
            </a:r>
            <a:r>
              <a:rPr lang="en-US" altLang="zh-CN" sz="1050" dirty="0">
                <a:solidFill>
                  <a:srgbClr val="000000"/>
                </a:solidFill>
                <a:latin typeface="NEU-HZ-S92"/>
                <a:ea typeface="方正书宋_GBK"/>
                <a:cs typeface="Times New Roman" panose="02020603050405020304" pitchFamily="18" charset="0"/>
              </a:rPr>
              <a:t>2</a:t>
            </a:r>
            <a:r>
              <a:rPr lang="zh-CN" altLang="zh-CN" sz="1050" dirty="0">
                <a:solidFill>
                  <a:srgbClr val="000000"/>
                </a:solidFill>
                <a:latin typeface="NEU-BZ-S92"/>
                <a:ea typeface="方正书宋_GBK"/>
                <a:cs typeface="Times New Roman" panose="02020603050405020304" pitchFamily="18" charset="0"/>
              </a:rPr>
              <a:t>　</a:t>
            </a:r>
            <a:r>
              <a:rPr lang="zh-CN" altLang="zh-CN" sz="1050" dirty="0">
                <a:solidFill>
                  <a:srgbClr val="000000"/>
                </a:solidFill>
                <a:latin typeface="NEU-BZ-S92"/>
                <a:ea typeface="方正黑体_GBK"/>
                <a:cs typeface="Times New Roman" panose="02020603050405020304" pitchFamily="18" charset="0"/>
              </a:rPr>
              <a:t>液压系统常用液压泵的性能比较</a:t>
            </a:r>
            <a:endParaRPr lang="zh-CN" altLang="en-US" sz="1050" dirty="0"/>
          </a:p>
        </p:txBody>
      </p:sp>
    </p:spTree>
    <p:extLst>
      <p:ext uri="{BB962C8B-B14F-4D97-AF65-F5344CB8AC3E}">
        <p14:creationId xmlns:p14="http://schemas.microsoft.com/office/powerpoint/2010/main" val="3526023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1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直角三角形 1">
            <a:extLst>
              <a:ext uri="{FF2B5EF4-FFF2-40B4-BE49-F238E27FC236}">
                <a16:creationId xmlns:a16="http://schemas.microsoft.com/office/drawing/2014/main" id="{AC890EDF-1304-4015-8C00-2957D49E0200}"/>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3" name="直角三角形 2">
            <a:extLst>
              <a:ext uri="{FF2B5EF4-FFF2-40B4-BE49-F238E27FC236}">
                <a16:creationId xmlns:a16="http://schemas.microsoft.com/office/drawing/2014/main" id="{797E6E5A-BC19-4565-B5CF-C1DF09EA923A}"/>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10" name="圆角矩形 3">
            <a:extLst>
              <a:ext uri="{FF2B5EF4-FFF2-40B4-BE49-F238E27FC236}">
                <a16:creationId xmlns:a16="http://schemas.microsoft.com/office/drawing/2014/main" id="{8D3AD265-30C0-4827-9391-97BF6C386938}"/>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1" name="文本框 10">
            <a:extLst>
              <a:ext uri="{FF2B5EF4-FFF2-40B4-BE49-F238E27FC236}">
                <a16:creationId xmlns:a16="http://schemas.microsoft.com/office/drawing/2014/main" id="{357BBA81-5C63-42B6-BB95-D4165442FD2E}"/>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第九节     液压泵的选用</a:t>
            </a:r>
          </a:p>
        </p:txBody>
      </p:sp>
      <p:sp>
        <p:nvSpPr>
          <p:cNvPr id="5" name="矩形 4">
            <a:extLst>
              <a:ext uri="{FF2B5EF4-FFF2-40B4-BE49-F238E27FC236}">
                <a16:creationId xmlns:a16="http://schemas.microsoft.com/office/drawing/2014/main" id="{367B877C-ACBF-4B75-A3A1-5A2B8B5B4D6B}"/>
              </a:ext>
            </a:extLst>
          </p:cNvPr>
          <p:cNvSpPr/>
          <p:nvPr/>
        </p:nvSpPr>
        <p:spPr>
          <a:xfrm>
            <a:off x="3613569" y="1303171"/>
            <a:ext cx="6379048" cy="3323987"/>
          </a:xfrm>
          <a:prstGeom prst="rect">
            <a:avLst/>
          </a:prstGeom>
        </p:spPr>
        <p:txBody>
          <a:bodyPr wrap="square">
            <a:spAutoFit/>
          </a:bodyPr>
          <a:lstStyle/>
          <a:p>
            <a:pPr algn="ctr">
              <a:lnSpc>
                <a:spcPct val="150000"/>
              </a:lnSpc>
            </a:pPr>
            <a:r>
              <a:rPr lang="zh-CN" altLang="zh-CN" sz="1400" dirty="0">
                <a:solidFill>
                  <a:srgbClr val="000000"/>
                </a:solidFill>
                <a:latin typeface="NEU-BZ-S92"/>
                <a:ea typeface="方正书宋_GBK"/>
                <a:cs typeface="Times New Roman" panose="02020603050405020304" pitchFamily="18" charset="0"/>
              </a:rPr>
              <a:t>一般在负载小、功率小的机械设备中</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可用齿轮泵和双作用叶片泵</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精度较高的机械设备</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例如磨床</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可用螺杆泵和双作用叶片泵</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负载较大并有快速和慢速行程的</a:t>
            </a:r>
            <a:endParaRPr lang="en-US" altLang="zh-CN" sz="14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机械设备</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例如组合机床</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可用限压式变量叶片泵</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负载大、功率大的机械设备可使用柱塞泵</a:t>
            </a:r>
            <a:r>
              <a:rPr lang="en-US" altLang="zh-CN" sz="1400" dirty="0">
                <a:solidFill>
                  <a:srgbClr val="000000"/>
                </a:solidFill>
                <a:latin typeface="方正书宋_GBK"/>
                <a:cs typeface="Times New Roman" panose="02020603050405020304" pitchFamily="18" charset="0"/>
              </a:rPr>
              <a:t>;</a:t>
            </a: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机械设备的辅助装置</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如送料、夹紧等</a:t>
            </a:r>
            <a:endParaRPr lang="en-US" altLang="zh-CN" sz="1400" dirty="0">
              <a:solidFill>
                <a:srgbClr val="000000"/>
              </a:solidFill>
              <a:latin typeface="NEU-BZ-S92"/>
              <a:ea typeface="方正书宋_GBK"/>
              <a:cs typeface="Times New Roman" panose="02020603050405020304" pitchFamily="18" charset="0"/>
            </a:endParaRPr>
          </a:p>
          <a:p>
            <a:pPr algn="ctr">
              <a:lnSpc>
                <a:spcPct val="150000"/>
              </a:lnSpc>
            </a:pPr>
            <a:r>
              <a:rPr lang="zh-CN" altLang="zh-CN" sz="1400" dirty="0">
                <a:solidFill>
                  <a:srgbClr val="000000"/>
                </a:solidFill>
                <a:latin typeface="NEU-BZ-S92"/>
                <a:ea typeface="方正书宋_GBK"/>
                <a:cs typeface="Times New Roman" panose="02020603050405020304" pitchFamily="18" charset="0"/>
              </a:rPr>
              <a:t>要求不太高的地方</a:t>
            </a:r>
            <a:r>
              <a:rPr lang="en-US" altLang="zh-CN" sz="1400" dirty="0">
                <a:solidFill>
                  <a:srgbClr val="000000"/>
                </a:solidFill>
                <a:latin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可使用价廉的齿轮泵。</a:t>
            </a:r>
            <a:endParaRPr lang="zh-CN" altLang="en-US" sz="4000" dirty="0"/>
          </a:p>
        </p:txBody>
      </p:sp>
      <p:graphicFrame>
        <p:nvGraphicFramePr>
          <p:cNvPr id="8" name="表格 7">
            <a:extLst>
              <a:ext uri="{FF2B5EF4-FFF2-40B4-BE49-F238E27FC236}">
                <a16:creationId xmlns:a16="http://schemas.microsoft.com/office/drawing/2014/main" id="{5977A05D-83D3-409F-BCDE-FCC4DEA56C8A}"/>
              </a:ext>
            </a:extLst>
          </p:cNvPr>
          <p:cNvGraphicFramePr>
            <a:graphicFrameLocks noGrp="1"/>
          </p:cNvGraphicFramePr>
          <p:nvPr>
            <p:extLst>
              <p:ext uri="{D42A27DB-BD31-4B8C-83A1-F6EECF244321}">
                <p14:modId xmlns:p14="http://schemas.microsoft.com/office/powerpoint/2010/main" val="2793135295"/>
              </p:ext>
            </p:extLst>
          </p:nvPr>
        </p:nvGraphicFramePr>
        <p:xfrm>
          <a:off x="430212" y="1303171"/>
          <a:ext cx="4289130" cy="3217019"/>
        </p:xfrm>
        <a:graphic>
          <a:graphicData uri="http://schemas.openxmlformats.org/drawingml/2006/table">
            <a:tbl>
              <a:tblPr firstRow="1" firstCol="1" bandRow="1">
                <a:tableStyleId>{5C22544A-7EE6-4342-B048-85BDC9FD1C3A}</a:tableStyleId>
              </a:tblPr>
              <a:tblGrid>
                <a:gridCol w="652312">
                  <a:extLst>
                    <a:ext uri="{9D8B030D-6E8A-4147-A177-3AD203B41FA5}">
                      <a16:colId xmlns:a16="http://schemas.microsoft.com/office/drawing/2014/main" val="4012278962"/>
                    </a:ext>
                  </a:extLst>
                </a:gridCol>
                <a:gridCol w="737874">
                  <a:extLst>
                    <a:ext uri="{9D8B030D-6E8A-4147-A177-3AD203B41FA5}">
                      <a16:colId xmlns:a16="http://schemas.microsoft.com/office/drawing/2014/main" val="860250816"/>
                    </a:ext>
                  </a:extLst>
                </a:gridCol>
                <a:gridCol w="572429">
                  <a:extLst>
                    <a:ext uri="{9D8B030D-6E8A-4147-A177-3AD203B41FA5}">
                      <a16:colId xmlns:a16="http://schemas.microsoft.com/office/drawing/2014/main" val="2425569104"/>
                    </a:ext>
                  </a:extLst>
                </a:gridCol>
                <a:gridCol w="572429">
                  <a:extLst>
                    <a:ext uri="{9D8B030D-6E8A-4147-A177-3AD203B41FA5}">
                      <a16:colId xmlns:a16="http://schemas.microsoft.com/office/drawing/2014/main" val="401421725"/>
                    </a:ext>
                  </a:extLst>
                </a:gridCol>
                <a:gridCol w="572429">
                  <a:extLst>
                    <a:ext uri="{9D8B030D-6E8A-4147-A177-3AD203B41FA5}">
                      <a16:colId xmlns:a16="http://schemas.microsoft.com/office/drawing/2014/main" val="2089482363"/>
                    </a:ext>
                  </a:extLst>
                </a:gridCol>
                <a:gridCol w="572429">
                  <a:extLst>
                    <a:ext uri="{9D8B030D-6E8A-4147-A177-3AD203B41FA5}">
                      <a16:colId xmlns:a16="http://schemas.microsoft.com/office/drawing/2014/main" val="3909159220"/>
                    </a:ext>
                  </a:extLst>
                </a:gridCol>
                <a:gridCol w="609228">
                  <a:extLst>
                    <a:ext uri="{9D8B030D-6E8A-4147-A177-3AD203B41FA5}">
                      <a16:colId xmlns:a16="http://schemas.microsoft.com/office/drawing/2014/main" val="4220742047"/>
                    </a:ext>
                  </a:extLst>
                </a:gridCol>
              </a:tblGrid>
              <a:tr h="730204">
                <a:tc>
                  <a:txBody>
                    <a:bodyPr/>
                    <a:lstStyle/>
                    <a:p>
                      <a:pPr algn="ctr">
                        <a:lnSpc>
                          <a:spcPts val="1200"/>
                        </a:lnSpc>
                        <a:spcAft>
                          <a:spcPts val="0"/>
                        </a:spcAft>
                      </a:pPr>
                      <a:r>
                        <a:rPr lang="zh-CN" sz="1100" dirty="0">
                          <a:solidFill>
                            <a:srgbClr val="184972"/>
                          </a:solidFill>
                          <a:effectLst/>
                        </a:rPr>
                        <a:t>性　　能</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外啮合齿轮泵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双作用叶片泵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lnSpc>
                          <a:spcPts val="1200"/>
                        </a:lnSpc>
                        <a:spcAft>
                          <a:spcPts val="0"/>
                        </a:spcAft>
                      </a:pPr>
                      <a:r>
                        <a:rPr lang="zh-CN" sz="1100" dirty="0">
                          <a:solidFill>
                            <a:srgbClr val="184972"/>
                          </a:solidFill>
                          <a:effectLst/>
                        </a:rPr>
                        <a:t>限压式变量</a:t>
                      </a:r>
                      <a:endParaRPr lang="zh-CN" sz="1600" dirty="0">
                        <a:solidFill>
                          <a:srgbClr val="184972"/>
                        </a:solidFill>
                        <a:effectLst/>
                      </a:endParaRPr>
                    </a:p>
                    <a:p>
                      <a:pPr algn="ctr">
                        <a:lnSpc>
                          <a:spcPts val="1200"/>
                        </a:lnSpc>
                        <a:spcAft>
                          <a:spcPts val="0"/>
                        </a:spcAft>
                      </a:pPr>
                      <a:r>
                        <a:rPr lang="zh-CN" sz="1100" dirty="0">
                          <a:solidFill>
                            <a:srgbClr val="184972"/>
                          </a:solidFill>
                          <a:effectLst/>
                        </a:rPr>
                        <a:t>叶片泵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径向柱塞泵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轴向柱塞泵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1100" dirty="0">
                          <a:solidFill>
                            <a:srgbClr val="184972"/>
                          </a:solidFill>
                          <a:effectLst/>
                        </a:rPr>
                        <a:t>螺　杆　泵</a:t>
                      </a:r>
                      <a:endParaRPr lang="zh-CN" sz="1600" dirty="0">
                        <a:solidFill>
                          <a:srgbClr val="184972"/>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669566911"/>
                  </a:ext>
                </a:extLst>
              </a:tr>
              <a:tr h="546009">
                <a:tc>
                  <a:txBody>
                    <a:bodyPr/>
                    <a:lstStyle/>
                    <a:p>
                      <a:pPr algn="ctr">
                        <a:lnSpc>
                          <a:spcPts val="1200"/>
                        </a:lnSpc>
                        <a:spcAft>
                          <a:spcPts val="0"/>
                        </a:spcAft>
                      </a:pPr>
                      <a:r>
                        <a:rPr lang="zh-CN" sz="800" b="0" dirty="0">
                          <a:solidFill>
                            <a:schemeClr val="tx1"/>
                          </a:solidFill>
                          <a:effectLst/>
                        </a:rPr>
                        <a:t>输出压力</a:t>
                      </a:r>
                      <a:endParaRPr lang="zh-CN" sz="1050" b="0" dirty="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低压、中高压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中压、中高压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中压、中高压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高压、超高压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高压、超高压</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低压、中高压</a:t>
                      </a:r>
                      <a:endParaRPr lang="zh-CN" sz="1050">
                        <a:effectLst/>
                      </a:endParaRPr>
                    </a:p>
                    <a:p>
                      <a:pPr algn="ctr">
                        <a:lnSpc>
                          <a:spcPts val="1200"/>
                        </a:lnSpc>
                        <a:spcAft>
                          <a:spcPts val="0"/>
                        </a:spcAft>
                      </a:pPr>
                      <a:r>
                        <a:rPr lang="zh-CN" sz="800">
                          <a:effectLst/>
                        </a:rPr>
                        <a:t>超高压</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772800590"/>
                  </a:ext>
                </a:extLst>
              </a:tr>
              <a:tr h="287448">
                <a:tc>
                  <a:txBody>
                    <a:bodyPr/>
                    <a:lstStyle/>
                    <a:p>
                      <a:pPr algn="ctr">
                        <a:lnSpc>
                          <a:spcPts val="1200"/>
                        </a:lnSpc>
                        <a:spcAft>
                          <a:spcPts val="0"/>
                        </a:spcAft>
                      </a:pPr>
                      <a:r>
                        <a:rPr lang="zh-CN" sz="800" b="0">
                          <a:solidFill>
                            <a:schemeClr val="tx1"/>
                          </a:solidFill>
                          <a:effectLst/>
                        </a:rPr>
                        <a:t>流量调节</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651875274"/>
                  </a:ext>
                </a:extLst>
              </a:tr>
              <a:tr h="287448">
                <a:tc>
                  <a:txBody>
                    <a:bodyPr/>
                    <a:lstStyle/>
                    <a:p>
                      <a:pPr algn="ctr">
                        <a:lnSpc>
                          <a:spcPts val="1200"/>
                        </a:lnSpc>
                        <a:spcAft>
                          <a:spcPts val="0"/>
                        </a:spcAft>
                      </a:pPr>
                      <a:r>
                        <a:rPr lang="zh-CN" sz="800" b="0">
                          <a:solidFill>
                            <a:schemeClr val="tx1"/>
                          </a:solidFill>
                          <a:effectLst/>
                        </a:rPr>
                        <a:t>效率</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低</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较高</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62646828"/>
                  </a:ext>
                </a:extLst>
              </a:tr>
              <a:tr h="395507">
                <a:tc>
                  <a:txBody>
                    <a:bodyPr/>
                    <a:lstStyle/>
                    <a:p>
                      <a:pPr algn="ctr">
                        <a:lnSpc>
                          <a:spcPts val="1200"/>
                        </a:lnSpc>
                        <a:spcAft>
                          <a:spcPts val="0"/>
                        </a:spcAft>
                      </a:pPr>
                      <a:r>
                        <a:rPr lang="zh-CN" sz="800" b="0">
                          <a:solidFill>
                            <a:schemeClr val="tx1"/>
                          </a:solidFill>
                          <a:effectLst/>
                        </a:rPr>
                        <a:t>输出流量脉动</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很大</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一般</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最小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46715345"/>
                  </a:ext>
                </a:extLst>
              </a:tr>
              <a:tr h="287448">
                <a:tc>
                  <a:txBody>
                    <a:bodyPr/>
                    <a:lstStyle/>
                    <a:p>
                      <a:pPr algn="ctr">
                        <a:lnSpc>
                          <a:spcPts val="1200"/>
                        </a:lnSpc>
                        <a:spcAft>
                          <a:spcPts val="0"/>
                        </a:spcAft>
                      </a:pPr>
                      <a:r>
                        <a:rPr lang="zh-CN" sz="800" b="0">
                          <a:solidFill>
                            <a:schemeClr val="tx1"/>
                          </a:solidFill>
                          <a:effectLst/>
                        </a:rPr>
                        <a:t>自吸特性</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差</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好</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2829704287"/>
                  </a:ext>
                </a:extLst>
              </a:tr>
              <a:tr h="395507">
                <a:tc>
                  <a:txBody>
                    <a:bodyPr/>
                    <a:lstStyle/>
                    <a:p>
                      <a:pPr algn="ctr">
                        <a:lnSpc>
                          <a:spcPts val="1200"/>
                        </a:lnSpc>
                        <a:spcAft>
                          <a:spcPts val="0"/>
                        </a:spcAft>
                      </a:pPr>
                      <a:r>
                        <a:rPr lang="zh-CN" sz="800" b="0">
                          <a:solidFill>
                            <a:schemeClr val="tx1"/>
                          </a:solidFill>
                          <a:effectLst/>
                        </a:rPr>
                        <a:t>对油的污染敏感性</a:t>
                      </a:r>
                      <a:endParaRPr lang="zh-CN" sz="1050" b="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较敏感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很敏感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不敏感</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993886683"/>
                  </a:ext>
                </a:extLst>
              </a:tr>
              <a:tr h="287448">
                <a:tc>
                  <a:txBody>
                    <a:bodyPr/>
                    <a:lstStyle/>
                    <a:p>
                      <a:pPr algn="ctr">
                        <a:lnSpc>
                          <a:spcPts val="1200"/>
                        </a:lnSpc>
                        <a:spcAft>
                          <a:spcPts val="0"/>
                        </a:spcAft>
                      </a:pPr>
                      <a:r>
                        <a:rPr lang="zh-CN" sz="800" b="0" dirty="0">
                          <a:solidFill>
                            <a:schemeClr val="tx1"/>
                          </a:solidFill>
                          <a:effectLst/>
                        </a:rPr>
                        <a:t>噪声</a:t>
                      </a:r>
                      <a:endParaRPr lang="zh-CN" sz="1050" b="0" dirty="0">
                        <a:solidFill>
                          <a:schemeClr val="tx1"/>
                        </a:solidFill>
                        <a:effectLst/>
                        <a:latin typeface="NEU-BZ-S92"/>
                        <a:ea typeface="方正书宋_GBK"/>
                        <a:cs typeface="Times New Roman" panose="02020603050405020304" pitchFamily="18" charset="0"/>
                      </a:endParaRPr>
                    </a:p>
                  </a:txBody>
                  <a:tcPr marL="101600" marR="10160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a:effectLst/>
                        </a:rPr>
                        <a:t>小</a:t>
                      </a:r>
                      <a:endParaRPr lang="zh-CN" sz="105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较大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大</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tc>
                  <a:txBody>
                    <a:bodyPr/>
                    <a:lstStyle/>
                    <a:p>
                      <a:pPr algn="ctr">
                        <a:lnSpc>
                          <a:spcPts val="1200"/>
                        </a:lnSpc>
                        <a:spcAft>
                          <a:spcPts val="0"/>
                        </a:spcAft>
                      </a:pPr>
                      <a:r>
                        <a:rPr lang="zh-CN" sz="800" dirty="0">
                          <a:effectLst/>
                        </a:rPr>
                        <a:t>最小</a:t>
                      </a:r>
                      <a:endParaRPr lang="zh-CN" sz="1050" dirty="0">
                        <a:solidFill>
                          <a:srgbClr val="000000"/>
                        </a:solidFill>
                        <a:effectLst/>
                        <a:latin typeface="NEU-BZ-S92"/>
                        <a:ea typeface="方正书宋_GBK"/>
                        <a:cs typeface="Times New Roman" panose="02020603050405020304" pitchFamily="18" charset="0"/>
                      </a:endParaRPr>
                    </a:p>
                  </a:txBody>
                  <a:tcPr marL="0" marR="0" marT="0" marB="0" anchor="ctr">
                    <a:lnL w="12700" cap="flat" cmpd="sng" algn="ctr">
                      <a:solidFill>
                        <a:srgbClr val="184972"/>
                      </a:solidFill>
                      <a:prstDash val="solid"/>
                      <a:round/>
                      <a:headEnd type="none" w="med" len="med"/>
                      <a:tailEnd type="none" w="med" len="med"/>
                    </a:lnL>
                    <a:lnR w="12700" cap="flat" cmpd="sng" algn="ctr">
                      <a:solidFill>
                        <a:srgbClr val="184972"/>
                      </a:solidFill>
                      <a:prstDash val="solid"/>
                      <a:round/>
                      <a:headEnd type="none" w="med" len="med"/>
                      <a:tailEnd type="none" w="med" len="med"/>
                    </a:lnR>
                    <a:lnT w="12700" cap="flat" cmpd="sng" algn="ctr">
                      <a:solidFill>
                        <a:srgbClr val="184972"/>
                      </a:solidFill>
                      <a:prstDash val="solid"/>
                      <a:round/>
                      <a:headEnd type="none" w="med" len="med"/>
                      <a:tailEnd type="none" w="med" len="med"/>
                    </a:lnT>
                    <a:lnB w="12700" cap="flat" cmpd="sng" algn="ctr">
                      <a:solidFill>
                        <a:srgbClr val="184972"/>
                      </a:solidFill>
                      <a:prstDash val="solid"/>
                      <a:round/>
                      <a:headEnd type="none" w="med" len="med"/>
                      <a:tailEnd type="none" w="med" len="med"/>
                    </a:lnB>
                    <a:noFill/>
                  </a:tcPr>
                </a:tc>
                <a:extLst>
                  <a:ext uri="{0D108BD9-81ED-4DB2-BD59-A6C34878D82A}">
                    <a16:rowId xmlns:a16="http://schemas.microsoft.com/office/drawing/2014/main" val="3166697739"/>
                  </a:ext>
                </a:extLst>
              </a:tr>
            </a:tbl>
          </a:graphicData>
        </a:graphic>
      </p:graphicFrame>
    </p:spTree>
    <p:extLst>
      <p:ext uri="{BB962C8B-B14F-4D97-AF65-F5344CB8AC3E}">
        <p14:creationId xmlns:p14="http://schemas.microsoft.com/office/powerpoint/2010/main" val="734555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4717EF1-84FA-4162-AB56-BEC4A7E4ACBF}"/>
              </a:ext>
            </a:extLst>
          </p:cNvPr>
          <p:cNvSpPr/>
          <p:nvPr/>
        </p:nvSpPr>
        <p:spPr>
          <a:xfrm>
            <a:off x="1564638" y="1612392"/>
            <a:ext cx="5818296" cy="1862048"/>
          </a:xfrm>
          <a:prstGeom prst="rect">
            <a:avLst/>
          </a:prstGeom>
        </p:spPr>
        <p:txBody>
          <a:bodyPr wrap="square">
            <a:spAutoFit/>
          </a:bodyPr>
          <a:lstStyle/>
          <a:p>
            <a:pPr algn="ctr"/>
            <a:r>
              <a:rPr lang="zh-CN" altLang="en-US" sz="11500" dirty="0">
                <a:solidFill>
                  <a:schemeClr val="bg1"/>
                </a:solidFill>
                <a:latin typeface="Times New Roman" panose="02020603050405020304" pitchFamily="18" charset="0"/>
                <a:ea typeface="黑体" panose="02010609060101010101" pitchFamily="49" charset="-122"/>
              </a:rPr>
              <a:t>习题</a:t>
            </a:r>
            <a:endParaRPr lang="zh-CN" altLang="en-US" sz="11500" dirty="0">
              <a:solidFill>
                <a:srgbClr val="FFC000"/>
              </a:solidFill>
              <a:latin typeface="Times New Roman" panose="02020603050405020304" pitchFamily="18" charset="0"/>
              <a:ea typeface="黑体" panose="02010609060101010101" pitchFamily="49" charset="-122"/>
            </a:endParaRPr>
          </a:p>
        </p:txBody>
      </p:sp>
    </p:spTree>
    <p:extLst>
      <p:ext uri="{BB962C8B-B14F-4D97-AF65-F5344CB8AC3E}">
        <p14:creationId xmlns:p14="http://schemas.microsoft.com/office/powerpoint/2010/main" val="2760665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0"/>
                                  </p:stCondLst>
                                  <p:childTnLst>
                                    <p:animEffect transition="out" filter="fade">
                                      <p:cBhvr>
                                        <p:cTn id="6" dur="500" tmFilter="0, 0; .2, .5; .8, .5; 1, 0"/>
                                        <p:tgtEl>
                                          <p:spTgt spid="2"/>
                                        </p:tgtEl>
                                      </p:cBhvr>
                                    </p:animEffect>
                                    <p:animScale>
                                      <p:cBhvr>
                                        <p:cTn id="7" dur="250" autoRev="1" fill="hold"/>
                                        <p:tgtEl>
                                          <p:spTgt spid="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pic>
        <p:nvPicPr>
          <p:cNvPr id="7" name="4T27.EPS" descr="id:2147504867;FounderCES">
            <a:extLst>
              <a:ext uri="{FF2B5EF4-FFF2-40B4-BE49-F238E27FC236}">
                <a16:creationId xmlns:a16="http://schemas.microsoft.com/office/drawing/2014/main" id="{9545A8D5-7272-4C38-A47B-73C51B91A7FF}"/>
              </a:ext>
            </a:extLst>
          </p:cNvPr>
          <p:cNvPicPr/>
          <p:nvPr/>
        </p:nvPicPr>
        <p:blipFill>
          <a:blip r:embed="rId2"/>
          <a:stretch>
            <a:fillRect/>
          </a:stretch>
        </p:blipFill>
        <p:spPr>
          <a:xfrm>
            <a:off x="1344741" y="2374850"/>
            <a:ext cx="6062557" cy="1607247"/>
          </a:xfrm>
          <a:prstGeom prst="rect">
            <a:avLst/>
          </a:prstGeom>
        </p:spPr>
      </p:pic>
      <p:sp>
        <p:nvSpPr>
          <p:cNvPr id="3" name="矩形 2">
            <a:extLst>
              <a:ext uri="{FF2B5EF4-FFF2-40B4-BE49-F238E27FC236}">
                <a16:creationId xmlns:a16="http://schemas.microsoft.com/office/drawing/2014/main" id="{75D6B29F-14AF-49D1-BC0D-40948B7C2916}"/>
              </a:ext>
            </a:extLst>
          </p:cNvPr>
          <p:cNvSpPr/>
          <p:nvPr/>
        </p:nvSpPr>
        <p:spPr>
          <a:xfrm>
            <a:off x="3757901" y="4071805"/>
            <a:ext cx="1236236" cy="271869"/>
          </a:xfrm>
          <a:prstGeom prst="rect">
            <a:avLst/>
          </a:prstGeom>
        </p:spPr>
        <p:txBody>
          <a:bodyPr wrap="none">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4-27</a:t>
            </a:r>
            <a:r>
              <a:rPr lang="zh-CN" altLang="zh-CN" sz="900" dirty="0">
                <a:solidFill>
                  <a:srgbClr val="000000"/>
                </a:solidFill>
                <a:latin typeface="NEU-BZ-S92"/>
                <a:ea typeface="方正书宋_GBK"/>
                <a:cs typeface="Times New Roman" panose="02020603050405020304" pitchFamily="18" charset="0"/>
              </a:rPr>
              <a:t>　题</a:t>
            </a:r>
            <a:r>
              <a:rPr lang="en-US" altLang="zh-CN" sz="900" dirty="0">
                <a:solidFill>
                  <a:srgbClr val="000000"/>
                </a:solidFill>
                <a:latin typeface="NEU-BZ-S92"/>
                <a:ea typeface="方正书宋_GBK"/>
                <a:cs typeface="Times New Roman" panose="02020603050405020304" pitchFamily="18" charset="0"/>
              </a:rPr>
              <a:t>4-1</a:t>
            </a:r>
            <a:r>
              <a:rPr lang="zh-CN" altLang="zh-CN" sz="900" dirty="0">
                <a:solidFill>
                  <a:srgbClr val="000000"/>
                </a:solidFill>
                <a:latin typeface="NEU-BZ-S92"/>
                <a:ea typeface="方正书宋_GBK"/>
                <a:cs typeface="Times New Roman" panose="02020603050405020304" pitchFamily="18" charset="0"/>
              </a:rPr>
              <a:t>图</a:t>
            </a:r>
            <a:endParaRPr lang="zh-CN" altLang="zh-CN" sz="105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697B648F-4FE8-44C8-A513-E2790E2DBDFF}"/>
              </a:ext>
            </a:extLst>
          </p:cNvPr>
          <p:cNvSpPr/>
          <p:nvPr/>
        </p:nvSpPr>
        <p:spPr>
          <a:xfrm>
            <a:off x="1088454" y="1006557"/>
            <a:ext cx="6601442" cy="1323439"/>
          </a:xfrm>
          <a:prstGeom prst="rect">
            <a:avLst/>
          </a:prstGeom>
        </p:spPr>
        <p:txBody>
          <a:bodyPr wrap="square">
            <a:spAutoFit/>
          </a:bodyPr>
          <a:lstStyle/>
          <a:p>
            <a:pPr indent="228600">
              <a:lnSpc>
                <a:spcPct val="200000"/>
              </a:lnSpc>
              <a:spcAft>
                <a:spcPts val="0"/>
              </a:spcAft>
            </a:pPr>
            <a:r>
              <a:rPr lang="en-US" altLang="zh-CN" sz="2400" dirty="0">
                <a:solidFill>
                  <a:srgbClr val="000000"/>
                </a:solidFill>
                <a:latin typeface="NEU-BZ-S92"/>
                <a:ea typeface="方正书宋_GBK"/>
                <a:cs typeface="Times New Roman" panose="02020603050405020304" pitchFamily="18" charset="0"/>
              </a:rPr>
              <a:t>4-1</a:t>
            </a:r>
            <a:r>
              <a:rPr lang="zh-CN" altLang="zh-CN" sz="1600" dirty="0">
                <a:solidFill>
                  <a:srgbClr val="000000"/>
                </a:solidFill>
                <a:latin typeface="NEU-BZ-S92"/>
                <a:ea typeface="方正书宋_GBK"/>
                <a:cs typeface="Times New Roman" panose="02020603050405020304" pitchFamily="18" charset="0"/>
              </a:rPr>
              <a:t>　已知液压泵的额定压力和额定流量</a:t>
            </a:r>
            <a:r>
              <a:rPr lang="en-US" altLang="zh-CN" sz="1600" dirty="0">
                <a:solidFill>
                  <a:srgbClr val="000000"/>
                </a:solidFill>
                <a:latin typeface="方正书宋_GBK"/>
                <a:ea typeface="方正书宋_GBK"/>
                <a:cs typeface="Times New Roman" panose="02020603050405020304" pitchFamily="18" charset="0"/>
              </a:rPr>
              <a:t>,</a:t>
            </a:r>
            <a:r>
              <a:rPr lang="zh-CN" altLang="zh-CN" sz="1600" dirty="0">
                <a:solidFill>
                  <a:srgbClr val="000000"/>
                </a:solidFill>
                <a:latin typeface="NEU-BZ-S92"/>
                <a:ea typeface="方正书宋_GBK"/>
                <a:cs typeface="Times New Roman" panose="02020603050405020304" pitchFamily="18" charset="0"/>
              </a:rPr>
              <a:t>若不计管道内压力损失</a:t>
            </a:r>
            <a:r>
              <a:rPr lang="en-US" altLang="zh-CN" sz="1600" dirty="0">
                <a:solidFill>
                  <a:srgbClr val="000000"/>
                </a:solidFill>
                <a:latin typeface="方正书宋_GBK"/>
                <a:ea typeface="方正书宋_GBK"/>
                <a:cs typeface="Times New Roman" panose="02020603050405020304" pitchFamily="18" charset="0"/>
              </a:rPr>
              <a:t>,</a:t>
            </a:r>
          </a:p>
          <a:p>
            <a:pPr indent="228600">
              <a:lnSpc>
                <a:spcPct val="200000"/>
              </a:lnSpc>
              <a:spcAft>
                <a:spcPts val="0"/>
              </a:spcAft>
            </a:pPr>
            <a:r>
              <a:rPr lang="en-US" altLang="zh-CN" sz="1600" dirty="0">
                <a:solidFill>
                  <a:srgbClr val="000000"/>
                </a:solidFill>
                <a:latin typeface="方正书宋_GBK"/>
                <a:ea typeface="方正书宋_GBK"/>
                <a:cs typeface="Times New Roman" panose="02020603050405020304" pitchFamily="18" charset="0"/>
              </a:rPr>
              <a:t>           </a:t>
            </a:r>
            <a:r>
              <a:rPr lang="zh-CN" altLang="zh-CN" sz="1600" dirty="0">
                <a:solidFill>
                  <a:srgbClr val="000000"/>
                </a:solidFill>
                <a:latin typeface="NEU-BZ-S92"/>
                <a:ea typeface="方正书宋_GBK"/>
                <a:cs typeface="Times New Roman" panose="02020603050405020304" pitchFamily="18" charset="0"/>
              </a:rPr>
              <a:t>试说明图</a:t>
            </a:r>
            <a:r>
              <a:rPr lang="en-US" altLang="zh-CN" sz="1600" dirty="0">
                <a:solidFill>
                  <a:srgbClr val="000000"/>
                </a:solidFill>
                <a:latin typeface="NEU-BZ-S92"/>
                <a:ea typeface="方正书宋_GBK"/>
                <a:cs typeface="Times New Roman" panose="02020603050405020304" pitchFamily="18" charset="0"/>
              </a:rPr>
              <a:t>4-27</a:t>
            </a:r>
            <a:r>
              <a:rPr lang="zh-CN" altLang="zh-CN" sz="1600" dirty="0">
                <a:solidFill>
                  <a:srgbClr val="000000"/>
                </a:solidFill>
                <a:latin typeface="NEU-BZ-S92"/>
                <a:ea typeface="方正书宋_GBK"/>
                <a:cs typeface="Times New Roman" panose="02020603050405020304" pitchFamily="18" charset="0"/>
              </a:rPr>
              <a:t>所示各种工况下液压泵出口处的工作压力值。</a:t>
            </a:r>
            <a:endParaRPr lang="zh-CN" altLang="zh-CN" sz="20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09096879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49" y="859736"/>
            <a:ext cx="7511625" cy="1656493"/>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4" name="矩形 3">
            <a:extLst>
              <a:ext uri="{FF2B5EF4-FFF2-40B4-BE49-F238E27FC236}">
                <a16:creationId xmlns:a16="http://schemas.microsoft.com/office/drawing/2014/main" id="{48D03FE9-34EC-4C89-9D28-18DE4DE3FFCA}"/>
              </a:ext>
            </a:extLst>
          </p:cNvPr>
          <p:cNvSpPr/>
          <p:nvPr/>
        </p:nvSpPr>
        <p:spPr>
          <a:xfrm>
            <a:off x="860425" y="783399"/>
            <a:ext cx="7247140" cy="1661993"/>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4-2</a:t>
            </a:r>
            <a:r>
              <a:rPr lang="zh-CN" altLang="zh-CN" sz="1200" dirty="0">
                <a:solidFill>
                  <a:srgbClr val="000000"/>
                </a:solidFill>
                <a:latin typeface="NEU-BZ-S92"/>
                <a:ea typeface="方正书宋_GBK"/>
                <a:cs typeface="Times New Roman" panose="02020603050405020304" pitchFamily="18" charset="0"/>
              </a:rPr>
              <a:t>　液压泵的额定流量为</a:t>
            </a:r>
            <a:r>
              <a:rPr lang="en-US" altLang="zh-CN" sz="1200" dirty="0">
                <a:solidFill>
                  <a:srgbClr val="000000"/>
                </a:solidFill>
                <a:latin typeface="NEU-BZ-S92"/>
                <a:ea typeface="方正书宋_GBK"/>
                <a:cs typeface="Times New Roman" panose="02020603050405020304" pitchFamily="18" charset="0"/>
              </a:rPr>
              <a:t>100L/min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额定压力为</a:t>
            </a:r>
            <a:r>
              <a:rPr lang="en-US" altLang="zh-CN" sz="1200" dirty="0">
                <a:solidFill>
                  <a:srgbClr val="000000"/>
                </a:solidFill>
                <a:latin typeface="NEU-BZ-S92"/>
                <a:ea typeface="方正书宋_GBK"/>
                <a:cs typeface="Times New Roman" panose="02020603050405020304" pitchFamily="18" charset="0"/>
              </a:rPr>
              <a:t>2.5MPa</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当转速为</a:t>
            </a:r>
            <a:r>
              <a:rPr lang="en-US" altLang="zh-CN" sz="1200" dirty="0">
                <a:solidFill>
                  <a:srgbClr val="000000"/>
                </a:solidFill>
                <a:latin typeface="NEU-BZ-S92"/>
                <a:ea typeface="方正书宋_GBK"/>
                <a:cs typeface="Times New Roman" panose="02020603050405020304" pitchFamily="18" charset="0"/>
              </a:rPr>
              <a:t>1450r/min</a:t>
            </a:r>
            <a:r>
              <a:rPr lang="zh-CN" altLang="zh-CN" sz="1200" dirty="0">
                <a:solidFill>
                  <a:srgbClr val="000000"/>
                </a:solidFill>
                <a:latin typeface="NEU-BZ-S92"/>
                <a:ea typeface="方正书宋_GBK"/>
                <a:cs typeface="Times New Roman" panose="02020603050405020304" pitchFamily="18" charset="0"/>
              </a:rPr>
              <a:t>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机械效率为</a:t>
            </a:r>
            <a:r>
              <a:rPr lang="en-US" altLang="zh-CN" sz="1200" i="1" dirty="0" err="1">
                <a:solidFill>
                  <a:srgbClr val="000000"/>
                </a:solidFill>
                <a:latin typeface="NEU-BZ-S92"/>
                <a:ea typeface="方正书宋_GBK"/>
                <a:cs typeface="Times New Roman" panose="02020603050405020304" pitchFamily="18" charset="0"/>
              </a:rPr>
              <a:t>η</a:t>
            </a:r>
            <a:r>
              <a:rPr lang="en-US" altLang="zh-CN" sz="1200" baseline="-25000" dirty="0" err="1">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NEU-BZ-S92"/>
                <a:ea typeface="方正书宋_GBK"/>
                <a:cs typeface="Times New Roman" panose="02020603050405020304" pitchFamily="18" charset="0"/>
              </a:rPr>
              <a:t>=0.9</a:t>
            </a:r>
            <a:r>
              <a:rPr lang="zh-CN" altLang="zh-CN" sz="1200" dirty="0">
                <a:solidFill>
                  <a:srgbClr val="000000"/>
                </a:solidFill>
                <a:latin typeface="NEU-BZ-S92"/>
                <a:ea typeface="方正书宋_GBK"/>
                <a:cs typeface="Times New Roman" panose="02020603050405020304" pitchFamily="18" charset="0"/>
              </a:rPr>
              <a:t>。</a:t>
            </a:r>
            <a:endParaRPr lang="en-US" altLang="zh-CN" sz="12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由实验测得</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当泵出口压力为零时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流量为</a:t>
            </a:r>
            <a:r>
              <a:rPr lang="en-US" altLang="zh-CN" sz="1200" dirty="0">
                <a:solidFill>
                  <a:srgbClr val="000000"/>
                </a:solidFill>
                <a:latin typeface="NEU-BZ-S92"/>
                <a:ea typeface="方正书宋_GBK"/>
                <a:cs typeface="Times New Roman" panose="02020603050405020304" pitchFamily="18" charset="0"/>
              </a:rPr>
              <a:t>106L/min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压力为</a:t>
            </a:r>
            <a:r>
              <a:rPr lang="en-US" altLang="zh-CN" sz="1200" dirty="0">
                <a:solidFill>
                  <a:srgbClr val="000000"/>
                </a:solidFill>
                <a:latin typeface="NEU-BZ-S92"/>
                <a:ea typeface="方正书宋_GBK"/>
                <a:cs typeface="Times New Roman" panose="02020603050405020304" pitchFamily="18" charset="0"/>
              </a:rPr>
              <a:t>2.5MPa</a:t>
            </a:r>
            <a:r>
              <a:rPr lang="zh-CN" altLang="zh-CN" sz="1200" dirty="0">
                <a:solidFill>
                  <a:srgbClr val="000000"/>
                </a:solidFill>
                <a:latin typeface="NEU-BZ-S92"/>
                <a:ea typeface="方正书宋_GBK"/>
                <a:cs typeface="Times New Roman" panose="02020603050405020304" pitchFamily="18" charset="0"/>
              </a:rPr>
              <a:t>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流量为</a:t>
            </a:r>
            <a:r>
              <a:rPr lang="en-US" altLang="zh-CN" sz="1200" dirty="0">
                <a:solidFill>
                  <a:srgbClr val="000000"/>
                </a:solidFill>
                <a:latin typeface="NEU-BZ-S92"/>
                <a:ea typeface="方正书宋_GBK"/>
                <a:cs typeface="Times New Roman" panose="02020603050405020304" pitchFamily="18" charset="0"/>
              </a:rPr>
              <a:t>100.7L/min</a:t>
            </a:r>
            <a:r>
              <a:rPr lang="zh-CN" altLang="zh-CN" sz="1200" dirty="0">
                <a:solidFill>
                  <a:srgbClr val="000000"/>
                </a:solidFill>
                <a:latin typeface="NEU-BZ-S92"/>
                <a:ea typeface="方正书宋_GBK"/>
                <a:cs typeface="Times New Roman" panose="02020603050405020304" pitchFamily="18" charset="0"/>
              </a:rPr>
              <a:t>。试求</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1</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泵的容积效率。</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2</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如泵的转速下降到</a:t>
            </a:r>
            <a:r>
              <a:rPr lang="en-US" altLang="zh-CN" sz="1200" dirty="0">
                <a:solidFill>
                  <a:srgbClr val="000000"/>
                </a:solidFill>
                <a:latin typeface="NEU-BZ-S92"/>
                <a:ea typeface="方正书宋_GBK"/>
                <a:cs typeface="Times New Roman" panose="02020603050405020304" pitchFamily="18" charset="0"/>
              </a:rPr>
              <a:t>500r/min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在额定压力下工作时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计算泵的流量为多少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3</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上述两种转速下泵的驱动功率。</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2" name="圆角矩形 6">
            <a:extLst>
              <a:ext uri="{FF2B5EF4-FFF2-40B4-BE49-F238E27FC236}">
                <a16:creationId xmlns:a16="http://schemas.microsoft.com/office/drawing/2014/main" id="{4CE50A7A-1D00-41EB-AA2A-63F80AE315F6}"/>
              </a:ext>
            </a:extLst>
          </p:cNvPr>
          <p:cNvSpPr/>
          <p:nvPr/>
        </p:nvSpPr>
        <p:spPr>
          <a:xfrm>
            <a:off x="771949" y="2605605"/>
            <a:ext cx="7511625" cy="1466082"/>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Times New Roman" panose="02020603050405020304" pitchFamily="18" charset="0"/>
              <a:ea typeface="黑体" panose="02010609060101010101" pitchFamily="49" charset="-122"/>
            </a:endParaRPr>
          </a:p>
        </p:txBody>
      </p:sp>
      <p:sp>
        <p:nvSpPr>
          <p:cNvPr id="8" name="矩形 7">
            <a:extLst>
              <a:ext uri="{FF2B5EF4-FFF2-40B4-BE49-F238E27FC236}">
                <a16:creationId xmlns:a16="http://schemas.microsoft.com/office/drawing/2014/main" id="{68C1EAC3-F642-4972-A7A4-43598B025F18}"/>
              </a:ext>
            </a:extLst>
          </p:cNvPr>
          <p:cNvSpPr/>
          <p:nvPr/>
        </p:nvSpPr>
        <p:spPr>
          <a:xfrm>
            <a:off x="1191288" y="2502026"/>
            <a:ext cx="6894181" cy="1569660"/>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4-3</a:t>
            </a:r>
            <a:r>
              <a:rPr lang="zh-CN" altLang="zh-CN" sz="1200" dirty="0">
                <a:solidFill>
                  <a:srgbClr val="000000"/>
                </a:solidFill>
                <a:latin typeface="NEU-BZ-S92"/>
                <a:ea typeface="方正书宋_GBK"/>
                <a:cs typeface="Times New Roman" panose="02020603050405020304" pitchFamily="18" charset="0"/>
              </a:rPr>
              <a:t>　设液压泵转速为</a:t>
            </a:r>
            <a:r>
              <a:rPr lang="en-US" altLang="zh-CN" sz="1200" dirty="0">
                <a:solidFill>
                  <a:srgbClr val="000000"/>
                </a:solidFill>
                <a:latin typeface="NEU-BZ-S92"/>
                <a:ea typeface="方正书宋_GBK"/>
                <a:cs typeface="Times New Roman" panose="02020603050405020304" pitchFamily="18" charset="0"/>
              </a:rPr>
              <a:t>950r/min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排量</a:t>
            </a:r>
            <a:r>
              <a:rPr lang="en-US" altLang="zh-CN" sz="1200" i="1" dirty="0" err="1">
                <a:solidFill>
                  <a:srgbClr val="000000"/>
                </a:solidFill>
                <a:latin typeface="NEU-BZ-S92"/>
                <a:ea typeface="方正书宋_GBK"/>
                <a:cs typeface="Times New Roman" panose="02020603050405020304" pitchFamily="18" charset="0"/>
              </a:rPr>
              <a:t>V</a:t>
            </a:r>
            <a:r>
              <a:rPr lang="en-US" altLang="zh-CN" sz="1200" baseline="-25000" dirty="0" err="1">
                <a:solidFill>
                  <a:srgbClr val="000000"/>
                </a:solidFill>
                <a:latin typeface="NEU-BZ-S92"/>
                <a:ea typeface="方正书宋_GBK"/>
                <a:cs typeface="Times New Roman" panose="02020603050405020304" pitchFamily="18" charset="0"/>
              </a:rPr>
              <a:t>p</a:t>
            </a:r>
            <a:r>
              <a:rPr lang="en-US" altLang="zh-CN" sz="1200" dirty="0">
                <a:solidFill>
                  <a:srgbClr val="000000"/>
                </a:solidFill>
                <a:latin typeface="NEU-BZ-S92"/>
                <a:ea typeface="方正书宋_GBK"/>
                <a:cs typeface="Times New Roman" panose="02020603050405020304" pitchFamily="18" charset="0"/>
              </a:rPr>
              <a:t>=168mL/r</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在额定压力</a:t>
            </a:r>
            <a:r>
              <a:rPr lang="en-US" altLang="zh-CN" sz="1200" dirty="0">
                <a:solidFill>
                  <a:srgbClr val="000000"/>
                </a:solidFill>
                <a:latin typeface="NEU-BZ-S92"/>
                <a:ea typeface="方正书宋_GBK"/>
                <a:cs typeface="Times New Roman" panose="02020603050405020304" pitchFamily="18" charset="0"/>
              </a:rPr>
              <a:t>29.5MPa</a:t>
            </a:r>
            <a:r>
              <a:rPr lang="zh-CN" altLang="zh-CN" sz="1200" dirty="0">
                <a:solidFill>
                  <a:srgbClr val="000000"/>
                </a:solidFill>
                <a:latin typeface="NEU-BZ-S92"/>
                <a:ea typeface="方正书宋_GBK"/>
                <a:cs typeface="Times New Roman" panose="02020603050405020304" pitchFamily="18" charset="0"/>
              </a:rPr>
              <a:t>和同样转速下</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方正书宋_GBK"/>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测得的实际流量为</a:t>
            </a:r>
            <a:r>
              <a:rPr lang="en-US" altLang="zh-CN" sz="1200" dirty="0">
                <a:solidFill>
                  <a:srgbClr val="000000"/>
                </a:solidFill>
                <a:latin typeface="NEU-BZ-S92"/>
                <a:ea typeface="方正书宋_GBK"/>
                <a:cs typeface="Times New Roman" panose="02020603050405020304" pitchFamily="18" charset="0"/>
              </a:rPr>
              <a:t>150L/min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额定工况下的总效率为</a:t>
            </a:r>
            <a:r>
              <a:rPr lang="en-US" altLang="zh-CN" sz="1200" dirty="0">
                <a:solidFill>
                  <a:srgbClr val="000000"/>
                </a:solidFill>
                <a:latin typeface="NEU-BZ-S92"/>
                <a:ea typeface="方正书宋_GBK"/>
                <a:cs typeface="Times New Roman" panose="02020603050405020304" pitchFamily="18" charset="0"/>
              </a:rPr>
              <a:t>0.87</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试求</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1</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泵的理论流量。</a:t>
            </a:r>
            <a:r>
              <a:rPr lang="en-US" altLang="zh-CN" sz="1200" dirty="0">
                <a:solidFill>
                  <a:srgbClr val="000000"/>
                </a:solidFill>
                <a:latin typeface="NEU-BZ-S92"/>
                <a:ea typeface="方正书宋_GBK"/>
                <a:cs typeface="Times New Roman" panose="02020603050405020304" pitchFamily="18" charset="0"/>
              </a:rPr>
              <a:t>  </a:t>
            </a:r>
            <a:r>
              <a:rPr lang="en-US" altLang="zh-CN" sz="1600" dirty="0">
                <a:solidFill>
                  <a:srgbClr val="000000"/>
                </a:solidFill>
                <a:latin typeface="NEU-BZ-S92"/>
                <a:ea typeface="方正书宋_GBK"/>
                <a:cs typeface="Times New Roman" panose="02020603050405020304" pitchFamily="18" charset="0"/>
              </a:rPr>
              <a:t>   </a:t>
            </a:r>
            <a:r>
              <a:rPr lang="en-US" altLang="zh-CN" sz="1200" dirty="0">
                <a:solidFill>
                  <a:srgbClr val="000000"/>
                </a:solidFill>
                <a:latin typeface="NEU-BZ-S92"/>
                <a:ea typeface="方正书宋_GBK"/>
                <a:cs typeface="Times New Roman" panose="02020603050405020304" pitchFamily="18" charset="0"/>
              </a:rPr>
              <a:t>2</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泵的容积效率。</a:t>
            </a:r>
            <a:r>
              <a:rPr lang="en-US" altLang="zh-CN" sz="1200" dirty="0">
                <a:solidFill>
                  <a:srgbClr val="000000"/>
                </a:solidFill>
                <a:latin typeface="NEU-BZ-S92"/>
                <a:ea typeface="方正书宋_GBK"/>
                <a:cs typeface="Times New Roman" panose="02020603050405020304" pitchFamily="18" charset="0"/>
              </a:rPr>
              <a:t> </a:t>
            </a:r>
            <a:r>
              <a:rPr lang="en-US" altLang="zh-CN" sz="1600" dirty="0">
                <a:solidFill>
                  <a:srgbClr val="000000"/>
                </a:solidFill>
                <a:latin typeface="NEU-BZ-S92"/>
                <a:ea typeface="方正书宋_GBK"/>
                <a:cs typeface="Times New Roman" panose="02020603050405020304" pitchFamily="18" charset="0"/>
              </a:rPr>
              <a:t>   </a:t>
            </a:r>
            <a:r>
              <a:rPr lang="en-US" altLang="zh-CN" sz="1200" dirty="0">
                <a:solidFill>
                  <a:srgbClr val="000000"/>
                </a:solidFill>
                <a:latin typeface="NEU-BZ-S92"/>
                <a:ea typeface="方正书宋_GBK"/>
                <a:cs typeface="Times New Roman" panose="02020603050405020304" pitchFamily="18" charset="0"/>
              </a:rPr>
              <a:t>3</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泵的机械效率。</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4</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泵在额定工况下</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所需电动机驱动功率。</a:t>
            </a:r>
            <a:r>
              <a:rPr lang="en-US" altLang="zh-CN" sz="1600" dirty="0">
                <a:solidFill>
                  <a:srgbClr val="000000"/>
                </a:solidFill>
                <a:latin typeface="NEU-BZ-S92"/>
                <a:ea typeface="方正书宋_GBK"/>
                <a:cs typeface="Times New Roman" panose="02020603050405020304" pitchFamily="18" charset="0"/>
              </a:rPr>
              <a:t>   </a:t>
            </a:r>
            <a:r>
              <a:rPr lang="en-US" altLang="zh-CN" sz="1200" dirty="0">
                <a:solidFill>
                  <a:srgbClr val="000000"/>
                </a:solidFill>
                <a:latin typeface="NEU-BZ-S92"/>
                <a:ea typeface="方正书宋_GBK"/>
                <a:cs typeface="Times New Roman" panose="02020603050405020304" pitchFamily="18" charset="0"/>
              </a:rPr>
              <a:t>5</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驱动泵的转矩。</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5" name="圆角矩形 6">
            <a:extLst>
              <a:ext uri="{FF2B5EF4-FFF2-40B4-BE49-F238E27FC236}">
                <a16:creationId xmlns:a16="http://schemas.microsoft.com/office/drawing/2014/main" id="{01F78D5C-E4EB-4C06-9C2E-C908F01FF1DF}"/>
              </a:ext>
            </a:extLst>
          </p:cNvPr>
          <p:cNvSpPr/>
          <p:nvPr/>
        </p:nvSpPr>
        <p:spPr>
          <a:xfrm>
            <a:off x="771948" y="4161062"/>
            <a:ext cx="7511625" cy="864849"/>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0" name="矩形 9">
            <a:extLst>
              <a:ext uri="{FF2B5EF4-FFF2-40B4-BE49-F238E27FC236}">
                <a16:creationId xmlns:a16="http://schemas.microsoft.com/office/drawing/2014/main" id="{ACBA4B42-6089-446F-8410-2EC0B109D755}"/>
              </a:ext>
            </a:extLst>
          </p:cNvPr>
          <p:cNvSpPr/>
          <p:nvPr/>
        </p:nvSpPr>
        <p:spPr>
          <a:xfrm>
            <a:off x="985921" y="4474062"/>
            <a:ext cx="7009304" cy="281103"/>
          </a:xfrm>
          <a:prstGeom prst="rect">
            <a:avLst/>
          </a:prstGeom>
        </p:spPr>
        <p:txBody>
          <a:bodyPr wrap="square">
            <a:spAutoFit/>
          </a:bodyPr>
          <a:lstStyle/>
          <a:p>
            <a:pPr indent="228600">
              <a:lnSpc>
                <a:spcPts val="1350"/>
              </a:lnSpc>
              <a:spcAft>
                <a:spcPts val="0"/>
              </a:spcAft>
            </a:pPr>
            <a:r>
              <a:rPr lang="en-US" altLang="zh-CN" sz="2000" b="1" dirty="0">
                <a:solidFill>
                  <a:srgbClr val="000000"/>
                </a:solidFill>
                <a:latin typeface="NEU-BZ-S92"/>
                <a:ea typeface="方正书宋_GBK"/>
                <a:cs typeface="Times New Roman" panose="02020603050405020304" pitchFamily="18" charset="0"/>
              </a:rPr>
              <a:t>4-4</a:t>
            </a:r>
            <a:r>
              <a:rPr lang="zh-CN" altLang="zh-CN" sz="1200" dirty="0">
                <a:solidFill>
                  <a:srgbClr val="000000"/>
                </a:solidFill>
                <a:latin typeface="NEU-BZ-S92"/>
                <a:ea typeface="方正书宋_GBK"/>
                <a:cs typeface="Times New Roman" panose="02020603050405020304" pitchFamily="18" charset="0"/>
              </a:rPr>
              <a:t>　试分析双作用叶片液压泵配油盘的压油窗口端开三角形槽</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为什么能降低压力脉动和噪声</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354448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1000"/>
                                        <p:tgtEl>
                                          <p:spTgt spid="15"/>
                                        </p:tgtEl>
                                      </p:cBhvr>
                                    </p:animEffect>
                                    <p:anim calcmode="lin" valueType="num">
                                      <p:cBhvr>
                                        <p:cTn id="32" dur="1000" fill="hold"/>
                                        <p:tgtEl>
                                          <p:spTgt spid="15"/>
                                        </p:tgtEl>
                                        <p:attrNameLst>
                                          <p:attrName>ppt_x</p:attrName>
                                        </p:attrNameLst>
                                      </p:cBhvr>
                                      <p:tavLst>
                                        <p:tav tm="0">
                                          <p:val>
                                            <p:strVal val="#ppt_x"/>
                                          </p:val>
                                        </p:tav>
                                        <p:tav tm="100000">
                                          <p:val>
                                            <p:strVal val="#ppt_x"/>
                                          </p:val>
                                        </p:tav>
                                      </p:tavLst>
                                    </p:anim>
                                    <p:anim calcmode="lin" valueType="num">
                                      <p:cBhvr>
                                        <p:cTn id="33" dur="1000" fill="hold"/>
                                        <p:tgtEl>
                                          <p:spTgt spid="15"/>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1000"/>
                                        <p:tgtEl>
                                          <p:spTgt spid="10"/>
                                        </p:tgtEl>
                                      </p:cBhvr>
                                    </p:animEffect>
                                    <p:anim calcmode="lin" valueType="num">
                                      <p:cBhvr>
                                        <p:cTn id="37" dur="1000" fill="hold"/>
                                        <p:tgtEl>
                                          <p:spTgt spid="10"/>
                                        </p:tgtEl>
                                        <p:attrNameLst>
                                          <p:attrName>ppt_x</p:attrName>
                                        </p:attrNameLst>
                                      </p:cBhvr>
                                      <p:tavLst>
                                        <p:tav tm="0">
                                          <p:val>
                                            <p:strVal val="#ppt_x"/>
                                          </p:val>
                                        </p:tav>
                                        <p:tav tm="100000">
                                          <p:val>
                                            <p:strVal val="#ppt_x"/>
                                          </p:val>
                                        </p:tav>
                                      </p:tavLst>
                                    </p:anim>
                                    <p:anim calcmode="lin" valueType="num">
                                      <p:cBhvr>
                                        <p:cTn id="38"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 grpId="0"/>
      <p:bldP spid="12" grpId="0" animBg="1"/>
      <p:bldP spid="8" grpId="0"/>
      <p:bldP spid="15" grpId="0" animBg="1"/>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145E5CF7-3280-487B-8B83-AF28E3506C8A}"/>
              </a:ext>
            </a:extLst>
          </p:cNvPr>
          <p:cNvSpPr/>
          <p:nvPr/>
        </p:nvSpPr>
        <p:spPr>
          <a:xfrm>
            <a:off x="888252" y="1061274"/>
            <a:ext cx="7279019" cy="969496"/>
          </a:xfrm>
          <a:prstGeom prst="rect">
            <a:avLst/>
          </a:prstGeom>
        </p:spPr>
        <p:txBody>
          <a:bodyPr wrap="square">
            <a:spAutoFit/>
          </a:bodyPr>
          <a:lstStyle/>
          <a:p>
            <a:pPr indent="228600">
              <a:lnSpc>
                <a:spcPct val="150000"/>
              </a:lnSpc>
              <a:spcAft>
                <a:spcPts val="0"/>
              </a:spcAft>
            </a:pPr>
            <a:r>
              <a:rPr lang="en-US" altLang="zh-CN" sz="2400" b="1" dirty="0">
                <a:solidFill>
                  <a:srgbClr val="000000"/>
                </a:solidFill>
                <a:latin typeface="NEU-BZ-S92"/>
                <a:ea typeface="方正书宋_GBK"/>
                <a:cs typeface="Times New Roman" panose="02020603050405020304" pitchFamily="18" charset="0"/>
              </a:rPr>
              <a:t>4-5</a:t>
            </a:r>
            <a:r>
              <a:rPr lang="zh-CN" altLang="zh-CN" sz="1400" dirty="0">
                <a:solidFill>
                  <a:srgbClr val="000000"/>
                </a:solidFill>
                <a:latin typeface="NEU-BZ-S92"/>
                <a:ea typeface="方正书宋_GBK"/>
                <a:cs typeface="Times New Roman" panose="02020603050405020304" pitchFamily="18" charset="0"/>
              </a:rPr>
              <a:t>　双作用叶片液压泵两叶片之间夹角为</a:t>
            </a:r>
            <a:r>
              <a:rPr lang="en-US" altLang="zh-CN" sz="1400" dirty="0">
                <a:solidFill>
                  <a:srgbClr val="000000"/>
                </a:solidFill>
                <a:latin typeface="NEU-BZ-S92"/>
                <a:ea typeface="方正书宋_GBK"/>
                <a:cs typeface="Times New Roman" panose="02020603050405020304" pitchFamily="18" charset="0"/>
              </a:rPr>
              <a:t>2π/</a:t>
            </a:r>
            <a:r>
              <a:rPr lang="en-US" altLang="zh-CN" sz="1400" i="1" dirty="0">
                <a:solidFill>
                  <a:srgbClr val="000000"/>
                </a:solidFill>
                <a:latin typeface="NEU-BZ-S92"/>
                <a:ea typeface="方正书宋_GBK"/>
                <a:cs typeface="Times New Roman" panose="02020603050405020304" pitchFamily="18" charset="0"/>
              </a:rPr>
              <a:t>z</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配油盘上封油区夹角为</a:t>
            </a:r>
            <a:r>
              <a:rPr lang="en-US" altLang="zh-CN" sz="1400" i="1" dirty="0">
                <a:solidFill>
                  <a:srgbClr val="000000"/>
                </a:solidFill>
                <a:latin typeface="NEU-BZ-S92"/>
                <a:ea typeface="方正书宋_GBK"/>
                <a:cs typeface="Times New Roman" panose="02020603050405020304" pitchFamily="18" charset="0"/>
              </a:rPr>
              <a:t>ε</a:t>
            </a:r>
            <a:r>
              <a:rPr lang="en-US" altLang="zh-CN" sz="1400" dirty="0">
                <a:solidFill>
                  <a:srgbClr val="000000"/>
                </a:solidFill>
                <a:latin typeface="方正书宋_GBK"/>
                <a:ea typeface="方正书宋_GBK"/>
                <a:cs typeface="Times New Roman" panose="02020603050405020304" pitchFamily="18" charset="0"/>
              </a:rPr>
              <a:t>,  </a:t>
            </a:r>
          </a:p>
          <a:p>
            <a:pPr indent="228600">
              <a:lnSpc>
                <a:spcPct val="150000"/>
              </a:lnSpc>
              <a:spcAft>
                <a:spcPts val="0"/>
              </a:spcAft>
            </a:pPr>
            <a:r>
              <a:rPr lang="en-US" altLang="zh-CN" sz="1400" dirty="0">
                <a:solidFill>
                  <a:srgbClr val="000000"/>
                </a:solidFill>
                <a:latin typeface="方正书宋_GBK"/>
                <a:ea typeface="方正书宋_GBK"/>
                <a:cs typeface="Times New Roman" panose="02020603050405020304" pitchFamily="18" charset="0"/>
              </a:rPr>
              <a:t>           </a:t>
            </a:r>
            <a:r>
              <a:rPr lang="zh-CN" altLang="zh-CN" sz="1400" dirty="0">
                <a:solidFill>
                  <a:srgbClr val="000000"/>
                </a:solidFill>
                <a:latin typeface="NEU-BZ-S92"/>
                <a:ea typeface="方正书宋_GBK"/>
                <a:cs typeface="Times New Roman" panose="02020603050405020304" pitchFamily="18" charset="0"/>
              </a:rPr>
              <a:t>定子内表面曲线圆弧段的夹角为</a:t>
            </a:r>
            <a:r>
              <a:rPr lang="en-US" altLang="zh-CN" sz="1400" i="1" dirty="0">
                <a:solidFill>
                  <a:srgbClr val="000000"/>
                </a:solidFill>
                <a:latin typeface="NEU-BZ-S92"/>
                <a:ea typeface="方正书宋_GBK"/>
                <a:cs typeface="Times New Roman" panose="02020603050405020304" pitchFamily="18" charset="0"/>
              </a:rPr>
              <a:t>β</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图</a:t>
            </a:r>
            <a:r>
              <a:rPr lang="en-US" altLang="zh-CN" sz="1400" dirty="0">
                <a:solidFill>
                  <a:srgbClr val="000000"/>
                </a:solidFill>
                <a:latin typeface="NEU-BZ-S92"/>
                <a:ea typeface="方正书宋_GBK"/>
                <a:cs typeface="Times New Roman" panose="02020603050405020304" pitchFamily="18" charset="0"/>
              </a:rPr>
              <a:t>4-28</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它们之间应满足怎样的关系</a:t>
            </a:r>
            <a:r>
              <a:rPr lang="en-US" altLang="zh-CN" sz="1400" dirty="0">
                <a:solidFill>
                  <a:srgbClr val="000000"/>
                </a:solidFill>
                <a:latin typeface="方正书宋_GBK"/>
                <a:ea typeface="方正书宋_GBK"/>
                <a:cs typeface="Times New Roman" panose="02020603050405020304" pitchFamily="18" charset="0"/>
              </a:rPr>
              <a:t>?</a:t>
            </a:r>
            <a:r>
              <a:rPr lang="zh-CN" altLang="zh-CN" sz="1400" dirty="0">
                <a:solidFill>
                  <a:srgbClr val="000000"/>
                </a:solidFill>
                <a:latin typeface="NEU-BZ-S92"/>
                <a:ea typeface="方正书宋_GBK"/>
                <a:cs typeface="Times New Roman" panose="02020603050405020304" pitchFamily="18" charset="0"/>
              </a:rPr>
              <a:t>为什么</a:t>
            </a:r>
            <a:r>
              <a:rPr lang="en-US" altLang="zh-CN" sz="1400" dirty="0">
                <a:solidFill>
                  <a:srgbClr val="000000"/>
                </a:solidFill>
                <a:latin typeface="方正书宋_GBK"/>
                <a:ea typeface="方正书宋_GBK"/>
                <a:cs typeface="Times New Roman" panose="02020603050405020304" pitchFamily="18" charset="0"/>
              </a:rPr>
              <a:t>?</a:t>
            </a:r>
            <a:endParaRPr lang="zh-CN" altLang="zh-CN" dirty="0">
              <a:solidFill>
                <a:srgbClr val="000000"/>
              </a:solidFill>
              <a:effectLst/>
              <a:latin typeface="NEU-BZ-S92"/>
              <a:ea typeface="方正书宋_GBK"/>
              <a:cs typeface="Times New Roman" panose="02020603050405020304" pitchFamily="18" charset="0"/>
            </a:endParaRPr>
          </a:p>
        </p:txBody>
      </p:sp>
      <p:pic>
        <p:nvPicPr>
          <p:cNvPr id="9" name="4T28.EPS">
            <a:extLst>
              <a:ext uri="{FF2B5EF4-FFF2-40B4-BE49-F238E27FC236}">
                <a16:creationId xmlns:a16="http://schemas.microsoft.com/office/drawing/2014/main" id="{4DE566BF-0361-4BCA-8AFB-A85BCFB029FD}"/>
              </a:ext>
            </a:extLst>
          </p:cNvPr>
          <p:cNvPicPr/>
          <p:nvPr/>
        </p:nvPicPr>
        <p:blipFill>
          <a:blip r:embed="rId2"/>
          <a:stretch>
            <a:fillRect/>
          </a:stretch>
        </p:blipFill>
        <p:spPr>
          <a:xfrm>
            <a:off x="3376188" y="2116703"/>
            <a:ext cx="2303145" cy="2230120"/>
          </a:xfrm>
          <a:prstGeom prst="rect">
            <a:avLst/>
          </a:prstGeom>
        </p:spPr>
      </p:pic>
      <p:sp>
        <p:nvSpPr>
          <p:cNvPr id="5" name="矩形 4">
            <a:extLst>
              <a:ext uri="{FF2B5EF4-FFF2-40B4-BE49-F238E27FC236}">
                <a16:creationId xmlns:a16="http://schemas.microsoft.com/office/drawing/2014/main" id="{C4D7B467-6A72-4A2D-9CD0-B78E7CE540B6}"/>
              </a:ext>
            </a:extLst>
          </p:cNvPr>
          <p:cNvSpPr/>
          <p:nvPr/>
        </p:nvSpPr>
        <p:spPr>
          <a:xfrm>
            <a:off x="3950887" y="4432756"/>
            <a:ext cx="1009240" cy="230832"/>
          </a:xfrm>
          <a:prstGeom prst="rect">
            <a:avLst/>
          </a:prstGeom>
        </p:spPr>
        <p:txBody>
          <a:bodyPr wrap="square">
            <a:spAutoFit/>
          </a:bodyPr>
          <a:lstStyle/>
          <a:p>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4-28</a:t>
            </a:r>
            <a:r>
              <a:rPr lang="zh-CN" altLang="zh-CN" sz="900" dirty="0">
                <a:solidFill>
                  <a:srgbClr val="000000"/>
                </a:solidFill>
                <a:latin typeface="NEU-BZ-S92"/>
                <a:ea typeface="方正书宋_GBK"/>
                <a:cs typeface="Times New Roman" panose="02020603050405020304" pitchFamily="18" charset="0"/>
              </a:rPr>
              <a:t>　题</a:t>
            </a:r>
            <a:r>
              <a:rPr lang="en-US" altLang="zh-CN" sz="900" dirty="0">
                <a:solidFill>
                  <a:srgbClr val="000000"/>
                </a:solidFill>
                <a:latin typeface="NEU-BZ-S92"/>
                <a:ea typeface="方正书宋_GBK"/>
                <a:cs typeface="Times New Roman" panose="02020603050405020304" pitchFamily="18" charset="0"/>
              </a:rPr>
              <a:t>4-5</a:t>
            </a:r>
            <a:r>
              <a:rPr lang="zh-CN" altLang="zh-CN" sz="900" dirty="0">
                <a:solidFill>
                  <a:srgbClr val="000000"/>
                </a:solidFill>
                <a:latin typeface="NEU-BZ-S92"/>
                <a:ea typeface="方正书宋_GBK"/>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42018373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5234F587-1082-488D-ABB8-AEAFEBE0EADB}"/>
              </a:ext>
            </a:extLst>
          </p:cNvPr>
          <p:cNvSpPr/>
          <p:nvPr/>
        </p:nvSpPr>
        <p:spPr>
          <a:xfrm>
            <a:off x="4483525" y="1472035"/>
            <a:ext cx="4572000" cy="2923877"/>
          </a:xfrm>
          <a:prstGeom prst="rect">
            <a:avLst/>
          </a:prstGeom>
        </p:spPr>
        <p:txBody>
          <a:bodyPr>
            <a:spAutoFit/>
          </a:bodyPr>
          <a:lstStyle/>
          <a:p>
            <a:pPr indent="228600">
              <a:lnSpc>
                <a:spcPct val="200000"/>
              </a:lnSpc>
              <a:spcAft>
                <a:spcPts val="0"/>
              </a:spcAft>
            </a:pPr>
            <a:r>
              <a:rPr lang="en-US" altLang="zh-CN" sz="2000" b="1" dirty="0">
                <a:solidFill>
                  <a:srgbClr val="000000"/>
                </a:solidFill>
                <a:latin typeface="NEU-BZ-S92"/>
                <a:ea typeface="方正书宋_GBK"/>
                <a:cs typeface="Times New Roman" panose="02020603050405020304" pitchFamily="18" charset="0"/>
              </a:rPr>
              <a:t>4-6</a:t>
            </a:r>
            <a:r>
              <a:rPr lang="zh-CN" altLang="zh-CN" sz="1200" dirty="0">
                <a:solidFill>
                  <a:srgbClr val="000000"/>
                </a:solidFill>
                <a:latin typeface="NEU-BZ-S92"/>
                <a:ea typeface="方正书宋_GBK"/>
                <a:cs typeface="Times New Roman" panose="02020603050405020304" pitchFamily="18" charset="0"/>
              </a:rPr>
              <a:t>　某机床液压系统采用一限压式变量泵。</a:t>
            </a:r>
            <a:endParaRPr lang="en-US" altLang="zh-CN" sz="1200" dirty="0">
              <a:solidFill>
                <a:srgbClr val="000000"/>
              </a:solidFill>
              <a:latin typeface="NEU-BZ-S92"/>
              <a:ea typeface="方正书宋_GBK"/>
              <a:cs typeface="Times New Roman" panose="02020603050405020304" pitchFamily="18" charset="0"/>
            </a:endParaRP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泵的流量</a:t>
            </a:r>
            <a:r>
              <a:rPr lang="en-US" altLang="zh-CN" sz="1200" dirty="0">
                <a:solidFill>
                  <a:srgbClr val="000000"/>
                </a:solidFill>
                <a:latin typeface="NEU-BZ-S92"/>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压力特性曲线</a:t>
            </a:r>
            <a:r>
              <a:rPr lang="en-US" altLang="zh-CN" sz="1200" i="1" dirty="0">
                <a:solidFill>
                  <a:srgbClr val="000000"/>
                </a:solidFill>
                <a:latin typeface="NEU-BZ-S92"/>
                <a:ea typeface="方正书宋_GBK"/>
                <a:cs typeface="Times New Roman" panose="02020603050405020304" pitchFamily="18" charset="0"/>
              </a:rPr>
              <a:t>ABC</a:t>
            </a:r>
            <a:r>
              <a:rPr lang="zh-CN" altLang="zh-CN" sz="1200" dirty="0">
                <a:solidFill>
                  <a:srgbClr val="000000"/>
                </a:solidFill>
                <a:latin typeface="NEU-BZ-S92"/>
                <a:ea typeface="方正书宋_GBK"/>
                <a:cs typeface="Times New Roman" panose="02020603050405020304" pitchFamily="18" charset="0"/>
              </a:rPr>
              <a:t>如图</a:t>
            </a:r>
            <a:r>
              <a:rPr lang="en-US" altLang="zh-CN" sz="1200" dirty="0">
                <a:solidFill>
                  <a:srgbClr val="000000"/>
                </a:solidFill>
                <a:latin typeface="NEU-BZ-S92"/>
                <a:ea typeface="方正书宋_GBK"/>
                <a:cs typeface="Times New Roman" panose="02020603050405020304" pitchFamily="18" charset="0"/>
              </a:rPr>
              <a:t>4-29</a:t>
            </a:r>
            <a:r>
              <a:rPr lang="zh-CN" altLang="zh-CN" sz="1200" dirty="0">
                <a:solidFill>
                  <a:srgbClr val="000000"/>
                </a:solidFill>
                <a:latin typeface="NEU-BZ-S92"/>
                <a:ea typeface="方正书宋_GBK"/>
                <a:cs typeface="Times New Roman" panose="02020603050405020304" pitchFamily="18" charset="0"/>
              </a:rPr>
              <a:t>所示。</a:t>
            </a:r>
            <a:endParaRPr lang="en-US" altLang="zh-CN" sz="1200" dirty="0">
              <a:solidFill>
                <a:srgbClr val="000000"/>
              </a:solidFill>
              <a:latin typeface="NEU-BZ-S92"/>
              <a:ea typeface="方正书宋_GBK"/>
              <a:cs typeface="Times New Roman" panose="02020603050405020304" pitchFamily="18" charset="0"/>
            </a:endParaRP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泵的总效率为</a:t>
            </a:r>
            <a:r>
              <a:rPr lang="en-US" altLang="zh-CN" sz="1200" dirty="0">
                <a:solidFill>
                  <a:srgbClr val="000000"/>
                </a:solidFill>
                <a:latin typeface="NEU-BZ-S92"/>
                <a:ea typeface="方正书宋_GBK"/>
                <a:cs typeface="Times New Roman" panose="02020603050405020304" pitchFamily="18" charset="0"/>
              </a:rPr>
              <a:t>0.7</a:t>
            </a:r>
            <a:r>
              <a:rPr lang="zh-CN" altLang="zh-CN" sz="1200" dirty="0">
                <a:solidFill>
                  <a:srgbClr val="000000"/>
                </a:solidFill>
                <a:latin typeface="NEU-BZ-S92"/>
                <a:ea typeface="方正书宋_GBK"/>
                <a:cs typeface="Times New Roman" panose="02020603050405020304" pitchFamily="18" charset="0"/>
              </a:rPr>
              <a:t>。如机床在工作进给时泵的压力</a:t>
            </a:r>
            <a:endParaRPr lang="en-US" altLang="zh-CN" sz="1200" dirty="0">
              <a:solidFill>
                <a:srgbClr val="000000"/>
              </a:solidFill>
              <a:latin typeface="NEU-BZ-S92"/>
              <a:ea typeface="方正书宋_GBK"/>
              <a:cs typeface="Times New Roman" panose="02020603050405020304" pitchFamily="18" charset="0"/>
            </a:endParaRP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和流量分别为</a:t>
            </a:r>
            <a:r>
              <a:rPr lang="en-US" altLang="zh-CN" sz="1200" dirty="0">
                <a:solidFill>
                  <a:srgbClr val="000000"/>
                </a:solidFill>
                <a:latin typeface="NEU-BZ-S92"/>
                <a:ea typeface="方正书宋_GBK"/>
                <a:cs typeface="Times New Roman" panose="02020603050405020304" pitchFamily="18" charset="0"/>
              </a:rPr>
              <a:t>4.5MPa</a:t>
            </a:r>
            <a:r>
              <a:rPr lang="zh-CN" altLang="zh-CN" sz="1200" dirty="0">
                <a:solidFill>
                  <a:srgbClr val="000000"/>
                </a:solidFill>
                <a:latin typeface="NEU-BZ-S92"/>
                <a:ea typeface="方正书宋_GBK"/>
                <a:cs typeface="Times New Roman" panose="02020603050405020304" pitchFamily="18" charset="0"/>
              </a:rPr>
              <a:t>和</a:t>
            </a:r>
            <a:r>
              <a:rPr lang="en-US" altLang="zh-CN" sz="1200" dirty="0">
                <a:solidFill>
                  <a:srgbClr val="000000"/>
                </a:solidFill>
                <a:latin typeface="NEU-BZ-S92"/>
                <a:ea typeface="方正书宋_GBK"/>
                <a:cs typeface="Times New Roman" panose="02020603050405020304" pitchFamily="18" charset="0"/>
              </a:rPr>
              <a:t>2.5L/min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在快速移动时</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泵的压力和流量为</a:t>
            </a:r>
            <a:r>
              <a:rPr lang="en-US" altLang="zh-CN" sz="1200" dirty="0">
                <a:solidFill>
                  <a:srgbClr val="000000"/>
                </a:solidFill>
                <a:latin typeface="NEU-BZ-S92"/>
                <a:ea typeface="方正书宋_GBK"/>
                <a:cs typeface="Times New Roman" panose="02020603050405020304" pitchFamily="18" charset="0"/>
              </a:rPr>
              <a:t>2.0MPa</a:t>
            </a:r>
            <a:r>
              <a:rPr lang="zh-CN" altLang="zh-CN" sz="1200" dirty="0">
                <a:solidFill>
                  <a:srgbClr val="000000"/>
                </a:solidFill>
                <a:latin typeface="NEU-BZ-S92"/>
                <a:ea typeface="方正书宋_GBK"/>
                <a:cs typeface="Times New Roman" panose="02020603050405020304" pitchFamily="18" charset="0"/>
              </a:rPr>
              <a:t>和</a:t>
            </a:r>
            <a:r>
              <a:rPr lang="en-US" altLang="zh-CN" sz="1200" dirty="0">
                <a:solidFill>
                  <a:srgbClr val="000000"/>
                </a:solidFill>
                <a:latin typeface="NEU-BZ-S92"/>
                <a:ea typeface="方正书宋_GBK"/>
                <a:cs typeface="Times New Roman" panose="02020603050405020304" pitchFamily="18" charset="0"/>
              </a:rPr>
              <a:t>20L/min</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试问泵的特性曲线应调成何种形状</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200000"/>
              </a:lnSpc>
              <a:spcAft>
                <a:spcPts val="0"/>
              </a:spcAft>
            </a:pPr>
            <a:r>
              <a:rPr lang="zh-CN" altLang="zh-CN" sz="1200" dirty="0">
                <a:solidFill>
                  <a:srgbClr val="000000"/>
                </a:solidFill>
                <a:latin typeface="NEU-BZ-S92"/>
                <a:ea typeface="方正书宋_GBK"/>
                <a:cs typeface="Times New Roman" panose="02020603050405020304" pitchFamily="18" charset="0"/>
              </a:rPr>
              <a:t>泵所需的最大驱动功率为多少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pic>
        <p:nvPicPr>
          <p:cNvPr id="9" name="4T29.EPS">
            <a:extLst>
              <a:ext uri="{FF2B5EF4-FFF2-40B4-BE49-F238E27FC236}">
                <a16:creationId xmlns:a16="http://schemas.microsoft.com/office/drawing/2014/main" id="{FCEADDAA-B236-437F-B9C6-6F2E95F5547A}"/>
              </a:ext>
            </a:extLst>
          </p:cNvPr>
          <p:cNvPicPr/>
          <p:nvPr/>
        </p:nvPicPr>
        <p:blipFill>
          <a:blip r:embed="rId2"/>
          <a:stretch>
            <a:fillRect/>
          </a:stretch>
        </p:blipFill>
        <p:spPr>
          <a:xfrm>
            <a:off x="1409695" y="1615140"/>
            <a:ext cx="2734707" cy="2217957"/>
          </a:xfrm>
          <a:prstGeom prst="rect">
            <a:avLst/>
          </a:prstGeom>
        </p:spPr>
      </p:pic>
      <p:sp>
        <p:nvSpPr>
          <p:cNvPr id="5" name="矩形 4">
            <a:extLst>
              <a:ext uri="{FF2B5EF4-FFF2-40B4-BE49-F238E27FC236}">
                <a16:creationId xmlns:a16="http://schemas.microsoft.com/office/drawing/2014/main" id="{F8F6513D-3FB2-4520-BC77-0F9E70EB2D7E}"/>
              </a:ext>
            </a:extLst>
          </p:cNvPr>
          <p:cNvSpPr/>
          <p:nvPr/>
        </p:nvSpPr>
        <p:spPr>
          <a:xfrm>
            <a:off x="2013202" y="4017471"/>
            <a:ext cx="1005403" cy="230832"/>
          </a:xfrm>
          <a:prstGeom prst="rect">
            <a:avLst/>
          </a:prstGeom>
        </p:spPr>
        <p:txBody>
          <a:bodyPr wrap="none">
            <a:spAutoFit/>
          </a:bodyPr>
          <a:lstStyle/>
          <a:p>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4-29</a:t>
            </a:r>
            <a:r>
              <a:rPr lang="zh-CN" altLang="zh-CN" sz="900" dirty="0">
                <a:solidFill>
                  <a:srgbClr val="000000"/>
                </a:solidFill>
                <a:latin typeface="NEU-BZ-S92"/>
                <a:ea typeface="方正书宋_GBK"/>
                <a:cs typeface="Times New Roman" panose="02020603050405020304" pitchFamily="18" charset="0"/>
              </a:rPr>
              <a:t>　题</a:t>
            </a:r>
            <a:r>
              <a:rPr lang="en-US" altLang="zh-CN" sz="900" dirty="0">
                <a:solidFill>
                  <a:srgbClr val="000000"/>
                </a:solidFill>
                <a:latin typeface="NEU-BZ-S92"/>
                <a:ea typeface="方正书宋_GBK"/>
                <a:cs typeface="Times New Roman" panose="02020603050405020304" pitchFamily="18" charset="0"/>
              </a:rPr>
              <a:t>4-6</a:t>
            </a:r>
            <a:r>
              <a:rPr lang="zh-CN" altLang="zh-CN" sz="900" dirty="0">
                <a:solidFill>
                  <a:srgbClr val="000000"/>
                </a:solidFill>
                <a:latin typeface="NEU-BZ-S92"/>
                <a:ea typeface="方正书宋_GBK"/>
                <a:cs typeface="Times New Roman" panose="02020603050405020304" pitchFamily="18" charset="0"/>
              </a:rPr>
              <a:t>图</a:t>
            </a:r>
            <a:endParaRPr lang="zh-CN" altLang="en-US" dirty="0"/>
          </a:p>
        </p:txBody>
      </p:sp>
    </p:spTree>
    <p:extLst>
      <p:ext uri="{BB962C8B-B14F-4D97-AF65-F5344CB8AC3E}">
        <p14:creationId xmlns:p14="http://schemas.microsoft.com/office/powerpoint/2010/main" val="11792010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 3">
            <a:extLst>
              <a:ext uri="{FF2B5EF4-FFF2-40B4-BE49-F238E27FC236}">
                <a16:creationId xmlns:a16="http://schemas.microsoft.com/office/drawing/2014/main" id="{3BFA95FF-8A85-43CD-9EC7-256681152F2A}"/>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6" name="直角三角形 5">
            <a:extLst>
              <a:ext uri="{FF2B5EF4-FFF2-40B4-BE49-F238E27FC236}">
                <a16:creationId xmlns:a16="http://schemas.microsoft.com/office/drawing/2014/main" id="{4B0139C9-5B61-4987-93AC-7764A1DC6513}"/>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7" name="直角三角形 6">
            <a:extLst>
              <a:ext uri="{FF2B5EF4-FFF2-40B4-BE49-F238E27FC236}">
                <a16:creationId xmlns:a16="http://schemas.microsoft.com/office/drawing/2014/main" id="{FD9DE2DE-CFDE-4509-B368-B98FC2482876}"/>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cs typeface="Times New Roman" panose="02020603050405020304" pitchFamily="18" charset="0"/>
            </a:endParaRPr>
          </a:p>
        </p:txBody>
      </p:sp>
      <p:sp>
        <p:nvSpPr>
          <p:cNvPr id="8" name="文本框 19">
            <a:extLst>
              <a:ext uri="{FF2B5EF4-FFF2-40B4-BE49-F238E27FC236}">
                <a16:creationId xmlns:a16="http://schemas.microsoft.com/office/drawing/2014/main" id="{E901DF42-53F3-4035-B36C-449ACB51324A}"/>
              </a:ext>
            </a:extLst>
          </p:cNvPr>
          <p:cNvSpPr txBox="1">
            <a:spLocks noChangeArrowheads="1"/>
          </p:cNvSpPr>
          <p:nvPr/>
        </p:nvSpPr>
        <p:spPr bwMode="auto">
          <a:xfrm>
            <a:off x="1486195" y="865721"/>
            <a:ext cx="57031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zh-CN" altLang="en-US" sz="2400" dirty="0">
                <a:solidFill>
                  <a:srgbClr val="184972"/>
                </a:solidFill>
                <a:latin typeface="Times New Roman" panose="02020603050405020304" pitchFamily="18" charset="0"/>
                <a:ea typeface="黑体" panose="02010609060101010101" pitchFamily="49" charset="-122"/>
                <a:cs typeface="Times New Roman" panose="02020603050405020304" pitchFamily="18" charset="0"/>
              </a:rPr>
              <a:t>二、压力、排量和流量</a:t>
            </a:r>
          </a:p>
        </p:txBody>
      </p:sp>
      <p:sp>
        <p:nvSpPr>
          <p:cNvPr id="9" name="直角三角形 8">
            <a:extLst>
              <a:ext uri="{FF2B5EF4-FFF2-40B4-BE49-F238E27FC236}">
                <a16:creationId xmlns:a16="http://schemas.microsoft.com/office/drawing/2014/main" id="{C7526D5F-AB05-447A-BEC4-7F230DAFD543}"/>
              </a:ext>
            </a:extLst>
          </p:cNvPr>
          <p:cNvSpPr/>
          <p:nvPr/>
        </p:nvSpPr>
        <p:spPr>
          <a:xfrm rot="18962245" flipV="1">
            <a:off x="216642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0" name="直角三角形 9">
            <a:extLst>
              <a:ext uri="{FF2B5EF4-FFF2-40B4-BE49-F238E27FC236}">
                <a16:creationId xmlns:a16="http://schemas.microsoft.com/office/drawing/2014/main" id="{E66E544D-B880-445D-BA22-867F6750906F}"/>
              </a:ext>
            </a:extLst>
          </p:cNvPr>
          <p:cNvSpPr/>
          <p:nvPr/>
        </p:nvSpPr>
        <p:spPr>
          <a:xfrm rot="18962245" flipV="1">
            <a:off x="2316674"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1" name="直角三角形 10">
            <a:extLst>
              <a:ext uri="{FF2B5EF4-FFF2-40B4-BE49-F238E27FC236}">
                <a16:creationId xmlns:a16="http://schemas.microsoft.com/office/drawing/2014/main" id="{2B21B3F8-4591-4430-8EAA-BD0897510CA5}"/>
              </a:ext>
            </a:extLst>
          </p:cNvPr>
          <p:cNvSpPr/>
          <p:nvPr/>
        </p:nvSpPr>
        <p:spPr>
          <a:xfrm rot="2637755" flipH="1" flipV="1">
            <a:off x="6077490"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2" name="直角三角形 11">
            <a:extLst>
              <a:ext uri="{FF2B5EF4-FFF2-40B4-BE49-F238E27FC236}">
                <a16:creationId xmlns:a16="http://schemas.microsoft.com/office/drawing/2014/main" id="{64F4F01E-0FA8-4DB4-A52A-7F1790A36126}"/>
              </a:ext>
            </a:extLst>
          </p:cNvPr>
          <p:cNvSpPr/>
          <p:nvPr/>
        </p:nvSpPr>
        <p:spPr>
          <a:xfrm rot="2637755" flipH="1" flipV="1">
            <a:off x="6227737" y="926807"/>
            <a:ext cx="360000" cy="360000"/>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40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16" name="文本框 15">
            <a:extLst>
              <a:ext uri="{FF2B5EF4-FFF2-40B4-BE49-F238E27FC236}">
                <a16:creationId xmlns:a16="http://schemas.microsoft.com/office/drawing/2014/main" id="{A340B67A-3F78-4EE5-A303-D58F311454AD}"/>
              </a:ext>
            </a:extLst>
          </p:cNvPr>
          <p:cNvSpPr txBox="1"/>
          <p:nvPr/>
        </p:nvSpPr>
        <p:spPr>
          <a:xfrm>
            <a:off x="657015" y="111992"/>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cs typeface="Times New Roman" panose="02020603050405020304" pitchFamily="18" charset="0"/>
              </a:rPr>
              <a:t>第一节      概述</a:t>
            </a:r>
          </a:p>
        </p:txBody>
      </p:sp>
      <p:sp>
        <p:nvSpPr>
          <p:cNvPr id="3" name="矩形 2">
            <a:extLst>
              <a:ext uri="{FF2B5EF4-FFF2-40B4-BE49-F238E27FC236}">
                <a16:creationId xmlns:a16="http://schemas.microsoft.com/office/drawing/2014/main" id="{65322EAA-0747-487E-9A82-04F4FF107167}"/>
              </a:ext>
            </a:extLst>
          </p:cNvPr>
          <p:cNvSpPr/>
          <p:nvPr/>
        </p:nvSpPr>
        <p:spPr>
          <a:xfrm>
            <a:off x="687863" y="1543188"/>
            <a:ext cx="7574632" cy="3170099"/>
          </a:xfrm>
          <a:prstGeom prst="rect">
            <a:avLst/>
          </a:prstGeom>
        </p:spPr>
        <p:txBody>
          <a:bodyPr wrap="square">
            <a:spAutoFit/>
          </a:bodyPr>
          <a:lstStyle/>
          <a:p>
            <a:pPr indent="2667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液压泵或液压马达的</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工作压力</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实际工作时的压力</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泵</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来说</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latin typeface="Times New Roman" panose="02020603050405020304" pitchFamily="18" charset="0"/>
                <a:ea typeface="黑体" panose="02010609060101010101" pitchFamily="49" charset="-122"/>
                <a:cs typeface="Times New Roman" panose="02020603050405020304" pitchFamily="18" charset="0"/>
              </a:rPr>
              <a:t>工作压力是指</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它的输出压力</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p>
          <a:p>
            <a:pPr indent="2667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对</a:t>
            </a:r>
            <a:r>
              <a:rPr lang="zh-CN" altLang="zh-CN" sz="2000" b="1"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马达</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来说</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则是指它的</a:t>
            </a:r>
            <a:r>
              <a:rPr lang="zh-CN" altLang="zh-CN" sz="1600" dirty="0">
                <a:solidFill>
                  <a:srgbClr val="FF0000"/>
                </a:solidFill>
                <a:latin typeface="Times New Roman" panose="02020603050405020304" pitchFamily="18" charset="0"/>
                <a:ea typeface="黑体" panose="02010609060101010101" pitchFamily="49" charset="-122"/>
                <a:cs typeface="Times New Roman" panose="02020603050405020304" pitchFamily="18" charset="0"/>
              </a:rPr>
              <a:t>输入压力</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endPar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endParaRPr>
          </a:p>
          <a:p>
            <a:pPr indent="266700" algn="ctr">
              <a:lnSpc>
                <a:spcPct val="200000"/>
              </a:lnSpc>
              <a:spcAft>
                <a:spcPts val="0"/>
              </a:spcAft>
            </a:pP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液压泵</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液压马达</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的</a:t>
            </a:r>
            <a:r>
              <a:rPr lang="zh-CN" altLang="zh-CN" sz="20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额定压力</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是指</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泵</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马达</a:t>
            </a:r>
            <a:r>
              <a:rPr lang="en-US"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2000" b="1"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在正常工作条件下按试验标准规定的连续运转的最高压力</a:t>
            </a:r>
            <a:r>
              <a:rPr lang="en-US"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a:t>
            </a:r>
            <a:r>
              <a:rPr lang="zh-CN" altLang="zh-CN" sz="1600" dirty="0">
                <a:solidFill>
                  <a:srgbClr val="000000"/>
                </a:solidFill>
                <a:latin typeface="Times New Roman" panose="02020603050405020304" pitchFamily="18" charset="0"/>
                <a:ea typeface="黑体" panose="02010609060101010101" pitchFamily="49" charset="-122"/>
                <a:cs typeface="Times New Roman" panose="02020603050405020304" pitchFamily="18" charset="0"/>
              </a:rPr>
              <a:t>超过此值就是过载。</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1960130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4T30.EPS" descr="id:2147504882;FounderCES">
            <a:extLst>
              <a:ext uri="{FF2B5EF4-FFF2-40B4-BE49-F238E27FC236}">
                <a16:creationId xmlns:a16="http://schemas.microsoft.com/office/drawing/2014/main" id="{2F0AE4AF-FC53-4FCA-81A8-208ACD96F671}"/>
              </a:ext>
            </a:extLst>
          </p:cNvPr>
          <p:cNvPicPr/>
          <p:nvPr/>
        </p:nvPicPr>
        <p:blipFill>
          <a:blip r:embed="rId2"/>
          <a:stretch>
            <a:fillRect/>
          </a:stretch>
        </p:blipFill>
        <p:spPr>
          <a:xfrm>
            <a:off x="3237002" y="2555368"/>
            <a:ext cx="2061140" cy="1976383"/>
          </a:xfrm>
          <a:prstGeom prst="rect">
            <a:avLst/>
          </a:prstGeom>
        </p:spPr>
      </p:pic>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973606"/>
            <a:ext cx="7511625" cy="3920736"/>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AF6AE0FC-084F-4075-A412-E2EF0F618948}"/>
              </a:ext>
            </a:extLst>
          </p:cNvPr>
          <p:cNvSpPr/>
          <p:nvPr/>
        </p:nvSpPr>
        <p:spPr>
          <a:xfrm>
            <a:off x="1194578" y="1035023"/>
            <a:ext cx="6887602" cy="1661993"/>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4-7</a:t>
            </a:r>
            <a:r>
              <a:rPr lang="zh-CN" altLang="zh-CN" sz="1200" dirty="0">
                <a:solidFill>
                  <a:srgbClr val="000000"/>
                </a:solidFill>
                <a:latin typeface="NEU-BZ-S92"/>
                <a:ea typeface="方正书宋_GBK"/>
                <a:cs typeface="Times New Roman" panose="02020603050405020304" pitchFamily="18" charset="0"/>
              </a:rPr>
              <a:t>　某组合机床动力滑台采用双联叶片泵作油源</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如图</a:t>
            </a:r>
            <a:r>
              <a:rPr lang="en-US" altLang="zh-CN" sz="1200" dirty="0">
                <a:solidFill>
                  <a:srgbClr val="000000"/>
                </a:solidFill>
                <a:latin typeface="NEU-BZ-S92"/>
                <a:ea typeface="方正书宋_GBK"/>
                <a:cs typeface="Times New Roman" panose="02020603050405020304" pitchFamily="18" charset="0"/>
              </a:rPr>
              <a:t>4-30</a:t>
            </a:r>
            <a:r>
              <a:rPr lang="zh-CN" altLang="zh-CN" sz="1200" dirty="0">
                <a:solidFill>
                  <a:srgbClr val="000000"/>
                </a:solidFill>
                <a:latin typeface="NEU-BZ-S92"/>
                <a:ea typeface="方正书宋_GBK"/>
                <a:cs typeface="Times New Roman" panose="02020603050405020304" pitchFamily="18" charset="0"/>
              </a:rPr>
              <a:t>所示</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大、小泵的额定流量分别为</a:t>
            </a:r>
            <a:r>
              <a:rPr lang="en-US" altLang="zh-CN" sz="1200" dirty="0">
                <a:solidFill>
                  <a:srgbClr val="000000"/>
                </a:solidFill>
                <a:latin typeface="NEU-BZ-S92"/>
                <a:ea typeface="方正书宋_GBK"/>
                <a:cs typeface="Times New Roman" panose="02020603050405020304" pitchFamily="18" charset="0"/>
              </a:rPr>
              <a:t>40L/min</a:t>
            </a:r>
            <a:r>
              <a:rPr lang="zh-CN" altLang="zh-CN" sz="1200" dirty="0">
                <a:solidFill>
                  <a:srgbClr val="000000"/>
                </a:solidFill>
                <a:latin typeface="NEU-BZ-S92"/>
                <a:ea typeface="方正书宋_GBK"/>
                <a:cs typeface="Times New Roman" panose="02020603050405020304" pitchFamily="18" charset="0"/>
              </a:rPr>
              <a:t>和</a:t>
            </a:r>
            <a:r>
              <a:rPr lang="en-US" altLang="zh-CN" sz="1200" dirty="0">
                <a:solidFill>
                  <a:srgbClr val="000000"/>
                </a:solidFill>
                <a:latin typeface="NEU-BZ-S92"/>
                <a:ea typeface="方正书宋_GBK"/>
                <a:cs typeface="Times New Roman" panose="02020603050405020304" pitchFamily="18" charset="0"/>
              </a:rPr>
              <a:t>6L/min</a:t>
            </a:r>
            <a:r>
              <a:rPr lang="zh-CN" altLang="zh-CN" sz="1200" dirty="0">
                <a:solidFill>
                  <a:srgbClr val="000000"/>
                </a:solidFill>
                <a:latin typeface="NEU-BZ-S92"/>
                <a:ea typeface="方正书宋_GBK"/>
                <a:cs typeface="Times New Roman" panose="02020603050405020304" pitchFamily="18" charset="0"/>
              </a:rPr>
              <a:t>。快速进给时两泵同时供油</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工作压力为</a:t>
            </a:r>
            <a:r>
              <a:rPr lang="en-US" altLang="zh-CN" sz="1200" dirty="0">
                <a:solidFill>
                  <a:srgbClr val="000000"/>
                </a:solidFill>
                <a:latin typeface="NEU-BZ-S92"/>
                <a:ea typeface="方正书宋_GBK"/>
                <a:cs typeface="Times New Roman" panose="02020603050405020304" pitchFamily="18" charset="0"/>
              </a:rPr>
              <a:t>1MPa</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工作进给时大流量泵卸荷</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卸荷压力为</a:t>
            </a:r>
            <a:r>
              <a:rPr lang="en-US" altLang="zh-CN" sz="1200" dirty="0">
                <a:solidFill>
                  <a:srgbClr val="000000"/>
                </a:solidFill>
                <a:latin typeface="NEU-BZ-S92"/>
                <a:ea typeface="方正书宋_GBK"/>
                <a:cs typeface="Times New Roman" panose="02020603050405020304" pitchFamily="18" charset="0"/>
              </a:rPr>
              <a:t>0.3MPa</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方正书宋_GBK"/>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注</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大流量泵输出的油通过左方的卸荷阀</a:t>
            </a:r>
            <a:r>
              <a:rPr lang="en-US" altLang="zh-CN" sz="1200" dirty="0">
                <a:solidFill>
                  <a:srgbClr val="000000"/>
                </a:solidFill>
                <a:latin typeface="NEU-BZ-S92"/>
                <a:ea typeface="方正书宋_GBK"/>
                <a:cs typeface="Times New Roman" panose="02020603050405020304" pitchFamily="18" charset="0"/>
              </a:rPr>
              <a:t>3</a:t>
            </a:r>
            <a:r>
              <a:rPr lang="zh-CN" altLang="zh-CN" sz="1200" dirty="0">
                <a:solidFill>
                  <a:srgbClr val="000000"/>
                </a:solidFill>
                <a:latin typeface="NEU-BZ-S92"/>
                <a:ea typeface="方正书宋_GBK"/>
                <a:cs typeface="Times New Roman" panose="02020603050405020304" pitchFamily="18" charset="0"/>
              </a:rPr>
              <a:t>回油箱</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由小流量泵供油</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压力为</a:t>
            </a:r>
            <a:r>
              <a:rPr lang="en-US" altLang="zh-CN" sz="1200" dirty="0">
                <a:solidFill>
                  <a:srgbClr val="000000"/>
                </a:solidFill>
                <a:latin typeface="NEU-BZ-S92"/>
                <a:ea typeface="方正书宋_GBK"/>
                <a:cs typeface="Times New Roman" panose="02020603050405020304" pitchFamily="18" charset="0"/>
              </a:rPr>
              <a:t>4.5MPa</a:t>
            </a:r>
            <a:r>
              <a:rPr lang="zh-CN" altLang="zh-CN" sz="1200" dirty="0">
                <a:solidFill>
                  <a:srgbClr val="000000"/>
                </a:solidFill>
                <a:latin typeface="NEU-BZ-S92"/>
                <a:ea typeface="方正书宋_GBK"/>
                <a:cs typeface="Times New Roman" panose="02020603050405020304" pitchFamily="18" charset="0"/>
              </a:rPr>
              <a:t>。</a:t>
            </a:r>
            <a:endParaRPr lang="en-US" altLang="zh-CN" sz="12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若泵的总效率为</a:t>
            </a:r>
            <a:r>
              <a:rPr lang="en-US" altLang="zh-CN" sz="1200" dirty="0">
                <a:solidFill>
                  <a:srgbClr val="000000"/>
                </a:solidFill>
                <a:latin typeface="NEU-BZ-S92"/>
                <a:ea typeface="方正书宋_GBK"/>
                <a:cs typeface="Times New Roman" panose="02020603050405020304" pitchFamily="18" charset="0"/>
              </a:rPr>
              <a:t>0.8</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试求该双联泵所需的电动机功率为多少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CCE60775-7F8F-4146-B981-3BCA6B57941B}"/>
              </a:ext>
            </a:extLst>
          </p:cNvPr>
          <p:cNvSpPr/>
          <p:nvPr/>
        </p:nvSpPr>
        <p:spPr>
          <a:xfrm>
            <a:off x="1981572" y="4418616"/>
            <a:ext cx="4572000" cy="425758"/>
          </a:xfrm>
          <a:prstGeom prst="rect">
            <a:avLst/>
          </a:prstGeom>
        </p:spPr>
        <p:txBody>
          <a:bodyPr>
            <a:spAutoFit/>
          </a:bodyPr>
          <a:lstStyle/>
          <a:p>
            <a:pPr indent="228600" algn="ctr">
              <a:lnSpc>
                <a:spcPts val="1350"/>
              </a:lnSpc>
              <a:spcAft>
                <a:spcPts val="0"/>
              </a:spcAft>
            </a:pPr>
            <a:r>
              <a:rPr lang="zh-CN" altLang="zh-CN" sz="900" dirty="0">
                <a:solidFill>
                  <a:srgbClr val="000000"/>
                </a:solidFill>
                <a:latin typeface="NEU-BZ-S92"/>
                <a:ea typeface="方正书宋_GBK"/>
                <a:cs typeface="Times New Roman" panose="02020603050405020304" pitchFamily="18" charset="0"/>
              </a:rPr>
              <a:t>图</a:t>
            </a:r>
            <a:r>
              <a:rPr lang="en-US" altLang="zh-CN" sz="900" dirty="0">
                <a:solidFill>
                  <a:srgbClr val="000000"/>
                </a:solidFill>
                <a:latin typeface="NEU-BZ-S92"/>
                <a:ea typeface="方正书宋_GBK"/>
                <a:cs typeface="Times New Roman" panose="02020603050405020304" pitchFamily="18" charset="0"/>
              </a:rPr>
              <a:t>4-30</a:t>
            </a:r>
            <a:r>
              <a:rPr lang="zh-CN" altLang="zh-CN" sz="900" dirty="0">
                <a:solidFill>
                  <a:srgbClr val="000000"/>
                </a:solidFill>
                <a:latin typeface="NEU-BZ-S92"/>
                <a:ea typeface="方正书宋_GBK"/>
                <a:cs typeface="Times New Roman" panose="02020603050405020304" pitchFamily="18" charset="0"/>
              </a:rPr>
              <a:t>　题</a:t>
            </a:r>
            <a:r>
              <a:rPr lang="en-US" altLang="zh-CN" sz="900" dirty="0">
                <a:solidFill>
                  <a:srgbClr val="000000"/>
                </a:solidFill>
                <a:latin typeface="NEU-BZ-S92"/>
                <a:ea typeface="方正书宋_GBK"/>
                <a:cs typeface="Times New Roman" panose="02020603050405020304" pitchFamily="18" charset="0"/>
              </a:rPr>
              <a:t>4-7</a:t>
            </a:r>
            <a:r>
              <a:rPr lang="zh-CN" altLang="zh-CN" sz="900" dirty="0">
                <a:solidFill>
                  <a:srgbClr val="000000"/>
                </a:solidFill>
                <a:latin typeface="NEU-BZ-S92"/>
                <a:ea typeface="方正书宋_GBK"/>
                <a:cs typeface="Times New Roman" panose="02020603050405020304" pitchFamily="18" charset="0"/>
              </a:rPr>
              <a:t>图</a:t>
            </a:r>
            <a:endParaRPr lang="zh-CN" altLang="zh-CN" sz="1050" dirty="0">
              <a:solidFill>
                <a:srgbClr val="000000"/>
              </a:solidFill>
              <a:latin typeface="NEU-BZ-S92"/>
              <a:ea typeface="方正书宋_GBK"/>
              <a:cs typeface="Times New Roman" panose="02020603050405020304" pitchFamily="18" charset="0"/>
            </a:endParaRPr>
          </a:p>
          <a:p>
            <a:pPr algn="ctr">
              <a:lnSpc>
                <a:spcPts val="1200"/>
              </a:lnSpc>
              <a:spcAft>
                <a:spcPts val="0"/>
              </a:spcAft>
            </a:pPr>
            <a:r>
              <a:rPr lang="en-US" altLang="zh-CN" sz="800" dirty="0">
                <a:solidFill>
                  <a:srgbClr val="000000"/>
                </a:solidFill>
                <a:latin typeface="NEU-BZ-S92"/>
                <a:ea typeface="方正书宋_GBK"/>
                <a:cs typeface="Times New Roman" panose="02020603050405020304" pitchFamily="18" charset="0"/>
              </a:rPr>
              <a:t>1—</a:t>
            </a:r>
            <a:r>
              <a:rPr lang="zh-CN" altLang="zh-CN" sz="800" dirty="0">
                <a:solidFill>
                  <a:srgbClr val="000000"/>
                </a:solidFill>
                <a:latin typeface="NEU-BZ-S92"/>
                <a:ea typeface="方正书宋_GBK"/>
                <a:cs typeface="Times New Roman" panose="02020603050405020304" pitchFamily="18" charset="0"/>
              </a:rPr>
              <a:t>高压小流量泵　</a:t>
            </a:r>
            <a:r>
              <a:rPr lang="en-US" altLang="zh-CN" sz="800" dirty="0">
                <a:solidFill>
                  <a:srgbClr val="000000"/>
                </a:solidFill>
                <a:latin typeface="NEU-BZ-S92"/>
                <a:ea typeface="方正书宋_GBK"/>
                <a:cs typeface="Times New Roman" panose="02020603050405020304" pitchFamily="18" charset="0"/>
              </a:rPr>
              <a:t>2—</a:t>
            </a:r>
            <a:r>
              <a:rPr lang="zh-CN" altLang="zh-CN" sz="800" dirty="0">
                <a:solidFill>
                  <a:srgbClr val="000000"/>
                </a:solidFill>
                <a:latin typeface="NEU-BZ-S92"/>
                <a:ea typeface="方正书宋_GBK"/>
                <a:cs typeface="Times New Roman" panose="02020603050405020304" pitchFamily="18" charset="0"/>
              </a:rPr>
              <a:t>低压大流量泵　</a:t>
            </a:r>
            <a:r>
              <a:rPr lang="en-US" altLang="zh-CN" sz="800" dirty="0">
                <a:solidFill>
                  <a:srgbClr val="000000"/>
                </a:solidFill>
                <a:latin typeface="NEU-BZ-S92"/>
                <a:ea typeface="方正书宋_GBK"/>
                <a:cs typeface="Times New Roman" panose="02020603050405020304" pitchFamily="18" charset="0"/>
              </a:rPr>
              <a:t>3—</a:t>
            </a:r>
            <a:r>
              <a:rPr lang="zh-CN" altLang="zh-CN" sz="800" dirty="0">
                <a:solidFill>
                  <a:srgbClr val="000000"/>
                </a:solidFill>
                <a:latin typeface="NEU-BZ-S92"/>
                <a:ea typeface="方正书宋_GBK"/>
                <a:cs typeface="Times New Roman" panose="02020603050405020304" pitchFamily="18" charset="0"/>
              </a:rPr>
              <a:t>卸荷阀　</a:t>
            </a:r>
            <a:r>
              <a:rPr lang="en-US" altLang="zh-CN" sz="800" dirty="0">
                <a:solidFill>
                  <a:srgbClr val="000000"/>
                </a:solidFill>
                <a:latin typeface="NEU-BZ-S92"/>
                <a:ea typeface="方正书宋_GBK"/>
                <a:cs typeface="Times New Roman" panose="02020603050405020304" pitchFamily="18" charset="0"/>
              </a:rPr>
              <a:t>4—</a:t>
            </a:r>
            <a:r>
              <a:rPr lang="zh-CN" altLang="zh-CN" sz="800" dirty="0">
                <a:solidFill>
                  <a:srgbClr val="000000"/>
                </a:solidFill>
                <a:latin typeface="NEU-BZ-S92"/>
                <a:ea typeface="方正书宋_GBK"/>
                <a:cs typeface="Times New Roman" panose="02020603050405020304" pitchFamily="18" charset="0"/>
              </a:rPr>
              <a:t>单向阀　</a:t>
            </a:r>
            <a:r>
              <a:rPr lang="en-US" altLang="zh-CN" sz="800" dirty="0">
                <a:solidFill>
                  <a:srgbClr val="000000"/>
                </a:solidFill>
                <a:latin typeface="NEU-BZ-S92"/>
                <a:ea typeface="方正书宋_GBK"/>
                <a:cs typeface="Times New Roman" panose="02020603050405020304" pitchFamily="18" charset="0"/>
              </a:rPr>
              <a:t>5—</a:t>
            </a:r>
            <a:r>
              <a:rPr lang="zh-CN" altLang="zh-CN" sz="800" dirty="0">
                <a:solidFill>
                  <a:srgbClr val="000000"/>
                </a:solidFill>
                <a:latin typeface="NEU-BZ-S92"/>
                <a:ea typeface="方正书宋_GBK"/>
                <a:cs typeface="Times New Roman" panose="02020603050405020304" pitchFamily="18" charset="0"/>
              </a:rPr>
              <a:t>溢流阀</a:t>
            </a:r>
            <a:endParaRPr lang="zh-CN" altLang="zh-CN" sz="105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98618471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973606"/>
            <a:ext cx="7511625" cy="1440141"/>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9B0C8DF4-9CE8-47A6-B807-2894E1D576EF}"/>
              </a:ext>
            </a:extLst>
          </p:cNvPr>
          <p:cNvSpPr/>
          <p:nvPr/>
        </p:nvSpPr>
        <p:spPr>
          <a:xfrm>
            <a:off x="1061061" y="934498"/>
            <a:ext cx="6462568" cy="1384995"/>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4-8</a:t>
            </a:r>
            <a:r>
              <a:rPr lang="zh-CN" altLang="zh-CN" sz="1200" dirty="0">
                <a:solidFill>
                  <a:srgbClr val="000000"/>
                </a:solidFill>
                <a:latin typeface="NEU-BZ-S92"/>
                <a:ea typeface="方正书宋_GBK"/>
                <a:cs typeface="Times New Roman" panose="02020603050405020304" pitchFamily="18" charset="0"/>
              </a:rPr>
              <a:t>　某液压马达的进油压力为</a:t>
            </a:r>
            <a:r>
              <a:rPr lang="en-US" altLang="zh-CN" sz="1200" dirty="0">
                <a:solidFill>
                  <a:srgbClr val="000000"/>
                </a:solidFill>
                <a:latin typeface="NEU-BZ-S92"/>
                <a:ea typeface="方正书宋_GBK"/>
                <a:cs typeface="Times New Roman" panose="02020603050405020304" pitchFamily="18" charset="0"/>
              </a:rPr>
              <a:t>10MPa</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排量为</a:t>
            </a:r>
            <a:r>
              <a:rPr lang="en-US" altLang="zh-CN" sz="1200" dirty="0">
                <a:solidFill>
                  <a:srgbClr val="000000"/>
                </a:solidFill>
                <a:latin typeface="NEU-BZ-S92"/>
                <a:ea typeface="方正书宋_GBK"/>
                <a:cs typeface="Times New Roman" panose="02020603050405020304" pitchFamily="18" charset="0"/>
              </a:rPr>
              <a:t>200mL/r</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总效率为</a:t>
            </a:r>
            <a:r>
              <a:rPr lang="en-US" altLang="zh-CN" sz="1200" dirty="0">
                <a:solidFill>
                  <a:srgbClr val="000000"/>
                </a:solidFill>
                <a:latin typeface="NEU-BZ-S92"/>
                <a:ea typeface="方正书宋_GBK"/>
                <a:cs typeface="Times New Roman" panose="02020603050405020304" pitchFamily="18" charset="0"/>
              </a:rPr>
              <a:t>0.75</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机械效率为</a:t>
            </a:r>
            <a:r>
              <a:rPr lang="en-US" altLang="zh-CN" sz="1200" dirty="0">
                <a:solidFill>
                  <a:srgbClr val="000000"/>
                </a:solidFill>
                <a:latin typeface="NEU-BZ-S92"/>
                <a:ea typeface="方正书宋_GBK"/>
                <a:cs typeface="Times New Roman" panose="02020603050405020304" pitchFamily="18" charset="0"/>
              </a:rPr>
              <a:t>0.9</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试计算</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1</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该马达的几何转矩。</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2</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若马达的转速为</a:t>
            </a:r>
            <a:r>
              <a:rPr lang="en-US" altLang="zh-CN" sz="1200" dirty="0">
                <a:solidFill>
                  <a:srgbClr val="000000"/>
                </a:solidFill>
                <a:latin typeface="NEU-BZ-S92"/>
                <a:ea typeface="方正书宋_GBK"/>
                <a:cs typeface="Times New Roman" panose="02020603050405020304" pitchFamily="18" charset="0"/>
              </a:rPr>
              <a:t>500r/min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则输入马达的流量为多少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latin typeface="NEU-BZ-S92"/>
              <a:ea typeface="方正书宋_GBK"/>
              <a:cs typeface="Times New Roman" panose="02020603050405020304" pitchFamily="18" charset="0"/>
            </a:endParaRP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3</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若外负载为</a:t>
            </a:r>
            <a:r>
              <a:rPr lang="en-US" altLang="zh-CN" sz="1200" dirty="0">
                <a:solidFill>
                  <a:srgbClr val="000000"/>
                </a:solidFill>
                <a:latin typeface="NEU-BZ-S92"/>
                <a:ea typeface="方正书宋_GBK"/>
                <a:cs typeface="Times New Roman" panose="02020603050405020304" pitchFamily="18" charset="0"/>
              </a:rPr>
              <a:t>200N</a:t>
            </a:r>
            <a:r>
              <a:rPr lang="en-US" altLang="zh-CN" sz="1200" dirty="0">
                <a:solidFill>
                  <a:srgbClr val="000000"/>
                </a:solidFill>
                <a:latin typeface="NEU-BZ-S92"/>
                <a:ea typeface="NEU-BZ-S92"/>
                <a:cs typeface="Times New Roman" panose="02020603050405020304" pitchFamily="18" charset="0"/>
              </a:rPr>
              <a:t>·</a:t>
            </a:r>
            <a:r>
              <a:rPr lang="en-US" altLang="zh-CN" sz="1200" dirty="0">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方正书宋_GBK"/>
                <a:ea typeface="方正书宋_GBK"/>
                <a:cs typeface="Times New Roman" panose="02020603050405020304" pitchFamily="18" charset="0"/>
              </a:rPr>
              <a:t>(</a:t>
            </a:r>
            <a:r>
              <a:rPr lang="en-US" altLang="zh-CN" sz="1200" i="1" dirty="0">
                <a:solidFill>
                  <a:srgbClr val="000000"/>
                </a:solidFill>
                <a:latin typeface="NEU-BZ-S92"/>
                <a:ea typeface="方正书宋_GBK"/>
                <a:cs typeface="Times New Roman" panose="02020603050405020304" pitchFamily="18" charset="0"/>
              </a:rPr>
              <a:t>n</a:t>
            </a:r>
            <a:r>
              <a:rPr lang="en-US" altLang="zh-CN" sz="1200" dirty="0">
                <a:solidFill>
                  <a:srgbClr val="000000"/>
                </a:solidFill>
                <a:latin typeface="NEU-BZ-S92"/>
                <a:ea typeface="方正书宋_GBK"/>
                <a:cs typeface="Times New Roman" panose="02020603050405020304" pitchFamily="18" charset="0"/>
              </a:rPr>
              <a:t>=500r/min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时</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该马达输入功率和输出功率各为多少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5" name="矩形 4">
            <a:extLst>
              <a:ext uri="{FF2B5EF4-FFF2-40B4-BE49-F238E27FC236}">
                <a16:creationId xmlns:a16="http://schemas.microsoft.com/office/drawing/2014/main" id="{A961491F-DE48-478F-9968-B02A5E1F1235}"/>
              </a:ext>
            </a:extLst>
          </p:cNvPr>
          <p:cNvSpPr/>
          <p:nvPr/>
        </p:nvSpPr>
        <p:spPr>
          <a:xfrm>
            <a:off x="1009667" y="2466303"/>
            <a:ext cx="5979951" cy="1107996"/>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4-9</a:t>
            </a:r>
            <a:r>
              <a:rPr lang="zh-CN" altLang="zh-CN" sz="1200" dirty="0">
                <a:solidFill>
                  <a:srgbClr val="000000"/>
                </a:solidFill>
                <a:latin typeface="NEU-BZ-S92"/>
                <a:ea typeface="方正书宋_GBK"/>
                <a:cs typeface="Times New Roman" panose="02020603050405020304" pitchFamily="18" charset="0"/>
              </a:rPr>
              <a:t>　一液压马达</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要求输出转矩为</a:t>
            </a:r>
            <a:r>
              <a:rPr lang="en-US" altLang="zh-CN" sz="1200" dirty="0">
                <a:solidFill>
                  <a:srgbClr val="000000"/>
                </a:solidFill>
                <a:latin typeface="NEU-BZ-S92"/>
                <a:ea typeface="方正书宋_GBK"/>
                <a:cs typeface="Times New Roman" panose="02020603050405020304" pitchFamily="18" charset="0"/>
              </a:rPr>
              <a:t>52.5N</a:t>
            </a:r>
            <a:r>
              <a:rPr lang="en-US" altLang="zh-CN" sz="1200" dirty="0">
                <a:solidFill>
                  <a:srgbClr val="000000"/>
                </a:solidFill>
                <a:latin typeface="NEU-BZ-S92"/>
                <a:ea typeface="NEU-BZ-S92"/>
                <a:cs typeface="Times New Roman" panose="02020603050405020304" pitchFamily="18" charset="0"/>
              </a:rPr>
              <a:t>·</a:t>
            </a:r>
            <a:r>
              <a:rPr lang="en-US" altLang="zh-CN" sz="1200" dirty="0">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转速为</a:t>
            </a:r>
            <a:r>
              <a:rPr lang="en-US" altLang="zh-CN" sz="1200" dirty="0">
                <a:solidFill>
                  <a:srgbClr val="000000"/>
                </a:solidFill>
                <a:latin typeface="NEU-BZ-S92"/>
                <a:ea typeface="方正书宋_GBK"/>
                <a:cs typeface="Times New Roman" panose="02020603050405020304" pitchFamily="18" charset="0"/>
              </a:rPr>
              <a:t>30r/min</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马达排量为</a:t>
            </a:r>
            <a:r>
              <a:rPr lang="en-US" altLang="zh-CN" sz="1200" dirty="0">
                <a:solidFill>
                  <a:srgbClr val="000000"/>
                </a:solidFill>
                <a:latin typeface="NEU-BZ-S92"/>
                <a:ea typeface="方正书宋_GBK"/>
                <a:cs typeface="Times New Roman" panose="02020603050405020304" pitchFamily="18" charset="0"/>
              </a:rPr>
              <a:t>105mL/r</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马达的机械效率和容积效率均为</a:t>
            </a:r>
            <a:r>
              <a:rPr lang="en-US" altLang="zh-CN" sz="1200" dirty="0">
                <a:solidFill>
                  <a:srgbClr val="000000"/>
                </a:solidFill>
                <a:latin typeface="NEU-BZ-S92"/>
                <a:ea typeface="方正书宋_GBK"/>
                <a:cs typeface="Times New Roman" panose="02020603050405020304" pitchFamily="18" charset="0"/>
              </a:rPr>
              <a:t>0.9</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出口压力</a:t>
            </a:r>
            <a:r>
              <a:rPr lang="en-US" altLang="zh-CN" sz="1200" i="1" dirty="0">
                <a:solidFill>
                  <a:srgbClr val="000000"/>
                </a:solidFill>
                <a:latin typeface="NEU-BZ-S92"/>
                <a:ea typeface="方正书宋_GBK"/>
                <a:cs typeface="Times New Roman" panose="02020603050405020304" pitchFamily="18" charset="0"/>
              </a:rPr>
              <a:t>p</a:t>
            </a:r>
            <a:r>
              <a:rPr lang="en-US" altLang="zh-CN" sz="1200" baseline="-25000" dirty="0">
                <a:solidFill>
                  <a:srgbClr val="000000"/>
                </a:solidFill>
                <a:latin typeface="NEU-BZ-S92"/>
                <a:ea typeface="方正书宋_GBK"/>
                <a:cs typeface="Times New Roman" panose="02020603050405020304" pitchFamily="18" charset="0"/>
              </a:rPr>
              <a:t>2</a:t>
            </a:r>
            <a:r>
              <a:rPr lang="en-US" altLang="zh-CN" sz="1200" dirty="0">
                <a:solidFill>
                  <a:srgbClr val="000000"/>
                </a:solidFill>
                <a:latin typeface="NEU-BZ-S92"/>
                <a:ea typeface="方正书宋_GBK"/>
                <a:cs typeface="Times New Roman" panose="02020603050405020304" pitchFamily="18" charset="0"/>
              </a:rPr>
              <a:t>=0.2MPa</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试求马达所需的流量和压力各为多少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
        <p:nvSpPr>
          <p:cNvPr id="11" name="圆角矩形 6">
            <a:extLst>
              <a:ext uri="{FF2B5EF4-FFF2-40B4-BE49-F238E27FC236}">
                <a16:creationId xmlns:a16="http://schemas.microsoft.com/office/drawing/2014/main" id="{FD9F0466-2696-49A7-A2FF-ABB68C041C2A}"/>
              </a:ext>
            </a:extLst>
          </p:cNvPr>
          <p:cNvSpPr/>
          <p:nvPr/>
        </p:nvSpPr>
        <p:spPr>
          <a:xfrm>
            <a:off x="771949" y="2534087"/>
            <a:ext cx="7511625" cy="11167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12" name="圆角矩形 6">
            <a:extLst>
              <a:ext uri="{FF2B5EF4-FFF2-40B4-BE49-F238E27FC236}">
                <a16:creationId xmlns:a16="http://schemas.microsoft.com/office/drawing/2014/main" id="{DA43A301-EA69-44C5-A2B6-93CF38B63B72}"/>
              </a:ext>
            </a:extLst>
          </p:cNvPr>
          <p:cNvSpPr/>
          <p:nvPr/>
        </p:nvSpPr>
        <p:spPr>
          <a:xfrm>
            <a:off x="771949" y="3771217"/>
            <a:ext cx="7511625" cy="1116790"/>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7" name="矩形 6">
            <a:extLst>
              <a:ext uri="{FF2B5EF4-FFF2-40B4-BE49-F238E27FC236}">
                <a16:creationId xmlns:a16="http://schemas.microsoft.com/office/drawing/2014/main" id="{3B0FFCF7-BCEF-4838-8BF1-2F3129A1F39B}"/>
              </a:ext>
            </a:extLst>
          </p:cNvPr>
          <p:cNvSpPr/>
          <p:nvPr/>
        </p:nvSpPr>
        <p:spPr>
          <a:xfrm>
            <a:off x="954741" y="3694639"/>
            <a:ext cx="6313393" cy="1107996"/>
          </a:xfrm>
          <a:prstGeom prst="rect">
            <a:avLst/>
          </a:prstGeom>
        </p:spPr>
        <p:txBody>
          <a:bodyPr wrap="square">
            <a:spAutoFit/>
          </a:bodyPr>
          <a:lstStyle/>
          <a:p>
            <a:pPr indent="228600">
              <a:lnSpc>
                <a:spcPct val="150000"/>
              </a:lnSpc>
              <a:spcAft>
                <a:spcPts val="0"/>
              </a:spcAft>
            </a:pPr>
            <a:r>
              <a:rPr lang="en-US" altLang="zh-CN" sz="2000" b="1" dirty="0">
                <a:solidFill>
                  <a:srgbClr val="000000"/>
                </a:solidFill>
                <a:latin typeface="NEU-BZ-S92"/>
                <a:ea typeface="方正书宋_GBK"/>
                <a:cs typeface="Times New Roman" panose="02020603050405020304" pitchFamily="18" charset="0"/>
              </a:rPr>
              <a:t>4-10</a:t>
            </a:r>
            <a:r>
              <a:rPr lang="zh-CN" altLang="zh-CN" sz="1200" dirty="0">
                <a:solidFill>
                  <a:srgbClr val="000000"/>
                </a:solidFill>
                <a:latin typeface="NEU-BZ-S92"/>
                <a:ea typeface="方正书宋_GBK"/>
                <a:cs typeface="Times New Roman" panose="02020603050405020304" pitchFamily="18" charset="0"/>
              </a:rPr>
              <a:t>　单叶片摆动液压马达</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叶片底端和顶端的半径分别为</a:t>
            </a:r>
            <a:r>
              <a:rPr lang="en-US" altLang="zh-CN" sz="1200" i="1" dirty="0">
                <a:solidFill>
                  <a:srgbClr val="000000"/>
                </a:solidFill>
                <a:latin typeface="NEU-BZ-S92"/>
                <a:ea typeface="方正书宋_GBK"/>
                <a:cs typeface="Times New Roman" panose="02020603050405020304" pitchFamily="18" charset="0"/>
              </a:rPr>
              <a:t>R</a:t>
            </a:r>
            <a:r>
              <a:rPr lang="en-US" altLang="zh-CN" sz="1200" baseline="-25000" dirty="0">
                <a:solidFill>
                  <a:srgbClr val="000000"/>
                </a:solidFill>
                <a:latin typeface="NEU-BZ-S92"/>
                <a:ea typeface="方正书宋_GBK"/>
                <a:cs typeface="Times New Roman" panose="02020603050405020304" pitchFamily="18" charset="0"/>
              </a:rPr>
              <a:t>1</a:t>
            </a:r>
            <a:r>
              <a:rPr lang="en-US" altLang="zh-CN" sz="1200" i="1" dirty="0">
                <a:solidFill>
                  <a:srgbClr val="000000"/>
                </a:solidFill>
                <a:latin typeface="NEU-BZ-S92"/>
                <a:ea typeface="方正书宋_GBK"/>
                <a:cs typeface="Times New Roman" panose="02020603050405020304" pitchFamily="18" charset="0"/>
              </a:rPr>
              <a:t>=</a:t>
            </a:r>
            <a:r>
              <a:rPr lang="en-US" altLang="zh-CN" sz="1200" dirty="0">
                <a:solidFill>
                  <a:srgbClr val="000000"/>
                </a:solidFill>
                <a:latin typeface="NEU-BZ-S92"/>
                <a:ea typeface="方正书宋_GBK"/>
                <a:cs typeface="Times New Roman" panose="02020603050405020304" pitchFamily="18" charset="0"/>
              </a:rPr>
              <a:t>50mm</a:t>
            </a:r>
            <a:r>
              <a:rPr lang="zh-CN" altLang="zh-CN" sz="1200" dirty="0">
                <a:solidFill>
                  <a:srgbClr val="000000"/>
                </a:solidFill>
                <a:latin typeface="NEU-BZ-S92"/>
                <a:ea typeface="方正书宋_GBK"/>
                <a:cs typeface="Times New Roman" panose="02020603050405020304" pitchFamily="18" charset="0"/>
              </a:rPr>
              <a:t>和</a:t>
            </a:r>
            <a:r>
              <a:rPr lang="en-US" altLang="zh-CN" sz="1200" i="1" dirty="0">
                <a:solidFill>
                  <a:srgbClr val="000000"/>
                </a:solidFill>
                <a:latin typeface="NEU-BZ-S92"/>
                <a:ea typeface="方正书宋_GBK"/>
                <a:cs typeface="Times New Roman" panose="02020603050405020304" pitchFamily="18" charset="0"/>
              </a:rPr>
              <a:t>R</a:t>
            </a:r>
            <a:r>
              <a:rPr lang="en-US" altLang="zh-CN" sz="1200" baseline="-25000" dirty="0">
                <a:solidFill>
                  <a:srgbClr val="000000"/>
                </a:solidFill>
                <a:latin typeface="NEU-BZ-S92"/>
                <a:ea typeface="方正书宋_GBK"/>
                <a:cs typeface="Times New Roman" panose="02020603050405020304" pitchFamily="18" charset="0"/>
              </a:rPr>
              <a:t>2</a:t>
            </a:r>
            <a:r>
              <a:rPr lang="en-US" altLang="zh-CN" sz="1200" i="1" dirty="0">
                <a:solidFill>
                  <a:srgbClr val="000000"/>
                </a:solidFill>
                <a:latin typeface="NEU-BZ-S92"/>
                <a:ea typeface="方正书宋_GBK"/>
                <a:cs typeface="Times New Roman" panose="02020603050405020304" pitchFamily="18" charset="0"/>
              </a:rPr>
              <a:t>=</a:t>
            </a:r>
            <a:r>
              <a:rPr lang="en-US" altLang="zh-CN" sz="1200" dirty="0">
                <a:solidFill>
                  <a:srgbClr val="000000"/>
                </a:solidFill>
                <a:latin typeface="NEU-BZ-S92"/>
                <a:ea typeface="方正书宋_GBK"/>
                <a:cs typeface="Times New Roman" panose="02020603050405020304" pitchFamily="18" charset="0"/>
              </a:rPr>
              <a:t>120mm</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叶片宽度为</a:t>
            </a:r>
            <a:r>
              <a:rPr lang="en-US" altLang="zh-CN" sz="1200" i="1" dirty="0">
                <a:solidFill>
                  <a:srgbClr val="000000"/>
                </a:solidFill>
                <a:latin typeface="NEU-BZ-S92"/>
                <a:ea typeface="方正书宋_GBK"/>
                <a:cs typeface="Times New Roman" panose="02020603050405020304" pitchFamily="18" charset="0"/>
              </a:rPr>
              <a:t>b</a:t>
            </a:r>
            <a:r>
              <a:rPr lang="en-US" altLang="zh-CN" sz="1200" dirty="0">
                <a:solidFill>
                  <a:srgbClr val="000000"/>
                </a:solidFill>
                <a:latin typeface="NEU-BZ-S92"/>
                <a:ea typeface="方正书宋_GBK"/>
                <a:cs typeface="Times New Roman" panose="02020603050405020304" pitchFamily="18" charset="0"/>
              </a:rPr>
              <a:t>=40mm</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回油压力</a:t>
            </a:r>
            <a:r>
              <a:rPr lang="en-US" altLang="zh-CN" sz="1200" i="1" dirty="0">
                <a:solidFill>
                  <a:srgbClr val="000000"/>
                </a:solidFill>
                <a:latin typeface="NEU-BZ-S92"/>
                <a:ea typeface="方正书宋_GBK"/>
                <a:cs typeface="Times New Roman" panose="02020603050405020304" pitchFamily="18" charset="0"/>
              </a:rPr>
              <a:t>p</a:t>
            </a:r>
            <a:r>
              <a:rPr lang="en-US" altLang="zh-CN" sz="1200" baseline="-25000" dirty="0">
                <a:solidFill>
                  <a:srgbClr val="000000"/>
                </a:solidFill>
                <a:latin typeface="NEU-BZ-S92"/>
                <a:ea typeface="方正书宋_GBK"/>
                <a:cs typeface="Times New Roman" panose="02020603050405020304" pitchFamily="18" charset="0"/>
              </a:rPr>
              <a:t>2</a:t>
            </a:r>
            <a:r>
              <a:rPr lang="en-US" altLang="zh-CN" sz="1200" dirty="0">
                <a:solidFill>
                  <a:srgbClr val="000000"/>
                </a:solidFill>
                <a:latin typeface="NEU-BZ-S92"/>
                <a:ea typeface="方正书宋_GBK"/>
                <a:cs typeface="Times New Roman" panose="02020603050405020304" pitchFamily="18" charset="0"/>
              </a:rPr>
              <a:t>=0.2MPa</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摆动马达的机械效率</a:t>
            </a:r>
            <a:r>
              <a:rPr lang="en-US" altLang="zh-CN" sz="1200" i="1" dirty="0" err="1">
                <a:solidFill>
                  <a:srgbClr val="000000"/>
                </a:solidFill>
                <a:latin typeface="NEU-BZ-S92"/>
                <a:ea typeface="方正书宋_GBK"/>
                <a:cs typeface="Times New Roman" panose="02020603050405020304" pitchFamily="18" charset="0"/>
              </a:rPr>
              <a:t>η</a:t>
            </a:r>
            <a:r>
              <a:rPr lang="en-US" altLang="zh-CN" sz="1200" baseline="-25000" dirty="0" err="1">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NEU-BZ-S92"/>
                <a:ea typeface="方正书宋_GBK"/>
                <a:cs typeface="Times New Roman" panose="02020603050405020304" pitchFamily="18" charset="0"/>
              </a:rPr>
              <a:t>=0.9</a:t>
            </a:r>
            <a:r>
              <a:rPr lang="en-US" altLang="zh-CN" sz="1200" dirty="0">
                <a:solidFill>
                  <a:srgbClr val="000000"/>
                </a:solidFill>
                <a:latin typeface="方正书宋_GBK"/>
                <a:ea typeface="方正书宋_GBK"/>
                <a:cs typeface="Times New Roman" panose="02020603050405020304" pitchFamily="18" charset="0"/>
              </a:rPr>
              <a:t>,</a:t>
            </a:r>
          </a:p>
          <a:p>
            <a:pPr indent="228600">
              <a:lnSpc>
                <a:spcPct val="150000"/>
              </a:lnSpc>
              <a:spcAft>
                <a:spcPts val="0"/>
              </a:spcAft>
            </a:pPr>
            <a:r>
              <a:rPr lang="en-US" altLang="zh-CN" sz="1200" dirty="0">
                <a:solidFill>
                  <a:srgbClr val="000000"/>
                </a:solidFill>
                <a:latin typeface="NEU-BZ-S92"/>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若负载转矩为</a:t>
            </a:r>
            <a:r>
              <a:rPr lang="en-US" altLang="zh-CN" sz="1200" dirty="0">
                <a:solidFill>
                  <a:srgbClr val="000000"/>
                </a:solidFill>
                <a:latin typeface="NEU-BZ-S92"/>
                <a:ea typeface="方正书宋_GBK"/>
                <a:cs typeface="Times New Roman" panose="02020603050405020304" pitchFamily="18" charset="0"/>
              </a:rPr>
              <a:t>1000N</a:t>
            </a:r>
            <a:r>
              <a:rPr lang="en-US" altLang="zh-CN" sz="1200" dirty="0">
                <a:solidFill>
                  <a:srgbClr val="000000"/>
                </a:solidFill>
                <a:latin typeface="NEU-BZ-S92"/>
                <a:ea typeface="NEU-BZ-S92"/>
                <a:cs typeface="Times New Roman" panose="02020603050405020304" pitchFamily="18" charset="0"/>
              </a:rPr>
              <a:t>·</a:t>
            </a:r>
            <a:r>
              <a:rPr lang="en-US" altLang="zh-CN" sz="1200" dirty="0">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方正书宋_GBK"/>
                <a:ea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试求摆动马达的输入油液压力</a:t>
            </a:r>
            <a:r>
              <a:rPr lang="en-US" altLang="zh-CN" sz="1200" i="1" dirty="0">
                <a:solidFill>
                  <a:srgbClr val="000000"/>
                </a:solidFill>
                <a:latin typeface="NEU-BZ-S92"/>
                <a:ea typeface="方正书宋_GBK"/>
                <a:cs typeface="Times New Roman" panose="02020603050405020304" pitchFamily="18" charset="0"/>
              </a:rPr>
              <a:t>p</a:t>
            </a:r>
            <a:r>
              <a:rPr lang="en-US" altLang="zh-CN" sz="1200" baseline="-25000" dirty="0">
                <a:solidFill>
                  <a:srgbClr val="000000"/>
                </a:solidFill>
                <a:latin typeface="NEU-BZ-S92"/>
                <a:ea typeface="方正书宋_GBK"/>
                <a:cs typeface="Times New Roman" panose="02020603050405020304" pitchFamily="18" charset="0"/>
              </a:rPr>
              <a:t>1</a:t>
            </a:r>
            <a:r>
              <a:rPr lang="zh-CN" altLang="zh-CN" sz="1200" dirty="0">
                <a:solidFill>
                  <a:srgbClr val="000000"/>
                </a:solidFill>
                <a:latin typeface="NEU-BZ-S92"/>
                <a:ea typeface="方正书宋_GBK"/>
                <a:cs typeface="Times New Roman" panose="02020603050405020304" pitchFamily="18" charset="0"/>
              </a:rPr>
              <a:t>是多少</a:t>
            </a:r>
            <a:r>
              <a:rPr lang="en-US" altLang="zh-CN" sz="1200" dirty="0">
                <a:solidFill>
                  <a:srgbClr val="000000"/>
                </a:solidFill>
                <a:latin typeface="方正书宋_GBK"/>
                <a:ea typeface="方正书宋_GBK"/>
                <a:cs typeface="Times New Roman" panose="02020603050405020304" pitchFamily="18" charset="0"/>
              </a:rPr>
              <a:t>?</a:t>
            </a:r>
            <a:endParaRPr lang="zh-CN" altLang="zh-CN" sz="1600" dirty="0">
              <a:solidFill>
                <a:srgbClr val="000000"/>
              </a:solidFill>
              <a:effectLst/>
              <a:latin typeface="NEU-BZ-S92"/>
              <a:ea typeface="方正书宋_GBK"/>
              <a:cs typeface="Times New Roman" panose="02020603050405020304" pitchFamily="18" charset="0"/>
            </a:endParaRPr>
          </a:p>
        </p:txBody>
      </p:sp>
    </p:spTree>
    <p:extLst>
      <p:ext uri="{BB962C8B-B14F-4D97-AF65-F5344CB8AC3E}">
        <p14:creationId xmlns:p14="http://schemas.microsoft.com/office/powerpoint/2010/main" val="2394824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1000"/>
                                        <p:tgtEl>
                                          <p:spTgt spid="27"/>
                                        </p:tgtEl>
                                      </p:cBhvr>
                                    </p:animEffect>
                                    <p:anim calcmode="lin" valueType="num">
                                      <p:cBhvr>
                                        <p:cTn id="8" dur="1000" fill="hold"/>
                                        <p:tgtEl>
                                          <p:spTgt spid="27"/>
                                        </p:tgtEl>
                                        <p:attrNameLst>
                                          <p:attrName>ppt_x</p:attrName>
                                        </p:attrNameLst>
                                      </p:cBhvr>
                                      <p:tavLst>
                                        <p:tav tm="0">
                                          <p:val>
                                            <p:strVal val="#ppt_x"/>
                                          </p:val>
                                        </p:tav>
                                        <p:tav tm="100000">
                                          <p:val>
                                            <p:strVal val="#ppt_x"/>
                                          </p:val>
                                        </p:tav>
                                      </p:tavLst>
                                    </p:anim>
                                    <p:anim calcmode="lin" valueType="num">
                                      <p:cBhvr>
                                        <p:cTn id="9" dur="1000" fill="hold"/>
                                        <p:tgtEl>
                                          <p:spTgt spid="2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00"/>
                                        <p:tgtEl>
                                          <p:spTgt spid="3"/>
                                        </p:tgtEl>
                                      </p:cBhvr>
                                    </p:animEffect>
                                    <p:anim calcmode="lin" valueType="num">
                                      <p:cBhvr>
                                        <p:cTn id="13" dur="1000" fill="hold"/>
                                        <p:tgtEl>
                                          <p:spTgt spid="3"/>
                                        </p:tgtEl>
                                        <p:attrNameLst>
                                          <p:attrName>ppt_x</p:attrName>
                                        </p:attrNameLst>
                                      </p:cBhvr>
                                      <p:tavLst>
                                        <p:tav tm="0">
                                          <p:val>
                                            <p:strVal val="#ppt_x"/>
                                          </p:val>
                                        </p:tav>
                                        <p:tav tm="100000">
                                          <p:val>
                                            <p:strVal val="#ppt_x"/>
                                          </p:val>
                                        </p:tav>
                                      </p:tavLst>
                                    </p:anim>
                                    <p:anim calcmode="lin" valueType="num">
                                      <p:cBhvr>
                                        <p:cTn id="14"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1000"/>
                                        <p:tgtEl>
                                          <p:spTgt spid="11"/>
                                        </p:tgtEl>
                                      </p:cBhvr>
                                    </p:animEffect>
                                    <p:anim calcmode="lin" valueType="num">
                                      <p:cBhvr>
                                        <p:cTn id="20" dur="1000" fill="hold"/>
                                        <p:tgtEl>
                                          <p:spTgt spid="11"/>
                                        </p:tgtEl>
                                        <p:attrNameLst>
                                          <p:attrName>ppt_x</p:attrName>
                                        </p:attrNameLst>
                                      </p:cBhvr>
                                      <p:tavLst>
                                        <p:tav tm="0">
                                          <p:val>
                                            <p:strVal val="#ppt_x"/>
                                          </p:val>
                                        </p:tav>
                                        <p:tav tm="100000">
                                          <p:val>
                                            <p:strVal val="#ppt_x"/>
                                          </p:val>
                                        </p:tav>
                                      </p:tavLst>
                                    </p:anim>
                                    <p:anim calcmode="lin" valueType="num">
                                      <p:cBhvr>
                                        <p:cTn id="21" dur="1000" fill="hold"/>
                                        <p:tgtEl>
                                          <p:spTgt spid="11"/>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1000"/>
                                        <p:tgtEl>
                                          <p:spTgt spid="5"/>
                                        </p:tgtEl>
                                      </p:cBhvr>
                                    </p:animEffect>
                                    <p:anim calcmode="lin" valueType="num">
                                      <p:cBhvr>
                                        <p:cTn id="25" dur="1000" fill="hold"/>
                                        <p:tgtEl>
                                          <p:spTgt spid="5"/>
                                        </p:tgtEl>
                                        <p:attrNameLst>
                                          <p:attrName>ppt_x</p:attrName>
                                        </p:attrNameLst>
                                      </p:cBhvr>
                                      <p:tavLst>
                                        <p:tav tm="0">
                                          <p:val>
                                            <p:strVal val="#ppt_x"/>
                                          </p:val>
                                        </p:tav>
                                        <p:tav tm="100000">
                                          <p:val>
                                            <p:strVal val="#ppt_x"/>
                                          </p:val>
                                        </p:tav>
                                      </p:tavLst>
                                    </p:anim>
                                    <p:anim calcmode="lin" valueType="num">
                                      <p:cBhvr>
                                        <p:cTn id="2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1000"/>
                                        <p:tgtEl>
                                          <p:spTgt spid="12"/>
                                        </p:tgtEl>
                                      </p:cBhvr>
                                    </p:animEffect>
                                    <p:anim calcmode="lin" valueType="num">
                                      <p:cBhvr>
                                        <p:cTn id="32" dur="1000" fill="hold"/>
                                        <p:tgtEl>
                                          <p:spTgt spid="12"/>
                                        </p:tgtEl>
                                        <p:attrNameLst>
                                          <p:attrName>ppt_x</p:attrName>
                                        </p:attrNameLst>
                                      </p:cBhvr>
                                      <p:tavLst>
                                        <p:tav tm="0">
                                          <p:val>
                                            <p:strVal val="#ppt_x"/>
                                          </p:val>
                                        </p:tav>
                                        <p:tav tm="100000">
                                          <p:val>
                                            <p:strVal val="#ppt_x"/>
                                          </p:val>
                                        </p:tav>
                                      </p:tavLst>
                                    </p:anim>
                                    <p:anim calcmode="lin" valueType="num">
                                      <p:cBhvr>
                                        <p:cTn id="33" dur="1000" fill="hold"/>
                                        <p:tgtEl>
                                          <p:spTgt spid="12"/>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3" grpId="0"/>
      <p:bldP spid="5" grpId="0"/>
      <p:bldP spid="11" grpId="0" animBg="1"/>
      <p:bldP spid="12" grpId="0" animBg="1"/>
      <p:bldP spid="7"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直角三角形 24">
            <a:extLst>
              <a:ext uri="{FF2B5EF4-FFF2-40B4-BE49-F238E27FC236}">
                <a16:creationId xmlns:a16="http://schemas.microsoft.com/office/drawing/2014/main" id="{9CFE1282-E2A8-4B82-A52B-604429629C0D}"/>
              </a:ext>
            </a:extLst>
          </p:cNvPr>
          <p:cNvSpPr/>
          <p:nvPr/>
        </p:nvSpPr>
        <p:spPr>
          <a:xfrm rot="16200000" flipV="1">
            <a:off x="0" y="4283075"/>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6" name="直角三角形 25">
            <a:extLst>
              <a:ext uri="{FF2B5EF4-FFF2-40B4-BE49-F238E27FC236}">
                <a16:creationId xmlns:a16="http://schemas.microsoft.com/office/drawing/2014/main" id="{0BD1B3F8-9E03-48DD-B197-4B706D7A8EB5}"/>
              </a:ext>
            </a:extLst>
          </p:cNvPr>
          <p:cNvSpPr/>
          <p:nvPr/>
        </p:nvSpPr>
        <p:spPr>
          <a:xfrm rot="10800000" flipV="1">
            <a:off x="8283575" y="4283074"/>
            <a:ext cx="860425" cy="860425"/>
          </a:xfrm>
          <a:prstGeom prst="rtTriangle">
            <a:avLst/>
          </a:prstGeom>
          <a:solidFill>
            <a:srgbClr val="184972">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latin typeface="Times New Roman" panose="02020603050405020304" pitchFamily="18" charset="0"/>
              <a:ea typeface="黑体" panose="02010609060101010101" pitchFamily="49" charset="-122"/>
            </a:endParaRPr>
          </a:p>
        </p:txBody>
      </p:sp>
      <p:sp>
        <p:nvSpPr>
          <p:cNvPr id="27" name="圆角矩形 6">
            <a:extLst>
              <a:ext uri="{FF2B5EF4-FFF2-40B4-BE49-F238E27FC236}">
                <a16:creationId xmlns:a16="http://schemas.microsoft.com/office/drawing/2014/main" id="{44702046-C45D-49B5-8955-5572B8C1F6C5}"/>
              </a:ext>
            </a:extLst>
          </p:cNvPr>
          <p:cNvSpPr/>
          <p:nvPr/>
        </p:nvSpPr>
        <p:spPr>
          <a:xfrm>
            <a:off x="771950" y="1028700"/>
            <a:ext cx="7511625" cy="1996888"/>
          </a:xfrm>
          <a:prstGeom prst="roundRect">
            <a:avLst>
              <a:gd name="adj" fmla="val 6667"/>
            </a:avLst>
          </a:prstGeom>
          <a:noFill/>
          <a:ln>
            <a:solidFill>
              <a:srgbClr val="184972">
                <a:alpha val="36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29" name="文本框 28">
            <a:extLst>
              <a:ext uri="{FF2B5EF4-FFF2-40B4-BE49-F238E27FC236}">
                <a16:creationId xmlns:a16="http://schemas.microsoft.com/office/drawing/2014/main" id="{C37836D9-10D8-42CE-A4F4-F535ADA62617}"/>
              </a:ext>
            </a:extLst>
          </p:cNvPr>
          <p:cNvSpPr txBox="1"/>
          <p:nvPr/>
        </p:nvSpPr>
        <p:spPr>
          <a:xfrm>
            <a:off x="860425" y="124080"/>
            <a:ext cx="7636329" cy="584775"/>
          </a:xfrm>
          <a:prstGeom prst="rect">
            <a:avLst/>
          </a:prstGeom>
          <a:noFill/>
        </p:spPr>
        <p:txBody>
          <a:bodyPr wrap="square" rtlCol="0">
            <a:spAutoFit/>
          </a:bodyPr>
          <a:lstStyle/>
          <a:p>
            <a:pPr algn="ctr"/>
            <a:r>
              <a:rPr lang="zh-CN" altLang="en-US" sz="3200" dirty="0">
                <a:solidFill>
                  <a:schemeClr val="bg1"/>
                </a:solidFill>
                <a:latin typeface="Times New Roman" panose="02020603050405020304" pitchFamily="18" charset="0"/>
                <a:ea typeface="黑体" panose="02010609060101010101" pitchFamily="49" charset="-122"/>
              </a:rPr>
              <a:t>习题</a:t>
            </a:r>
          </a:p>
        </p:txBody>
      </p:sp>
      <p:sp>
        <p:nvSpPr>
          <p:cNvPr id="30" name="圆角矩形 3">
            <a:extLst>
              <a:ext uri="{FF2B5EF4-FFF2-40B4-BE49-F238E27FC236}">
                <a16:creationId xmlns:a16="http://schemas.microsoft.com/office/drawing/2014/main" id="{1C4EFC7C-849C-4D4A-A8BB-18E3B40E6ADC}"/>
              </a:ext>
            </a:extLst>
          </p:cNvPr>
          <p:cNvSpPr/>
          <p:nvPr/>
        </p:nvSpPr>
        <p:spPr>
          <a:xfrm>
            <a:off x="657015" y="60798"/>
            <a:ext cx="7962728" cy="687165"/>
          </a:xfrm>
          <a:prstGeom prst="roundRect">
            <a:avLst/>
          </a:prstGeom>
          <a:noFill/>
          <a:ln>
            <a:solidFill>
              <a:schemeClr val="bg1">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Times New Roman" panose="02020603050405020304" pitchFamily="18" charset="0"/>
              <a:ea typeface="黑体" panose="02010609060101010101" pitchFamily="49" charset="-122"/>
            </a:endParaRPr>
          </a:p>
        </p:txBody>
      </p:sp>
      <p:sp>
        <p:nvSpPr>
          <p:cNvPr id="3" name="矩形 2">
            <a:extLst>
              <a:ext uri="{FF2B5EF4-FFF2-40B4-BE49-F238E27FC236}">
                <a16:creationId xmlns:a16="http://schemas.microsoft.com/office/drawing/2014/main" id="{D74B988F-1E06-4753-BF8F-6AA342A5800A}"/>
              </a:ext>
            </a:extLst>
          </p:cNvPr>
          <p:cNvSpPr/>
          <p:nvPr/>
        </p:nvSpPr>
        <p:spPr>
          <a:xfrm>
            <a:off x="1121972" y="1028700"/>
            <a:ext cx="5647765" cy="1815882"/>
          </a:xfrm>
          <a:prstGeom prst="rect">
            <a:avLst/>
          </a:prstGeom>
        </p:spPr>
        <p:txBody>
          <a:bodyPr wrap="square">
            <a:spAutoFit/>
          </a:bodyPr>
          <a:lstStyle/>
          <a:p>
            <a:pPr>
              <a:lnSpc>
                <a:spcPct val="200000"/>
              </a:lnSpc>
            </a:pPr>
            <a:r>
              <a:rPr lang="en-US" altLang="zh-CN" sz="2000" b="1" dirty="0">
                <a:solidFill>
                  <a:srgbClr val="000000"/>
                </a:solidFill>
                <a:latin typeface="NEU-BZ-S92"/>
                <a:ea typeface="方正书宋_GBK"/>
                <a:cs typeface="Times New Roman" panose="02020603050405020304" pitchFamily="18" charset="0"/>
              </a:rPr>
              <a:t>4-11</a:t>
            </a:r>
            <a:r>
              <a:rPr lang="zh-CN" altLang="zh-CN" sz="1200" dirty="0">
                <a:solidFill>
                  <a:srgbClr val="000000"/>
                </a:solidFill>
                <a:latin typeface="NEU-BZ-S92"/>
                <a:ea typeface="方正书宋_GBK"/>
                <a:cs typeface="Times New Roman" panose="02020603050405020304" pitchFamily="18" charset="0"/>
              </a:rPr>
              <a:t>　双叶片摆动液压马达的输入压力</a:t>
            </a:r>
            <a:r>
              <a:rPr lang="en-US" altLang="zh-CN" sz="1200" i="1" dirty="0">
                <a:solidFill>
                  <a:srgbClr val="000000"/>
                </a:solidFill>
                <a:latin typeface="NEU-BZ-S92"/>
                <a:ea typeface="方正书宋_GBK"/>
                <a:cs typeface="Times New Roman" panose="02020603050405020304" pitchFamily="18" charset="0"/>
              </a:rPr>
              <a:t>p</a:t>
            </a:r>
            <a:r>
              <a:rPr lang="en-US" altLang="zh-CN" sz="1200" baseline="-25000" dirty="0">
                <a:solidFill>
                  <a:srgbClr val="000000"/>
                </a:solidFill>
                <a:latin typeface="NEU-BZ-S92"/>
                <a:ea typeface="方正书宋_GBK"/>
                <a:cs typeface="Times New Roman" panose="02020603050405020304" pitchFamily="18" charset="0"/>
              </a:rPr>
              <a:t>1</a:t>
            </a:r>
            <a:r>
              <a:rPr lang="en-US" altLang="zh-CN" sz="1200" dirty="0">
                <a:solidFill>
                  <a:srgbClr val="000000"/>
                </a:solidFill>
                <a:latin typeface="NEU-BZ-S92"/>
                <a:ea typeface="方正书宋_GBK"/>
                <a:cs typeface="Times New Roman" panose="02020603050405020304" pitchFamily="18" charset="0"/>
              </a:rPr>
              <a:t>=4MPa</a:t>
            </a:r>
            <a:r>
              <a:rPr lang="en-US" altLang="zh-CN" sz="1200" dirty="0">
                <a:solidFill>
                  <a:srgbClr val="000000"/>
                </a:solidFill>
                <a:latin typeface="方正书宋_GBK"/>
                <a:cs typeface="Times New Roman" panose="02020603050405020304" pitchFamily="18" charset="0"/>
              </a:rPr>
              <a:t>,</a:t>
            </a:r>
            <a:r>
              <a:rPr lang="en-US" altLang="zh-CN" sz="1200" i="1" dirty="0">
                <a:solidFill>
                  <a:srgbClr val="000000"/>
                </a:solidFill>
                <a:latin typeface="NEU-BZ-S92"/>
                <a:ea typeface="方正书宋_GBK"/>
                <a:cs typeface="Times New Roman" panose="02020603050405020304" pitchFamily="18" charset="0"/>
              </a:rPr>
              <a:t>q</a:t>
            </a:r>
            <a:r>
              <a:rPr lang="en-US" altLang="zh-CN" sz="1200" dirty="0">
                <a:solidFill>
                  <a:srgbClr val="000000"/>
                </a:solidFill>
                <a:latin typeface="NEU-BZ-S92"/>
                <a:ea typeface="方正书宋_GBK"/>
                <a:cs typeface="Times New Roman" panose="02020603050405020304" pitchFamily="18" charset="0"/>
              </a:rPr>
              <a:t>=25L/min</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回油压力</a:t>
            </a:r>
            <a:r>
              <a:rPr lang="en-US" altLang="zh-CN" sz="1200" i="1" dirty="0">
                <a:solidFill>
                  <a:srgbClr val="000000"/>
                </a:solidFill>
                <a:latin typeface="NEU-BZ-S92"/>
                <a:ea typeface="方正书宋_GBK"/>
                <a:cs typeface="Times New Roman" panose="02020603050405020304" pitchFamily="18" charset="0"/>
              </a:rPr>
              <a:t>p</a:t>
            </a:r>
            <a:r>
              <a:rPr lang="en-US" altLang="zh-CN" sz="1200" baseline="-25000" dirty="0">
                <a:solidFill>
                  <a:srgbClr val="000000"/>
                </a:solidFill>
                <a:latin typeface="NEU-BZ-S92"/>
                <a:ea typeface="方正书宋_GBK"/>
                <a:cs typeface="Times New Roman" panose="02020603050405020304" pitchFamily="18" charset="0"/>
              </a:rPr>
              <a:t>2</a:t>
            </a:r>
            <a:r>
              <a:rPr lang="en-US" altLang="zh-CN" sz="1200" dirty="0">
                <a:solidFill>
                  <a:srgbClr val="000000"/>
                </a:solidFill>
                <a:latin typeface="NEU-BZ-S92"/>
                <a:ea typeface="方正书宋_GBK"/>
                <a:cs typeface="Times New Roman" panose="02020603050405020304" pitchFamily="18" charset="0"/>
              </a:rPr>
              <a:t>=0.2MPa</a:t>
            </a:r>
            <a:r>
              <a:rPr lang="en-US" altLang="zh-CN" sz="1200" dirty="0">
                <a:solidFill>
                  <a:srgbClr val="000000"/>
                </a:solidFill>
                <a:latin typeface="方正书宋_GBK"/>
                <a:cs typeface="Times New Roman" panose="02020603050405020304" pitchFamily="18" charset="0"/>
              </a:rPr>
              <a:t>,</a:t>
            </a:r>
          </a:p>
          <a:p>
            <a:pPr>
              <a:lnSpc>
                <a:spcPct val="200000"/>
              </a:lnSpc>
            </a:pPr>
            <a:r>
              <a:rPr lang="en-US" altLang="zh-CN" sz="1200" dirty="0">
                <a:solidFill>
                  <a:srgbClr val="000000"/>
                </a:solidFill>
                <a:latin typeface="方正书宋_GBK"/>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叶片的底端半径</a:t>
            </a:r>
            <a:r>
              <a:rPr lang="en-US" altLang="zh-CN" sz="1200" i="1" dirty="0">
                <a:solidFill>
                  <a:srgbClr val="000000"/>
                </a:solidFill>
                <a:latin typeface="NEU-BZ-S92"/>
                <a:ea typeface="方正书宋_GBK"/>
                <a:cs typeface="Times New Roman" panose="02020603050405020304" pitchFamily="18" charset="0"/>
              </a:rPr>
              <a:t>R</a:t>
            </a:r>
            <a:r>
              <a:rPr lang="en-US" altLang="zh-CN" sz="1200" baseline="-25000" dirty="0">
                <a:solidFill>
                  <a:srgbClr val="000000"/>
                </a:solidFill>
                <a:latin typeface="NEU-BZ-S92"/>
                <a:ea typeface="方正书宋_GBK"/>
                <a:cs typeface="Times New Roman" panose="02020603050405020304" pitchFamily="18" charset="0"/>
              </a:rPr>
              <a:t>1</a:t>
            </a:r>
            <a:r>
              <a:rPr lang="en-US" altLang="zh-CN" sz="1200" dirty="0">
                <a:solidFill>
                  <a:srgbClr val="000000"/>
                </a:solidFill>
                <a:latin typeface="NEU-BZ-S92"/>
                <a:ea typeface="方正书宋_GBK"/>
                <a:cs typeface="Times New Roman" panose="02020603050405020304" pitchFamily="18" charset="0"/>
              </a:rPr>
              <a:t>=60mm</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顶端半径</a:t>
            </a:r>
            <a:r>
              <a:rPr lang="en-US" altLang="zh-CN" sz="1200" i="1" dirty="0">
                <a:solidFill>
                  <a:srgbClr val="000000"/>
                </a:solidFill>
                <a:latin typeface="NEU-BZ-S92"/>
                <a:ea typeface="方正书宋_GBK"/>
                <a:cs typeface="Times New Roman" panose="02020603050405020304" pitchFamily="18" charset="0"/>
              </a:rPr>
              <a:t>R</a:t>
            </a:r>
            <a:r>
              <a:rPr lang="en-US" altLang="zh-CN" sz="1200" baseline="-25000" dirty="0">
                <a:solidFill>
                  <a:srgbClr val="000000"/>
                </a:solidFill>
                <a:latin typeface="NEU-BZ-S92"/>
                <a:ea typeface="方正书宋_GBK"/>
                <a:cs typeface="Times New Roman" panose="02020603050405020304" pitchFamily="18" charset="0"/>
              </a:rPr>
              <a:t>2</a:t>
            </a:r>
            <a:r>
              <a:rPr lang="en-US" altLang="zh-CN" sz="1200" dirty="0">
                <a:solidFill>
                  <a:srgbClr val="000000"/>
                </a:solidFill>
                <a:latin typeface="NEU-BZ-S92"/>
                <a:ea typeface="方正书宋_GBK"/>
                <a:cs typeface="Times New Roman" panose="02020603050405020304" pitchFamily="18" charset="0"/>
              </a:rPr>
              <a:t>=110mm</a:t>
            </a:r>
            <a:r>
              <a:rPr lang="en-US" altLang="zh-CN" sz="1200" dirty="0">
                <a:solidFill>
                  <a:srgbClr val="000000"/>
                </a:solidFill>
                <a:latin typeface="方正书宋_GBK"/>
                <a:cs typeface="Times New Roman" panose="02020603050405020304" pitchFamily="18" charset="0"/>
              </a:rPr>
              <a:t>,</a:t>
            </a:r>
          </a:p>
          <a:p>
            <a:pPr>
              <a:lnSpc>
                <a:spcPct val="200000"/>
              </a:lnSpc>
            </a:pPr>
            <a:r>
              <a:rPr lang="en-US" altLang="zh-CN" sz="1200" dirty="0">
                <a:solidFill>
                  <a:srgbClr val="000000"/>
                </a:solidFill>
                <a:latin typeface="方正书宋_GBK"/>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摆动马达的容积效率和机械效率均为</a:t>
            </a:r>
            <a:r>
              <a:rPr lang="en-US" altLang="zh-CN" sz="1200" dirty="0">
                <a:solidFill>
                  <a:srgbClr val="000000"/>
                </a:solidFill>
                <a:latin typeface="NEU-BZ-S92"/>
                <a:ea typeface="方正书宋_GBK"/>
                <a:cs typeface="Times New Roman" panose="02020603050405020304" pitchFamily="18" charset="0"/>
              </a:rPr>
              <a:t>0.9</a:t>
            </a:r>
            <a:r>
              <a:rPr lang="en-US" altLang="zh-CN" sz="1200" dirty="0">
                <a:solidFill>
                  <a:srgbClr val="000000"/>
                </a:solidFill>
                <a:latin typeface="方正书宋_GBK"/>
                <a:cs typeface="Times New Roman" panose="02020603050405020304" pitchFamily="18" charset="0"/>
              </a:rPr>
              <a:t>,</a:t>
            </a:r>
          </a:p>
          <a:p>
            <a:pPr>
              <a:lnSpc>
                <a:spcPct val="200000"/>
              </a:lnSpc>
            </a:pPr>
            <a:r>
              <a:rPr lang="en-US" altLang="zh-CN" sz="1200" dirty="0">
                <a:solidFill>
                  <a:srgbClr val="000000"/>
                </a:solidFill>
                <a:latin typeface="方正书宋_GBK"/>
                <a:ea typeface="方正书宋_GBK"/>
                <a:cs typeface="Times New Roman" panose="02020603050405020304" pitchFamily="18" charset="0"/>
              </a:rPr>
              <a:t>             </a:t>
            </a:r>
            <a:r>
              <a:rPr lang="zh-CN" altLang="zh-CN" sz="1200" dirty="0">
                <a:solidFill>
                  <a:srgbClr val="000000"/>
                </a:solidFill>
                <a:latin typeface="NEU-BZ-S92"/>
                <a:ea typeface="方正书宋_GBK"/>
                <a:cs typeface="Times New Roman" panose="02020603050405020304" pitchFamily="18" charset="0"/>
              </a:rPr>
              <a:t>若马达输出轴转速</a:t>
            </a:r>
            <a:r>
              <a:rPr lang="en-US" altLang="zh-CN" sz="1200" i="1" dirty="0" err="1">
                <a:solidFill>
                  <a:srgbClr val="000000"/>
                </a:solidFill>
                <a:latin typeface="NEU-BZ-S92"/>
                <a:ea typeface="方正书宋_GBK"/>
                <a:cs typeface="Times New Roman" panose="02020603050405020304" pitchFamily="18" charset="0"/>
              </a:rPr>
              <a:t>n</a:t>
            </a:r>
            <a:r>
              <a:rPr lang="en-US" altLang="zh-CN" sz="1200" baseline="-25000" dirty="0" err="1">
                <a:solidFill>
                  <a:srgbClr val="000000"/>
                </a:solidFill>
                <a:latin typeface="NEU-BZ-S92"/>
                <a:ea typeface="方正书宋_GBK"/>
                <a:cs typeface="Times New Roman" panose="02020603050405020304" pitchFamily="18" charset="0"/>
              </a:rPr>
              <a:t>M</a:t>
            </a:r>
            <a:r>
              <a:rPr lang="en-US" altLang="zh-CN" sz="1200" dirty="0">
                <a:solidFill>
                  <a:srgbClr val="000000"/>
                </a:solidFill>
                <a:latin typeface="NEU-BZ-S92"/>
                <a:ea typeface="方正书宋_GBK"/>
                <a:cs typeface="Times New Roman" panose="02020603050405020304" pitchFamily="18" charset="0"/>
              </a:rPr>
              <a:t>=13.55r/min</a:t>
            </a:r>
            <a:r>
              <a:rPr lang="en-US" altLang="zh-CN" sz="1200" dirty="0">
                <a:solidFill>
                  <a:srgbClr val="000000"/>
                </a:solidFill>
                <a:latin typeface="方正书宋_GBK"/>
                <a:cs typeface="Times New Roman" panose="02020603050405020304" pitchFamily="18" charset="0"/>
              </a:rPr>
              <a:t>,</a:t>
            </a:r>
            <a:r>
              <a:rPr lang="zh-CN" altLang="zh-CN" sz="1200" dirty="0">
                <a:solidFill>
                  <a:srgbClr val="000000"/>
                </a:solidFill>
                <a:latin typeface="NEU-BZ-S92"/>
                <a:ea typeface="方正书宋_GBK"/>
                <a:cs typeface="Times New Roman" panose="02020603050405020304" pitchFamily="18" charset="0"/>
              </a:rPr>
              <a:t>试求摆动马达叶片宽度</a:t>
            </a:r>
            <a:r>
              <a:rPr lang="en-US" altLang="zh-CN" sz="1200" i="1" dirty="0">
                <a:solidFill>
                  <a:srgbClr val="000000"/>
                </a:solidFill>
                <a:latin typeface="NEU-BZ-S92"/>
                <a:ea typeface="方正书宋_GBK"/>
                <a:cs typeface="Times New Roman" panose="02020603050405020304" pitchFamily="18" charset="0"/>
              </a:rPr>
              <a:t>b</a:t>
            </a:r>
            <a:r>
              <a:rPr lang="zh-CN" altLang="zh-CN" sz="1200" dirty="0">
                <a:solidFill>
                  <a:srgbClr val="000000"/>
                </a:solidFill>
                <a:latin typeface="NEU-BZ-S92"/>
                <a:ea typeface="方正书宋_GBK"/>
                <a:cs typeface="Times New Roman" panose="02020603050405020304" pitchFamily="18" charset="0"/>
              </a:rPr>
              <a:t>和输出转矩</a:t>
            </a:r>
            <a:r>
              <a:rPr lang="en-US" altLang="zh-CN" sz="1200" i="1" dirty="0">
                <a:solidFill>
                  <a:srgbClr val="000000"/>
                </a:solidFill>
                <a:latin typeface="NEU-BZ-S92"/>
                <a:ea typeface="方正书宋_GBK"/>
                <a:cs typeface="Times New Roman" panose="02020603050405020304" pitchFamily="18" charset="0"/>
              </a:rPr>
              <a:t>T</a:t>
            </a:r>
            <a:r>
              <a:rPr lang="zh-CN" altLang="zh-CN" sz="1200" dirty="0">
                <a:solidFill>
                  <a:srgbClr val="000000"/>
                </a:solidFill>
                <a:latin typeface="NEU-BZ-S92"/>
                <a:ea typeface="方正书宋_GBK"/>
                <a:cs typeface="Times New Roman" panose="02020603050405020304" pitchFamily="18" charset="0"/>
              </a:rPr>
              <a:t>。</a:t>
            </a:r>
            <a:endParaRPr lang="zh-CN" altLang="en-US" sz="3200" dirty="0"/>
          </a:p>
        </p:txBody>
      </p:sp>
    </p:spTree>
    <p:extLst>
      <p:ext uri="{BB962C8B-B14F-4D97-AF65-F5344CB8AC3E}">
        <p14:creationId xmlns:p14="http://schemas.microsoft.com/office/powerpoint/2010/main" val="355906628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2354065"/>
      </p:ext>
    </p:extLst>
  </p:cSld>
  <p:clrMapOvr>
    <a:masterClrMapping/>
  </p:clrMapOvr>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Times New Roman"/>
        <a:ea typeface="黑体"/>
        <a:cs typeface=""/>
      </a:majorFont>
      <a:minorFont>
        <a:latin typeface="Times New Roman"/>
        <a:ea typeface="黑体"/>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3681</TotalTime>
  <Words>10925</Words>
  <Application>Microsoft Office PowerPoint</Application>
  <PresentationFormat>全屏显示(16:9)</PresentationFormat>
  <Paragraphs>884</Paragraphs>
  <Slides>93</Slides>
  <Notes>13</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93</vt:i4>
      </vt:variant>
    </vt:vector>
  </HeadingPairs>
  <TitlesOfParts>
    <vt:vector size="109" baseType="lpstr">
      <vt:lpstr>Droid Sans</vt:lpstr>
      <vt:lpstr>MS Mincho</vt:lpstr>
      <vt:lpstr>NEU-BZ-S92</vt:lpstr>
      <vt:lpstr>NEU-HZ-S92</vt:lpstr>
      <vt:lpstr>等线</vt:lpstr>
      <vt:lpstr>方正黑体_GBK</vt:lpstr>
      <vt:lpstr>方正书宋_GBK</vt:lpstr>
      <vt:lpstr>方正正中黑简体</vt:lpstr>
      <vt:lpstr>方正中倩简体</vt:lpstr>
      <vt:lpstr>黑体</vt:lpstr>
      <vt:lpstr>宋体</vt:lpstr>
      <vt:lpstr>Arial</vt:lpstr>
      <vt:lpstr>Cambria Math</vt:lpstr>
      <vt:lpstr>Open Sans</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lee</dc:creator>
  <cp:lastModifiedBy>lee</cp:lastModifiedBy>
  <cp:revision>807</cp:revision>
  <dcterms:created xsi:type="dcterms:W3CDTF">2017-08-24T00:38:37Z</dcterms:created>
  <dcterms:modified xsi:type="dcterms:W3CDTF">2017-10-24T09:18:47Z</dcterms:modified>
</cp:coreProperties>
</file>